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2" autoAdjust="0"/>
    <p:restoredTop sz="94660"/>
  </p:normalViewPr>
  <p:slideViewPr>
    <p:cSldViewPr snapToGrid="0">
      <p:cViewPr varScale="1">
        <p:scale>
          <a:sx n="78" d="100"/>
          <a:sy n="78" d="100"/>
        </p:scale>
        <p:origin x="45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D4DD2-06A5-4668-A214-FF5BC7B74A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75A796E-4A32-46B4-9652-5400FCC182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B96003B-DED1-40AC-94BC-ABF48D9C4019}"/>
              </a:ext>
            </a:extLst>
          </p:cNvPr>
          <p:cNvSpPr>
            <a:spLocks noGrp="1"/>
          </p:cNvSpPr>
          <p:nvPr>
            <p:ph type="dt" sz="half" idx="10"/>
          </p:nvPr>
        </p:nvSpPr>
        <p:spPr/>
        <p:txBody>
          <a:bodyPr/>
          <a:lstStyle/>
          <a:p>
            <a:fld id="{4EAD5852-27FA-4D43-B35A-09DCB78255DA}" type="datetimeFigureOut">
              <a:rPr lang="en-US" smtClean="0"/>
              <a:t>6/3/2020</a:t>
            </a:fld>
            <a:endParaRPr lang="en-US"/>
          </a:p>
        </p:txBody>
      </p:sp>
      <p:sp>
        <p:nvSpPr>
          <p:cNvPr id="5" name="Footer Placeholder 4">
            <a:extLst>
              <a:ext uri="{FF2B5EF4-FFF2-40B4-BE49-F238E27FC236}">
                <a16:creationId xmlns:a16="http://schemas.microsoft.com/office/drawing/2014/main" id="{740BA1B4-3B46-434C-BF76-EB9AE3E8C6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15DA86-B61B-4B8D-9CC1-08E83E20DE61}"/>
              </a:ext>
            </a:extLst>
          </p:cNvPr>
          <p:cNvSpPr>
            <a:spLocks noGrp="1"/>
          </p:cNvSpPr>
          <p:nvPr>
            <p:ph type="sldNum" sz="quarter" idx="12"/>
          </p:nvPr>
        </p:nvSpPr>
        <p:spPr/>
        <p:txBody>
          <a:bodyPr/>
          <a:lstStyle/>
          <a:p>
            <a:fld id="{1152DDB9-AE2B-4D02-9AF7-C90783540E7F}" type="slidenum">
              <a:rPr lang="en-US" smtClean="0"/>
              <a:t>‹#›</a:t>
            </a:fld>
            <a:endParaRPr lang="en-US"/>
          </a:p>
        </p:txBody>
      </p:sp>
    </p:spTree>
    <p:extLst>
      <p:ext uri="{BB962C8B-B14F-4D97-AF65-F5344CB8AC3E}">
        <p14:creationId xmlns:p14="http://schemas.microsoft.com/office/powerpoint/2010/main" val="1327405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54AC5-95B4-4E8B-8D8E-3BB1887548A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D44D84F-8299-4A96-A674-8D32E78822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FBA1EF-A92F-4480-97DA-85735B7A42C1}"/>
              </a:ext>
            </a:extLst>
          </p:cNvPr>
          <p:cNvSpPr>
            <a:spLocks noGrp="1"/>
          </p:cNvSpPr>
          <p:nvPr>
            <p:ph type="dt" sz="half" idx="10"/>
          </p:nvPr>
        </p:nvSpPr>
        <p:spPr/>
        <p:txBody>
          <a:bodyPr/>
          <a:lstStyle/>
          <a:p>
            <a:fld id="{4EAD5852-27FA-4D43-B35A-09DCB78255DA}" type="datetimeFigureOut">
              <a:rPr lang="en-US" smtClean="0"/>
              <a:t>6/3/2020</a:t>
            </a:fld>
            <a:endParaRPr lang="en-US"/>
          </a:p>
        </p:txBody>
      </p:sp>
      <p:sp>
        <p:nvSpPr>
          <p:cNvPr id="5" name="Footer Placeholder 4">
            <a:extLst>
              <a:ext uri="{FF2B5EF4-FFF2-40B4-BE49-F238E27FC236}">
                <a16:creationId xmlns:a16="http://schemas.microsoft.com/office/drawing/2014/main" id="{E7564E3C-096F-405D-80BA-30DAF5DF4D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8604B8-59D1-4262-83CA-CCA69DF3F795}"/>
              </a:ext>
            </a:extLst>
          </p:cNvPr>
          <p:cNvSpPr>
            <a:spLocks noGrp="1"/>
          </p:cNvSpPr>
          <p:nvPr>
            <p:ph type="sldNum" sz="quarter" idx="12"/>
          </p:nvPr>
        </p:nvSpPr>
        <p:spPr/>
        <p:txBody>
          <a:bodyPr/>
          <a:lstStyle/>
          <a:p>
            <a:fld id="{1152DDB9-AE2B-4D02-9AF7-C90783540E7F}" type="slidenum">
              <a:rPr lang="en-US" smtClean="0"/>
              <a:t>‹#›</a:t>
            </a:fld>
            <a:endParaRPr lang="en-US"/>
          </a:p>
        </p:txBody>
      </p:sp>
    </p:spTree>
    <p:extLst>
      <p:ext uri="{BB962C8B-B14F-4D97-AF65-F5344CB8AC3E}">
        <p14:creationId xmlns:p14="http://schemas.microsoft.com/office/powerpoint/2010/main" val="4107045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AB0745-028A-4FF4-8056-84E690AC6FA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C3F6F8F-54F9-4266-9622-1E5C5037B9D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C11ED7-1C81-4DAE-A765-F33A85E15C66}"/>
              </a:ext>
            </a:extLst>
          </p:cNvPr>
          <p:cNvSpPr>
            <a:spLocks noGrp="1"/>
          </p:cNvSpPr>
          <p:nvPr>
            <p:ph type="dt" sz="half" idx="10"/>
          </p:nvPr>
        </p:nvSpPr>
        <p:spPr/>
        <p:txBody>
          <a:bodyPr/>
          <a:lstStyle/>
          <a:p>
            <a:fld id="{4EAD5852-27FA-4D43-B35A-09DCB78255DA}" type="datetimeFigureOut">
              <a:rPr lang="en-US" smtClean="0"/>
              <a:t>6/3/2020</a:t>
            </a:fld>
            <a:endParaRPr lang="en-US"/>
          </a:p>
        </p:txBody>
      </p:sp>
      <p:sp>
        <p:nvSpPr>
          <p:cNvPr id="5" name="Footer Placeholder 4">
            <a:extLst>
              <a:ext uri="{FF2B5EF4-FFF2-40B4-BE49-F238E27FC236}">
                <a16:creationId xmlns:a16="http://schemas.microsoft.com/office/drawing/2014/main" id="{B46ACDC2-D1D3-44EB-8091-7202E6E4B8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4A9E70-3B78-4EBE-8271-3371C4C6CAF2}"/>
              </a:ext>
            </a:extLst>
          </p:cNvPr>
          <p:cNvSpPr>
            <a:spLocks noGrp="1"/>
          </p:cNvSpPr>
          <p:nvPr>
            <p:ph type="sldNum" sz="quarter" idx="12"/>
          </p:nvPr>
        </p:nvSpPr>
        <p:spPr/>
        <p:txBody>
          <a:bodyPr/>
          <a:lstStyle/>
          <a:p>
            <a:fld id="{1152DDB9-AE2B-4D02-9AF7-C90783540E7F}" type="slidenum">
              <a:rPr lang="en-US" smtClean="0"/>
              <a:t>‹#›</a:t>
            </a:fld>
            <a:endParaRPr lang="en-US"/>
          </a:p>
        </p:txBody>
      </p:sp>
    </p:spTree>
    <p:extLst>
      <p:ext uri="{BB962C8B-B14F-4D97-AF65-F5344CB8AC3E}">
        <p14:creationId xmlns:p14="http://schemas.microsoft.com/office/powerpoint/2010/main" val="1141349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33F62-2F43-4228-88E3-2C2DBE72DC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FB7821-7AA0-46DA-874C-8EE1EC3CD9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C10C22-0C86-48A9-8EA5-29E14684D448}"/>
              </a:ext>
            </a:extLst>
          </p:cNvPr>
          <p:cNvSpPr>
            <a:spLocks noGrp="1"/>
          </p:cNvSpPr>
          <p:nvPr>
            <p:ph type="dt" sz="half" idx="10"/>
          </p:nvPr>
        </p:nvSpPr>
        <p:spPr/>
        <p:txBody>
          <a:bodyPr/>
          <a:lstStyle/>
          <a:p>
            <a:fld id="{4EAD5852-27FA-4D43-B35A-09DCB78255DA}" type="datetimeFigureOut">
              <a:rPr lang="en-US" smtClean="0"/>
              <a:t>6/3/2020</a:t>
            </a:fld>
            <a:endParaRPr lang="en-US"/>
          </a:p>
        </p:txBody>
      </p:sp>
      <p:sp>
        <p:nvSpPr>
          <p:cNvPr id="5" name="Footer Placeholder 4">
            <a:extLst>
              <a:ext uri="{FF2B5EF4-FFF2-40B4-BE49-F238E27FC236}">
                <a16:creationId xmlns:a16="http://schemas.microsoft.com/office/drawing/2014/main" id="{63FC57E0-0B63-4EFD-B64F-0E0992FAAF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642A4B-F6DA-4187-A4A2-4423C5DB0FBB}"/>
              </a:ext>
            </a:extLst>
          </p:cNvPr>
          <p:cNvSpPr>
            <a:spLocks noGrp="1"/>
          </p:cNvSpPr>
          <p:nvPr>
            <p:ph type="sldNum" sz="quarter" idx="12"/>
          </p:nvPr>
        </p:nvSpPr>
        <p:spPr/>
        <p:txBody>
          <a:bodyPr/>
          <a:lstStyle/>
          <a:p>
            <a:fld id="{1152DDB9-AE2B-4D02-9AF7-C90783540E7F}" type="slidenum">
              <a:rPr lang="en-US" smtClean="0"/>
              <a:t>‹#›</a:t>
            </a:fld>
            <a:endParaRPr lang="en-US"/>
          </a:p>
        </p:txBody>
      </p:sp>
    </p:spTree>
    <p:extLst>
      <p:ext uri="{BB962C8B-B14F-4D97-AF65-F5344CB8AC3E}">
        <p14:creationId xmlns:p14="http://schemas.microsoft.com/office/powerpoint/2010/main" val="1473640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49EEB-4555-44D6-A356-F56B315AC4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D26D96-C837-4A16-B99E-9B810E264C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6A942D-4E30-4F29-A422-09C9B18980E7}"/>
              </a:ext>
            </a:extLst>
          </p:cNvPr>
          <p:cNvSpPr>
            <a:spLocks noGrp="1"/>
          </p:cNvSpPr>
          <p:nvPr>
            <p:ph type="dt" sz="half" idx="10"/>
          </p:nvPr>
        </p:nvSpPr>
        <p:spPr/>
        <p:txBody>
          <a:bodyPr/>
          <a:lstStyle/>
          <a:p>
            <a:fld id="{4EAD5852-27FA-4D43-B35A-09DCB78255DA}" type="datetimeFigureOut">
              <a:rPr lang="en-US" smtClean="0"/>
              <a:t>6/3/2020</a:t>
            </a:fld>
            <a:endParaRPr lang="en-US"/>
          </a:p>
        </p:txBody>
      </p:sp>
      <p:sp>
        <p:nvSpPr>
          <p:cNvPr id="5" name="Footer Placeholder 4">
            <a:extLst>
              <a:ext uri="{FF2B5EF4-FFF2-40B4-BE49-F238E27FC236}">
                <a16:creationId xmlns:a16="http://schemas.microsoft.com/office/drawing/2014/main" id="{6289EB63-8141-4898-8D5A-0CC6A75F5E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B397CB-7AB7-4DA2-9556-01A18F18B673}"/>
              </a:ext>
            </a:extLst>
          </p:cNvPr>
          <p:cNvSpPr>
            <a:spLocks noGrp="1"/>
          </p:cNvSpPr>
          <p:nvPr>
            <p:ph type="sldNum" sz="quarter" idx="12"/>
          </p:nvPr>
        </p:nvSpPr>
        <p:spPr/>
        <p:txBody>
          <a:bodyPr/>
          <a:lstStyle/>
          <a:p>
            <a:fld id="{1152DDB9-AE2B-4D02-9AF7-C90783540E7F}" type="slidenum">
              <a:rPr lang="en-US" smtClean="0"/>
              <a:t>‹#›</a:t>
            </a:fld>
            <a:endParaRPr lang="en-US"/>
          </a:p>
        </p:txBody>
      </p:sp>
    </p:spTree>
    <p:extLst>
      <p:ext uri="{BB962C8B-B14F-4D97-AF65-F5344CB8AC3E}">
        <p14:creationId xmlns:p14="http://schemas.microsoft.com/office/powerpoint/2010/main" val="43511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35230-ADCE-44C0-8780-3C4047A0C5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2EA234-A83B-4407-AAD8-AF75B9E7D3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120640-550C-4759-9347-6AE00A7F49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E5623DB-623D-493E-A4F3-E12A05CF5246}"/>
              </a:ext>
            </a:extLst>
          </p:cNvPr>
          <p:cNvSpPr>
            <a:spLocks noGrp="1"/>
          </p:cNvSpPr>
          <p:nvPr>
            <p:ph type="dt" sz="half" idx="10"/>
          </p:nvPr>
        </p:nvSpPr>
        <p:spPr/>
        <p:txBody>
          <a:bodyPr/>
          <a:lstStyle/>
          <a:p>
            <a:fld id="{4EAD5852-27FA-4D43-B35A-09DCB78255DA}" type="datetimeFigureOut">
              <a:rPr lang="en-US" smtClean="0"/>
              <a:t>6/3/2020</a:t>
            </a:fld>
            <a:endParaRPr lang="en-US"/>
          </a:p>
        </p:txBody>
      </p:sp>
      <p:sp>
        <p:nvSpPr>
          <p:cNvPr id="6" name="Footer Placeholder 5">
            <a:extLst>
              <a:ext uri="{FF2B5EF4-FFF2-40B4-BE49-F238E27FC236}">
                <a16:creationId xmlns:a16="http://schemas.microsoft.com/office/drawing/2014/main" id="{B4F92413-2C6C-43DF-BF86-C8AA2BC44C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6F5BEB-7962-4245-B6DD-ACCE8C601F23}"/>
              </a:ext>
            </a:extLst>
          </p:cNvPr>
          <p:cNvSpPr>
            <a:spLocks noGrp="1"/>
          </p:cNvSpPr>
          <p:nvPr>
            <p:ph type="sldNum" sz="quarter" idx="12"/>
          </p:nvPr>
        </p:nvSpPr>
        <p:spPr/>
        <p:txBody>
          <a:bodyPr/>
          <a:lstStyle/>
          <a:p>
            <a:fld id="{1152DDB9-AE2B-4D02-9AF7-C90783540E7F}" type="slidenum">
              <a:rPr lang="en-US" smtClean="0"/>
              <a:t>‹#›</a:t>
            </a:fld>
            <a:endParaRPr lang="en-US"/>
          </a:p>
        </p:txBody>
      </p:sp>
    </p:spTree>
    <p:extLst>
      <p:ext uri="{BB962C8B-B14F-4D97-AF65-F5344CB8AC3E}">
        <p14:creationId xmlns:p14="http://schemas.microsoft.com/office/powerpoint/2010/main" val="3192669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EE5AD-A931-49C2-92F6-EC606E2035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2988A96-54F3-4285-B314-540A3FA397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B1BCF95-C7AA-468E-9182-A47480B7F5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E2F30E-E836-43D9-9BCF-EB708E0206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96CA94-D81B-43C6-8C09-17DC673D81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B1ABFED-AAEE-4062-A41E-18CA8ECD1634}"/>
              </a:ext>
            </a:extLst>
          </p:cNvPr>
          <p:cNvSpPr>
            <a:spLocks noGrp="1"/>
          </p:cNvSpPr>
          <p:nvPr>
            <p:ph type="dt" sz="half" idx="10"/>
          </p:nvPr>
        </p:nvSpPr>
        <p:spPr/>
        <p:txBody>
          <a:bodyPr/>
          <a:lstStyle/>
          <a:p>
            <a:fld id="{4EAD5852-27FA-4D43-B35A-09DCB78255DA}" type="datetimeFigureOut">
              <a:rPr lang="en-US" smtClean="0"/>
              <a:t>6/3/2020</a:t>
            </a:fld>
            <a:endParaRPr lang="en-US"/>
          </a:p>
        </p:txBody>
      </p:sp>
      <p:sp>
        <p:nvSpPr>
          <p:cNvPr id="8" name="Footer Placeholder 7">
            <a:extLst>
              <a:ext uri="{FF2B5EF4-FFF2-40B4-BE49-F238E27FC236}">
                <a16:creationId xmlns:a16="http://schemas.microsoft.com/office/drawing/2014/main" id="{2EE7470D-83BA-43FB-AA99-537DCB194E4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AE9601C-76B7-4FBA-921C-E984CF05D02E}"/>
              </a:ext>
            </a:extLst>
          </p:cNvPr>
          <p:cNvSpPr>
            <a:spLocks noGrp="1"/>
          </p:cNvSpPr>
          <p:nvPr>
            <p:ph type="sldNum" sz="quarter" idx="12"/>
          </p:nvPr>
        </p:nvSpPr>
        <p:spPr/>
        <p:txBody>
          <a:bodyPr/>
          <a:lstStyle/>
          <a:p>
            <a:fld id="{1152DDB9-AE2B-4D02-9AF7-C90783540E7F}" type="slidenum">
              <a:rPr lang="en-US" smtClean="0"/>
              <a:t>‹#›</a:t>
            </a:fld>
            <a:endParaRPr lang="en-US"/>
          </a:p>
        </p:txBody>
      </p:sp>
    </p:spTree>
    <p:extLst>
      <p:ext uri="{BB962C8B-B14F-4D97-AF65-F5344CB8AC3E}">
        <p14:creationId xmlns:p14="http://schemas.microsoft.com/office/powerpoint/2010/main" val="674584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8BB6-52CC-4955-A67A-C890C0ABD4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B1703A-8D43-44EB-B259-5913157A46E2}"/>
              </a:ext>
            </a:extLst>
          </p:cNvPr>
          <p:cNvSpPr>
            <a:spLocks noGrp="1"/>
          </p:cNvSpPr>
          <p:nvPr>
            <p:ph type="dt" sz="half" idx="10"/>
          </p:nvPr>
        </p:nvSpPr>
        <p:spPr/>
        <p:txBody>
          <a:bodyPr/>
          <a:lstStyle/>
          <a:p>
            <a:fld id="{4EAD5852-27FA-4D43-B35A-09DCB78255DA}" type="datetimeFigureOut">
              <a:rPr lang="en-US" smtClean="0"/>
              <a:t>6/3/2020</a:t>
            </a:fld>
            <a:endParaRPr lang="en-US"/>
          </a:p>
        </p:txBody>
      </p:sp>
      <p:sp>
        <p:nvSpPr>
          <p:cNvPr id="4" name="Footer Placeholder 3">
            <a:extLst>
              <a:ext uri="{FF2B5EF4-FFF2-40B4-BE49-F238E27FC236}">
                <a16:creationId xmlns:a16="http://schemas.microsoft.com/office/drawing/2014/main" id="{52908A51-3494-4334-A4C3-AC881985563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BA38A6-1FD8-4CAF-8A68-534BA3B11082}"/>
              </a:ext>
            </a:extLst>
          </p:cNvPr>
          <p:cNvSpPr>
            <a:spLocks noGrp="1"/>
          </p:cNvSpPr>
          <p:nvPr>
            <p:ph type="sldNum" sz="quarter" idx="12"/>
          </p:nvPr>
        </p:nvSpPr>
        <p:spPr/>
        <p:txBody>
          <a:bodyPr/>
          <a:lstStyle/>
          <a:p>
            <a:fld id="{1152DDB9-AE2B-4D02-9AF7-C90783540E7F}" type="slidenum">
              <a:rPr lang="en-US" smtClean="0"/>
              <a:t>‹#›</a:t>
            </a:fld>
            <a:endParaRPr lang="en-US"/>
          </a:p>
        </p:txBody>
      </p:sp>
    </p:spTree>
    <p:extLst>
      <p:ext uri="{BB962C8B-B14F-4D97-AF65-F5344CB8AC3E}">
        <p14:creationId xmlns:p14="http://schemas.microsoft.com/office/powerpoint/2010/main" val="2502159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5537B3-9DAD-4F40-882F-46053E61CAB3}"/>
              </a:ext>
            </a:extLst>
          </p:cNvPr>
          <p:cNvSpPr>
            <a:spLocks noGrp="1"/>
          </p:cNvSpPr>
          <p:nvPr>
            <p:ph type="dt" sz="half" idx="10"/>
          </p:nvPr>
        </p:nvSpPr>
        <p:spPr/>
        <p:txBody>
          <a:bodyPr/>
          <a:lstStyle/>
          <a:p>
            <a:fld id="{4EAD5852-27FA-4D43-B35A-09DCB78255DA}" type="datetimeFigureOut">
              <a:rPr lang="en-US" smtClean="0"/>
              <a:t>6/3/2020</a:t>
            </a:fld>
            <a:endParaRPr lang="en-US"/>
          </a:p>
        </p:txBody>
      </p:sp>
      <p:sp>
        <p:nvSpPr>
          <p:cNvPr id="3" name="Footer Placeholder 2">
            <a:extLst>
              <a:ext uri="{FF2B5EF4-FFF2-40B4-BE49-F238E27FC236}">
                <a16:creationId xmlns:a16="http://schemas.microsoft.com/office/drawing/2014/main" id="{AE0F83D7-75D4-4793-A2BA-7CDF37CC235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5855964-1642-40B0-B38F-B6482D09B536}"/>
              </a:ext>
            </a:extLst>
          </p:cNvPr>
          <p:cNvSpPr>
            <a:spLocks noGrp="1"/>
          </p:cNvSpPr>
          <p:nvPr>
            <p:ph type="sldNum" sz="quarter" idx="12"/>
          </p:nvPr>
        </p:nvSpPr>
        <p:spPr/>
        <p:txBody>
          <a:bodyPr/>
          <a:lstStyle/>
          <a:p>
            <a:fld id="{1152DDB9-AE2B-4D02-9AF7-C90783540E7F}" type="slidenum">
              <a:rPr lang="en-US" smtClean="0"/>
              <a:t>‹#›</a:t>
            </a:fld>
            <a:endParaRPr lang="en-US"/>
          </a:p>
        </p:txBody>
      </p:sp>
    </p:spTree>
    <p:extLst>
      <p:ext uri="{BB962C8B-B14F-4D97-AF65-F5344CB8AC3E}">
        <p14:creationId xmlns:p14="http://schemas.microsoft.com/office/powerpoint/2010/main" val="1833519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F24DF-CC24-4A05-9C9D-0EC9F60999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D0ED95E-C2D8-4AFF-B7DB-607BC3D1FA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12C297F-B70A-474C-80DA-0AFFE5E6A3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3568E3-353C-4DDE-9A2E-D110EDF3AEFD}"/>
              </a:ext>
            </a:extLst>
          </p:cNvPr>
          <p:cNvSpPr>
            <a:spLocks noGrp="1"/>
          </p:cNvSpPr>
          <p:nvPr>
            <p:ph type="dt" sz="half" idx="10"/>
          </p:nvPr>
        </p:nvSpPr>
        <p:spPr/>
        <p:txBody>
          <a:bodyPr/>
          <a:lstStyle/>
          <a:p>
            <a:fld id="{4EAD5852-27FA-4D43-B35A-09DCB78255DA}" type="datetimeFigureOut">
              <a:rPr lang="en-US" smtClean="0"/>
              <a:t>6/3/2020</a:t>
            </a:fld>
            <a:endParaRPr lang="en-US"/>
          </a:p>
        </p:txBody>
      </p:sp>
      <p:sp>
        <p:nvSpPr>
          <p:cNvPr id="6" name="Footer Placeholder 5">
            <a:extLst>
              <a:ext uri="{FF2B5EF4-FFF2-40B4-BE49-F238E27FC236}">
                <a16:creationId xmlns:a16="http://schemas.microsoft.com/office/drawing/2014/main" id="{9B1F6D6A-1076-4451-8454-E2734CA16D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C4C9E0-ECE3-4766-950F-322FE4F516FF}"/>
              </a:ext>
            </a:extLst>
          </p:cNvPr>
          <p:cNvSpPr>
            <a:spLocks noGrp="1"/>
          </p:cNvSpPr>
          <p:nvPr>
            <p:ph type="sldNum" sz="quarter" idx="12"/>
          </p:nvPr>
        </p:nvSpPr>
        <p:spPr/>
        <p:txBody>
          <a:bodyPr/>
          <a:lstStyle/>
          <a:p>
            <a:fld id="{1152DDB9-AE2B-4D02-9AF7-C90783540E7F}" type="slidenum">
              <a:rPr lang="en-US" smtClean="0"/>
              <a:t>‹#›</a:t>
            </a:fld>
            <a:endParaRPr lang="en-US"/>
          </a:p>
        </p:txBody>
      </p:sp>
    </p:spTree>
    <p:extLst>
      <p:ext uri="{BB962C8B-B14F-4D97-AF65-F5344CB8AC3E}">
        <p14:creationId xmlns:p14="http://schemas.microsoft.com/office/powerpoint/2010/main" val="258912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6EE0B-D728-4FED-898D-D505047B87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7CD7D9F-DCDA-48D5-9B8D-39E64DB3BA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9D77B5D-1051-4A8A-B311-2E016D227F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7B0DA8-18B9-4F84-BF5C-600280777155}"/>
              </a:ext>
            </a:extLst>
          </p:cNvPr>
          <p:cNvSpPr>
            <a:spLocks noGrp="1"/>
          </p:cNvSpPr>
          <p:nvPr>
            <p:ph type="dt" sz="half" idx="10"/>
          </p:nvPr>
        </p:nvSpPr>
        <p:spPr/>
        <p:txBody>
          <a:bodyPr/>
          <a:lstStyle/>
          <a:p>
            <a:fld id="{4EAD5852-27FA-4D43-B35A-09DCB78255DA}" type="datetimeFigureOut">
              <a:rPr lang="en-US" smtClean="0"/>
              <a:t>6/3/2020</a:t>
            </a:fld>
            <a:endParaRPr lang="en-US"/>
          </a:p>
        </p:txBody>
      </p:sp>
      <p:sp>
        <p:nvSpPr>
          <p:cNvPr id="6" name="Footer Placeholder 5">
            <a:extLst>
              <a:ext uri="{FF2B5EF4-FFF2-40B4-BE49-F238E27FC236}">
                <a16:creationId xmlns:a16="http://schemas.microsoft.com/office/drawing/2014/main" id="{0077DFF8-F19B-47CA-937B-815A5DE220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A5F34C-3273-4BAE-8C45-B5531DD226F0}"/>
              </a:ext>
            </a:extLst>
          </p:cNvPr>
          <p:cNvSpPr>
            <a:spLocks noGrp="1"/>
          </p:cNvSpPr>
          <p:nvPr>
            <p:ph type="sldNum" sz="quarter" idx="12"/>
          </p:nvPr>
        </p:nvSpPr>
        <p:spPr/>
        <p:txBody>
          <a:bodyPr/>
          <a:lstStyle/>
          <a:p>
            <a:fld id="{1152DDB9-AE2B-4D02-9AF7-C90783540E7F}" type="slidenum">
              <a:rPr lang="en-US" smtClean="0"/>
              <a:t>‹#›</a:t>
            </a:fld>
            <a:endParaRPr lang="en-US"/>
          </a:p>
        </p:txBody>
      </p:sp>
    </p:spTree>
    <p:extLst>
      <p:ext uri="{BB962C8B-B14F-4D97-AF65-F5344CB8AC3E}">
        <p14:creationId xmlns:p14="http://schemas.microsoft.com/office/powerpoint/2010/main" val="2102983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1C71F7-525F-4AB6-B05B-E832533A2C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CDB64A8-BD7F-45DD-BA5F-CA96ECC198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AB90E7-6D56-4BB8-B14F-A943456903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AD5852-27FA-4D43-B35A-09DCB78255DA}" type="datetimeFigureOut">
              <a:rPr lang="en-US" smtClean="0"/>
              <a:t>6/3/2020</a:t>
            </a:fld>
            <a:endParaRPr lang="en-US"/>
          </a:p>
        </p:txBody>
      </p:sp>
      <p:sp>
        <p:nvSpPr>
          <p:cNvPr id="5" name="Footer Placeholder 4">
            <a:extLst>
              <a:ext uri="{FF2B5EF4-FFF2-40B4-BE49-F238E27FC236}">
                <a16:creationId xmlns:a16="http://schemas.microsoft.com/office/drawing/2014/main" id="{599EDD60-B216-41B5-A779-4B45482859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206108B-0F7B-4F4B-8932-4FFD5FB0EE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52DDB9-AE2B-4D02-9AF7-C90783540E7F}" type="slidenum">
              <a:rPr lang="en-US" smtClean="0"/>
              <a:t>‹#›</a:t>
            </a:fld>
            <a:endParaRPr lang="en-US"/>
          </a:p>
        </p:txBody>
      </p:sp>
    </p:spTree>
    <p:extLst>
      <p:ext uri="{BB962C8B-B14F-4D97-AF65-F5344CB8AC3E}">
        <p14:creationId xmlns:p14="http://schemas.microsoft.com/office/powerpoint/2010/main" val="1558023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0A1A9-0B6B-48BA-B430-0F9DE5E53766}"/>
              </a:ext>
            </a:extLst>
          </p:cNvPr>
          <p:cNvSpPr>
            <a:spLocks noGrp="1"/>
          </p:cNvSpPr>
          <p:nvPr>
            <p:ph type="ctrTitle"/>
          </p:nvPr>
        </p:nvSpPr>
        <p:spPr/>
        <p:txBody>
          <a:bodyPr>
            <a:normAutofit fontScale="90000"/>
          </a:bodyPr>
          <a:lstStyle/>
          <a:p>
            <a:r>
              <a:rPr lang="en-US" b="1" dirty="0"/>
              <a:t>Capstone Project: </a:t>
            </a:r>
            <a:r>
              <a:rPr lang="en-US" b="1" dirty="0">
                <a:solidFill>
                  <a:srgbClr val="FF0000"/>
                </a:solidFill>
              </a:rPr>
              <a:t>The Battle of Neighborhoods</a:t>
            </a:r>
            <a:br>
              <a:rPr lang="en-US" b="1" dirty="0"/>
            </a:br>
            <a:endParaRPr lang="en-US" dirty="0"/>
          </a:p>
        </p:txBody>
      </p:sp>
    </p:spTree>
    <p:extLst>
      <p:ext uri="{BB962C8B-B14F-4D97-AF65-F5344CB8AC3E}">
        <p14:creationId xmlns:p14="http://schemas.microsoft.com/office/powerpoint/2010/main" val="1144393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5FE921B-1DF2-48EE-938C-6420F1239D0A}"/>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4205" y="284204"/>
            <a:ext cx="11652422" cy="6437871"/>
          </a:xfrm>
          <a:prstGeom prst="rect">
            <a:avLst/>
          </a:prstGeom>
          <a:noFill/>
          <a:ln>
            <a:noFill/>
          </a:ln>
        </p:spPr>
      </p:pic>
    </p:spTree>
    <p:extLst>
      <p:ext uri="{BB962C8B-B14F-4D97-AF65-F5344CB8AC3E}">
        <p14:creationId xmlns:p14="http://schemas.microsoft.com/office/powerpoint/2010/main" val="3415068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2A1E7D5-C706-4FBF-8834-A40DAD6DB5B4}"/>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3568" y="667265"/>
            <a:ext cx="12068432" cy="5881816"/>
          </a:xfrm>
          <a:prstGeom prst="rect">
            <a:avLst/>
          </a:prstGeom>
          <a:noFill/>
          <a:ln>
            <a:noFill/>
          </a:ln>
        </p:spPr>
      </p:pic>
      <p:sp>
        <p:nvSpPr>
          <p:cNvPr id="5" name="TextBox 4">
            <a:extLst>
              <a:ext uri="{FF2B5EF4-FFF2-40B4-BE49-F238E27FC236}">
                <a16:creationId xmlns:a16="http://schemas.microsoft.com/office/drawing/2014/main" id="{1CAE8AE3-9D9D-4F54-9002-E7AE0126F1A4}"/>
              </a:ext>
            </a:extLst>
          </p:cNvPr>
          <p:cNvSpPr txBox="1"/>
          <p:nvPr/>
        </p:nvSpPr>
        <p:spPr>
          <a:xfrm>
            <a:off x="543698" y="273220"/>
            <a:ext cx="2533134" cy="369332"/>
          </a:xfrm>
          <a:prstGeom prst="rect">
            <a:avLst/>
          </a:prstGeom>
          <a:noFill/>
        </p:spPr>
        <p:txBody>
          <a:bodyPr wrap="square" rtlCol="0">
            <a:spAutoFit/>
          </a:bodyPr>
          <a:lstStyle/>
          <a:p>
            <a:r>
              <a:rPr lang="en-US" dirty="0">
                <a:solidFill>
                  <a:srgbClr val="FF0000"/>
                </a:solidFill>
              </a:rPr>
              <a:t>Schools Rating:</a:t>
            </a:r>
          </a:p>
        </p:txBody>
      </p:sp>
    </p:spTree>
    <p:extLst>
      <p:ext uri="{BB962C8B-B14F-4D97-AF65-F5344CB8AC3E}">
        <p14:creationId xmlns:p14="http://schemas.microsoft.com/office/powerpoint/2010/main" val="2980660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6FF1A-536A-4AA6-98AE-27DB88C83C25}"/>
              </a:ext>
            </a:extLst>
          </p:cNvPr>
          <p:cNvSpPr>
            <a:spLocks noGrp="1"/>
          </p:cNvSpPr>
          <p:nvPr>
            <p:ph type="title"/>
          </p:nvPr>
        </p:nvSpPr>
        <p:spPr/>
        <p:txBody>
          <a:bodyPr/>
          <a:lstStyle/>
          <a:p>
            <a:r>
              <a:rPr lang="en-US" dirty="0">
                <a:solidFill>
                  <a:srgbClr val="FF0000"/>
                </a:solidFill>
              </a:rPr>
              <a:t>Conclusion:</a:t>
            </a:r>
          </a:p>
        </p:txBody>
      </p:sp>
      <p:sp>
        <p:nvSpPr>
          <p:cNvPr id="3" name="Content Placeholder 2">
            <a:extLst>
              <a:ext uri="{FF2B5EF4-FFF2-40B4-BE49-F238E27FC236}">
                <a16:creationId xmlns:a16="http://schemas.microsoft.com/office/drawing/2014/main" id="{7A1D6716-BBF1-415B-A3C1-0D12AB293678}"/>
              </a:ext>
            </a:extLst>
          </p:cNvPr>
          <p:cNvSpPr>
            <a:spLocks noGrp="1"/>
          </p:cNvSpPr>
          <p:nvPr>
            <p:ph idx="1"/>
          </p:nvPr>
        </p:nvSpPr>
        <p:spPr/>
        <p:txBody>
          <a:bodyPr/>
          <a:lstStyle/>
          <a:p>
            <a:r>
              <a:rPr lang="en-US" dirty="0"/>
              <a:t>In this project, using k-means cluster algorithm I separated the neighborhood into 10(Ten) different clusters and for 103 different latitude and longitude from dataset, which have very-similar neighborhoods around them</a:t>
            </a:r>
            <a:r>
              <a:rPr lang="en-US"/>
              <a:t>. </a:t>
            </a:r>
          </a:p>
          <a:p>
            <a:r>
              <a:rPr lang="en-US"/>
              <a:t>Using the charts above results presented to a particular neighborhood based on average house prices and school rating have been made.</a:t>
            </a:r>
          </a:p>
          <a:p>
            <a:endParaRPr lang="en-US" dirty="0"/>
          </a:p>
        </p:txBody>
      </p:sp>
    </p:spTree>
    <p:extLst>
      <p:ext uri="{BB962C8B-B14F-4D97-AF65-F5344CB8AC3E}">
        <p14:creationId xmlns:p14="http://schemas.microsoft.com/office/powerpoint/2010/main" val="3145055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C863A-13C7-4AB0-889D-87863EA02927}"/>
              </a:ext>
            </a:extLst>
          </p:cNvPr>
          <p:cNvSpPr>
            <a:spLocks noGrp="1"/>
          </p:cNvSpPr>
          <p:nvPr>
            <p:ph type="title"/>
          </p:nvPr>
        </p:nvSpPr>
        <p:spPr/>
        <p:txBody>
          <a:bodyPr/>
          <a:lstStyle/>
          <a:p>
            <a:r>
              <a:rPr lang="en-US" dirty="0">
                <a:solidFill>
                  <a:srgbClr val="FF0000"/>
                </a:solidFill>
              </a:rPr>
              <a:t>Introduction:</a:t>
            </a:r>
          </a:p>
        </p:txBody>
      </p:sp>
      <p:sp>
        <p:nvSpPr>
          <p:cNvPr id="3" name="Content Placeholder 2">
            <a:extLst>
              <a:ext uri="{FF2B5EF4-FFF2-40B4-BE49-F238E27FC236}">
                <a16:creationId xmlns:a16="http://schemas.microsoft.com/office/drawing/2014/main" id="{11A7C630-C6AB-4C87-B633-AB6C9549C31E}"/>
              </a:ext>
            </a:extLst>
          </p:cNvPr>
          <p:cNvSpPr>
            <a:spLocks noGrp="1"/>
          </p:cNvSpPr>
          <p:nvPr>
            <p:ph idx="1"/>
          </p:nvPr>
        </p:nvSpPr>
        <p:spPr/>
        <p:txBody>
          <a:bodyPr>
            <a:normAutofit/>
          </a:bodyPr>
          <a:lstStyle/>
          <a:p>
            <a:r>
              <a:rPr lang="en-US" dirty="0"/>
              <a:t>Objective of this project is to help people in exploring better facilities around their neighborhood.</a:t>
            </a:r>
          </a:p>
          <a:p>
            <a:r>
              <a:rPr lang="en-US" dirty="0"/>
              <a:t> It will help people in making a smart and efficient decision on choosing excellent neighborhoods out of numbers of other neighborhoods in Scarborough, Toronto.</a:t>
            </a:r>
          </a:p>
          <a:p>
            <a:r>
              <a:rPr lang="en-US" dirty="0"/>
              <a:t>Many people are migrating to many different states of Canada and need a lot of research for sound housing prices and reputed schools for their children</a:t>
            </a:r>
          </a:p>
          <a:p>
            <a:endParaRPr lang="en-US" dirty="0"/>
          </a:p>
        </p:txBody>
      </p:sp>
    </p:spTree>
    <p:extLst>
      <p:ext uri="{BB962C8B-B14F-4D97-AF65-F5344CB8AC3E}">
        <p14:creationId xmlns:p14="http://schemas.microsoft.com/office/powerpoint/2010/main" val="2102822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26A07-28E4-4518-959A-F7BE40B3AC2D}"/>
              </a:ext>
            </a:extLst>
          </p:cNvPr>
          <p:cNvSpPr>
            <a:spLocks noGrp="1"/>
          </p:cNvSpPr>
          <p:nvPr>
            <p:ph type="title"/>
          </p:nvPr>
        </p:nvSpPr>
        <p:spPr/>
        <p:txBody>
          <a:bodyPr/>
          <a:lstStyle/>
          <a:p>
            <a:r>
              <a:rPr lang="en-US" dirty="0">
                <a:solidFill>
                  <a:srgbClr val="FF0000"/>
                </a:solidFill>
              </a:rPr>
              <a:t>Introduction:</a:t>
            </a:r>
            <a:endParaRPr lang="en-US" dirty="0"/>
          </a:p>
        </p:txBody>
      </p:sp>
      <p:sp>
        <p:nvSpPr>
          <p:cNvPr id="3" name="Content Placeholder 2">
            <a:extLst>
              <a:ext uri="{FF2B5EF4-FFF2-40B4-BE49-F238E27FC236}">
                <a16:creationId xmlns:a16="http://schemas.microsoft.com/office/drawing/2014/main" id="{D19F2574-0DB2-44F3-9BA8-59D7F6D5DE37}"/>
              </a:ext>
            </a:extLst>
          </p:cNvPr>
          <p:cNvSpPr>
            <a:spLocks noGrp="1"/>
          </p:cNvSpPr>
          <p:nvPr>
            <p:ph idx="1"/>
          </p:nvPr>
        </p:nvSpPr>
        <p:spPr>
          <a:xfrm>
            <a:off x="838200" y="1408670"/>
            <a:ext cx="10515600" cy="4768293"/>
          </a:xfrm>
        </p:spPr>
        <p:txBody>
          <a:bodyPr>
            <a:normAutofit lnSpcReduction="10000"/>
          </a:bodyPr>
          <a:lstStyle/>
          <a:p>
            <a:r>
              <a:rPr lang="en-US" dirty="0"/>
              <a:t>Many people are migrating to many different states of Canada and need a lot of research for sound housing prices and reputed schools for their children. </a:t>
            </a:r>
          </a:p>
          <a:p>
            <a:r>
              <a:rPr lang="en-US" dirty="0"/>
              <a:t>This project is for those people who are looking for better neighborhoods. For ease of accessing to Cafe, School, Supermarket, medical shops, grocery shops, mall, theatre, hospital, like-minded people, etc.</a:t>
            </a:r>
          </a:p>
          <a:p>
            <a:r>
              <a:rPr lang="en-US" dirty="0"/>
              <a:t>The highlights include median housing price and better school according to ratings, crime rates of that particular area, road connectivity, weather conditions, good management for an emergency, water resources both fresh and wastewater and excrement conveyed in sewers and recreational facilities.</a:t>
            </a:r>
          </a:p>
          <a:p>
            <a:endParaRPr lang="en-US" dirty="0"/>
          </a:p>
          <a:p>
            <a:endParaRPr lang="en-US" dirty="0"/>
          </a:p>
        </p:txBody>
      </p:sp>
    </p:spTree>
    <p:extLst>
      <p:ext uri="{BB962C8B-B14F-4D97-AF65-F5344CB8AC3E}">
        <p14:creationId xmlns:p14="http://schemas.microsoft.com/office/powerpoint/2010/main" val="560759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DC9D7-5C26-49EC-9C4D-7AB2A665E7EC}"/>
              </a:ext>
            </a:extLst>
          </p:cNvPr>
          <p:cNvSpPr>
            <a:spLocks noGrp="1"/>
          </p:cNvSpPr>
          <p:nvPr>
            <p:ph type="title"/>
          </p:nvPr>
        </p:nvSpPr>
        <p:spPr/>
        <p:txBody>
          <a:bodyPr/>
          <a:lstStyle/>
          <a:p>
            <a:r>
              <a:rPr lang="en-US" dirty="0">
                <a:solidFill>
                  <a:srgbClr val="FF0000"/>
                </a:solidFill>
              </a:rPr>
              <a:t>Data Description:</a:t>
            </a:r>
          </a:p>
        </p:txBody>
      </p:sp>
      <p:sp>
        <p:nvSpPr>
          <p:cNvPr id="3" name="Content Placeholder 2">
            <a:extLst>
              <a:ext uri="{FF2B5EF4-FFF2-40B4-BE49-F238E27FC236}">
                <a16:creationId xmlns:a16="http://schemas.microsoft.com/office/drawing/2014/main" id="{02A3DA1B-0381-4714-8F01-5F7A9B395294}"/>
              </a:ext>
            </a:extLst>
          </p:cNvPr>
          <p:cNvSpPr>
            <a:spLocks noGrp="1"/>
          </p:cNvSpPr>
          <p:nvPr>
            <p:ph idx="1"/>
          </p:nvPr>
        </p:nvSpPr>
        <p:spPr/>
        <p:txBody>
          <a:bodyPr>
            <a:normAutofit lnSpcReduction="10000"/>
          </a:bodyPr>
          <a:lstStyle/>
          <a:p>
            <a:r>
              <a:rPr lang="en-US" dirty="0"/>
              <a:t>Data Link: </a:t>
            </a:r>
            <a:r>
              <a:rPr lang="en-US" u="sng" dirty="0">
                <a:hlinkClick r:id="rId2"/>
              </a:rPr>
              <a:t>https://en.wikipedia.org/wiki/List_of_postal_codes_of_Canada:_M</a:t>
            </a:r>
            <a:endParaRPr lang="en-US" dirty="0"/>
          </a:p>
          <a:p>
            <a:r>
              <a:rPr lang="en-US" dirty="0"/>
              <a:t>Will use Scarborough dataset which we scrapped from </a:t>
            </a:r>
            <a:r>
              <a:rPr lang="en-US" dirty="0" err="1"/>
              <a:t>wikipedia</a:t>
            </a:r>
            <a:r>
              <a:rPr lang="en-US" dirty="0"/>
              <a:t> on Week 3. Dataset consisting of latitude and longitude, zip codes.</a:t>
            </a:r>
          </a:p>
          <a:p>
            <a:r>
              <a:rPr lang="en-US" dirty="0"/>
              <a:t> We will need data about different venues in different neighborhoods of that specific borough. In order to gain that information, we will use "Foursquare" locational information.</a:t>
            </a:r>
          </a:p>
          <a:p>
            <a:r>
              <a:rPr lang="en-US" dirty="0"/>
              <a:t> Foursquare is a location data provider with information about all manner of venues and events within an area of interest. Such information includes venue names, locations, menus and even photos. </a:t>
            </a:r>
          </a:p>
          <a:p>
            <a:endParaRPr lang="en-US" dirty="0"/>
          </a:p>
        </p:txBody>
      </p:sp>
    </p:spTree>
    <p:extLst>
      <p:ext uri="{BB962C8B-B14F-4D97-AF65-F5344CB8AC3E}">
        <p14:creationId xmlns:p14="http://schemas.microsoft.com/office/powerpoint/2010/main" val="1113167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4A9DC-04DA-4ABF-886F-6A7F20889B47}"/>
              </a:ext>
            </a:extLst>
          </p:cNvPr>
          <p:cNvSpPr>
            <a:spLocks noGrp="1"/>
          </p:cNvSpPr>
          <p:nvPr>
            <p:ph type="title"/>
          </p:nvPr>
        </p:nvSpPr>
        <p:spPr/>
        <p:txBody>
          <a:bodyPr/>
          <a:lstStyle/>
          <a:p>
            <a:r>
              <a:rPr lang="en-US" dirty="0">
                <a:solidFill>
                  <a:srgbClr val="FF0000"/>
                </a:solidFill>
              </a:rPr>
              <a:t>Data Description:</a:t>
            </a:r>
            <a:endParaRPr lang="en-US" dirty="0"/>
          </a:p>
        </p:txBody>
      </p:sp>
      <p:sp>
        <p:nvSpPr>
          <p:cNvPr id="3" name="Content Placeholder 2">
            <a:extLst>
              <a:ext uri="{FF2B5EF4-FFF2-40B4-BE49-F238E27FC236}">
                <a16:creationId xmlns:a16="http://schemas.microsoft.com/office/drawing/2014/main" id="{5BD72A07-7C1F-4375-80FD-B69C2D8E0E39}"/>
              </a:ext>
            </a:extLst>
          </p:cNvPr>
          <p:cNvSpPr>
            <a:spLocks noGrp="1"/>
          </p:cNvSpPr>
          <p:nvPr>
            <p:ph idx="1"/>
          </p:nvPr>
        </p:nvSpPr>
        <p:spPr/>
        <p:txBody>
          <a:bodyPr>
            <a:normAutofit fontScale="92500" lnSpcReduction="20000"/>
          </a:bodyPr>
          <a:lstStyle/>
          <a:p>
            <a:pPr marL="0" indent="0">
              <a:buNone/>
            </a:pPr>
            <a:r>
              <a:rPr lang="en-US" dirty="0"/>
              <a:t>The data retrieved from Foursquare contained information of venues within a specified distance of the longitude and latitude of the postcodes. The information obtained per venue as follows:</a:t>
            </a:r>
          </a:p>
          <a:p>
            <a:pPr lvl="0"/>
            <a:r>
              <a:rPr lang="en-US" dirty="0"/>
              <a:t>Neighborhood</a:t>
            </a:r>
          </a:p>
          <a:p>
            <a:pPr lvl="0"/>
            <a:r>
              <a:rPr lang="en-US" dirty="0"/>
              <a:t>Neighborhood Latitude</a:t>
            </a:r>
          </a:p>
          <a:p>
            <a:pPr lvl="0"/>
            <a:r>
              <a:rPr lang="en-US" dirty="0"/>
              <a:t>Neighborhood Longitude</a:t>
            </a:r>
          </a:p>
          <a:p>
            <a:pPr lvl="0"/>
            <a:r>
              <a:rPr lang="en-US" dirty="0"/>
              <a:t>Venue</a:t>
            </a:r>
          </a:p>
          <a:p>
            <a:pPr lvl="0"/>
            <a:r>
              <a:rPr lang="en-US" dirty="0"/>
              <a:t>Name of the venue e.g. the name of a store or restaurant</a:t>
            </a:r>
          </a:p>
          <a:p>
            <a:pPr lvl="0"/>
            <a:r>
              <a:rPr lang="en-US" dirty="0"/>
              <a:t>Venue Latitude</a:t>
            </a:r>
          </a:p>
          <a:p>
            <a:pPr lvl="0"/>
            <a:r>
              <a:rPr lang="en-US" dirty="0"/>
              <a:t>Venue Longitude</a:t>
            </a:r>
          </a:p>
          <a:p>
            <a:pPr lvl="0"/>
            <a:r>
              <a:rPr lang="en-US" dirty="0"/>
              <a:t>Venue Category</a:t>
            </a:r>
          </a:p>
          <a:p>
            <a:endParaRPr lang="en-US" dirty="0"/>
          </a:p>
        </p:txBody>
      </p:sp>
    </p:spTree>
    <p:extLst>
      <p:ext uri="{BB962C8B-B14F-4D97-AF65-F5344CB8AC3E}">
        <p14:creationId xmlns:p14="http://schemas.microsoft.com/office/powerpoint/2010/main" val="2949156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74B7E-9116-47A6-A5A6-A86DFBF911E2}"/>
              </a:ext>
            </a:extLst>
          </p:cNvPr>
          <p:cNvSpPr>
            <a:spLocks noGrp="1"/>
          </p:cNvSpPr>
          <p:nvPr>
            <p:ph type="title"/>
          </p:nvPr>
        </p:nvSpPr>
        <p:spPr/>
        <p:txBody>
          <a:bodyPr/>
          <a:lstStyle/>
          <a:p>
            <a:r>
              <a:rPr lang="en-US" dirty="0">
                <a:solidFill>
                  <a:srgbClr val="FF0000"/>
                </a:solidFill>
              </a:rPr>
              <a:t>Methodology:</a:t>
            </a:r>
          </a:p>
        </p:txBody>
      </p:sp>
      <p:sp>
        <p:nvSpPr>
          <p:cNvPr id="3" name="Content Placeholder 2">
            <a:extLst>
              <a:ext uri="{FF2B5EF4-FFF2-40B4-BE49-F238E27FC236}">
                <a16:creationId xmlns:a16="http://schemas.microsoft.com/office/drawing/2014/main" id="{8DC3E931-62E2-4659-B2A6-17083DF2AE49}"/>
              </a:ext>
            </a:extLst>
          </p:cNvPr>
          <p:cNvSpPr>
            <a:spLocks noGrp="1"/>
          </p:cNvSpPr>
          <p:nvPr>
            <p:ph idx="1"/>
          </p:nvPr>
        </p:nvSpPr>
        <p:spPr/>
        <p:txBody>
          <a:bodyPr/>
          <a:lstStyle/>
          <a:p>
            <a:pPr marL="0" indent="0">
              <a:buNone/>
            </a:pPr>
            <a:r>
              <a:rPr lang="en-US" dirty="0"/>
              <a:t>The major goal of this project is to recommend a better neighborhood in a new city for the person who is moving there. Social presence in society in terms of like-minded people. Connectivity to the airport, bus stand, city center, markets and other daily needs things nearby.</a:t>
            </a:r>
          </a:p>
          <a:p>
            <a:pPr marL="0" indent="0">
              <a:buNone/>
            </a:pPr>
            <a:r>
              <a:rPr lang="en-US" sz="2000" dirty="0"/>
              <a:t>1) Sorted list of the house in terms of housing prices in an ascending or descending order</a:t>
            </a:r>
          </a:p>
          <a:p>
            <a:pPr marL="0" indent="0">
              <a:buNone/>
            </a:pPr>
            <a:r>
              <a:rPr lang="en-US" sz="2000" dirty="0"/>
              <a:t>2) Sorted list of schools in terms of location, fees, rating, and reviews</a:t>
            </a:r>
          </a:p>
          <a:p>
            <a:pPr marL="0" indent="0">
              <a:buNone/>
            </a:pPr>
            <a:endParaRPr lang="en-US" dirty="0"/>
          </a:p>
        </p:txBody>
      </p:sp>
    </p:spTree>
    <p:extLst>
      <p:ext uri="{BB962C8B-B14F-4D97-AF65-F5344CB8AC3E}">
        <p14:creationId xmlns:p14="http://schemas.microsoft.com/office/powerpoint/2010/main" val="4259868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B5A7C-1696-43B8-BD3F-71D7545C3BA2}"/>
              </a:ext>
            </a:extLst>
          </p:cNvPr>
          <p:cNvSpPr>
            <a:spLocks noGrp="1"/>
          </p:cNvSpPr>
          <p:nvPr>
            <p:ph type="title"/>
          </p:nvPr>
        </p:nvSpPr>
        <p:spPr/>
        <p:txBody>
          <a:bodyPr/>
          <a:lstStyle/>
          <a:p>
            <a:r>
              <a:rPr lang="en-US" b="1" dirty="0">
                <a:solidFill>
                  <a:srgbClr val="FF0000"/>
                </a:solidFill>
              </a:rPr>
              <a:t>Work Flow: </a:t>
            </a:r>
            <a:endParaRPr lang="en-US" dirty="0">
              <a:solidFill>
                <a:srgbClr val="FF0000"/>
              </a:solidFill>
            </a:endParaRPr>
          </a:p>
        </p:txBody>
      </p:sp>
      <p:sp>
        <p:nvSpPr>
          <p:cNvPr id="3" name="Content Placeholder 2">
            <a:extLst>
              <a:ext uri="{FF2B5EF4-FFF2-40B4-BE49-F238E27FC236}">
                <a16:creationId xmlns:a16="http://schemas.microsoft.com/office/drawing/2014/main" id="{D53B1FC7-9DEF-478D-8CEB-75FBEB0121E3}"/>
              </a:ext>
            </a:extLst>
          </p:cNvPr>
          <p:cNvSpPr>
            <a:spLocks noGrp="1"/>
          </p:cNvSpPr>
          <p:nvPr>
            <p:ph idx="1"/>
          </p:nvPr>
        </p:nvSpPr>
        <p:spPr/>
        <p:txBody>
          <a:bodyPr/>
          <a:lstStyle/>
          <a:p>
            <a:r>
              <a:rPr lang="en-US" dirty="0"/>
              <a:t>Using credentials of Foursquare API features of near-by places of the neighborhoods would be mined. Due to HTTP request restrictions, the number of places per neighborhood parameter would reasonably be set to 100 and the radius parameter would be set to 500.</a:t>
            </a:r>
          </a:p>
          <a:p>
            <a:pPr marL="0" indent="0">
              <a:buNone/>
            </a:pPr>
            <a:r>
              <a:rPr lang="en-US" b="1" dirty="0"/>
              <a:t>Clustering Strategy: </a:t>
            </a:r>
          </a:p>
          <a:p>
            <a:r>
              <a:rPr lang="en-US" dirty="0"/>
              <a:t>To compare the similarities of two cities, we decided to examine neighborhoods, segment them, and group them into clusters to find similar neighborhoods in a big city like New York and Toronto. </a:t>
            </a:r>
          </a:p>
          <a:p>
            <a:r>
              <a:rPr lang="en-US" dirty="0"/>
              <a:t>To be able to do that, we need to cluster data which is a form of unsupervised machine learning: a k-means clustering algorithm</a:t>
            </a:r>
          </a:p>
          <a:p>
            <a:endParaRPr lang="en-US" dirty="0"/>
          </a:p>
        </p:txBody>
      </p:sp>
    </p:spTree>
    <p:extLst>
      <p:ext uri="{BB962C8B-B14F-4D97-AF65-F5344CB8AC3E}">
        <p14:creationId xmlns:p14="http://schemas.microsoft.com/office/powerpoint/2010/main" val="1530643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0163B-A81B-446F-8244-D9BC394447B7}"/>
              </a:ext>
            </a:extLst>
          </p:cNvPr>
          <p:cNvSpPr>
            <a:spLocks noGrp="1"/>
          </p:cNvSpPr>
          <p:nvPr>
            <p:ph type="title"/>
          </p:nvPr>
        </p:nvSpPr>
        <p:spPr/>
        <p:txBody>
          <a:bodyPr>
            <a:normAutofit fontScale="90000"/>
          </a:bodyPr>
          <a:lstStyle/>
          <a:p>
            <a:r>
              <a:rPr lang="en-US" b="1" dirty="0">
                <a:solidFill>
                  <a:srgbClr val="FF0000"/>
                </a:solidFill>
              </a:rPr>
              <a:t>Libraries Which are Used to Develop the Project: </a:t>
            </a:r>
            <a:br>
              <a:rPr lang="en-US" b="1" dirty="0">
                <a:solidFill>
                  <a:srgbClr val="FF0000"/>
                </a:solidFill>
              </a:rPr>
            </a:br>
            <a:endParaRPr lang="en-US" dirty="0">
              <a:solidFill>
                <a:srgbClr val="FF0000"/>
              </a:solidFill>
            </a:endParaRPr>
          </a:p>
        </p:txBody>
      </p:sp>
      <p:sp>
        <p:nvSpPr>
          <p:cNvPr id="3" name="Content Placeholder 2">
            <a:extLst>
              <a:ext uri="{FF2B5EF4-FFF2-40B4-BE49-F238E27FC236}">
                <a16:creationId xmlns:a16="http://schemas.microsoft.com/office/drawing/2014/main" id="{1B47CC05-5384-47CA-A460-56A353B08F2F}"/>
              </a:ext>
            </a:extLst>
          </p:cNvPr>
          <p:cNvSpPr>
            <a:spLocks noGrp="1"/>
          </p:cNvSpPr>
          <p:nvPr>
            <p:ph idx="1"/>
          </p:nvPr>
        </p:nvSpPr>
        <p:spPr/>
        <p:txBody>
          <a:bodyPr>
            <a:normAutofit fontScale="92500" lnSpcReduction="10000"/>
          </a:bodyPr>
          <a:lstStyle/>
          <a:p>
            <a:pPr lvl="0"/>
            <a:r>
              <a:rPr lang="en-US" dirty="0"/>
              <a:t>Pandas: To create and manipulate data frames.</a:t>
            </a:r>
          </a:p>
          <a:p>
            <a:pPr lvl="0"/>
            <a:r>
              <a:rPr lang="en-US" dirty="0"/>
              <a:t>Folium: Python visualization library would be used to visualize the neighborhood cluster distribution of using an interactive leaflet map.</a:t>
            </a:r>
          </a:p>
          <a:p>
            <a:pPr lvl="0"/>
            <a:r>
              <a:rPr lang="en-US" dirty="0"/>
              <a:t>Scikit Learn: To import k-means clustering.</a:t>
            </a:r>
          </a:p>
          <a:p>
            <a:pPr lvl="0"/>
            <a:r>
              <a:rPr lang="en-US" dirty="0"/>
              <a:t>JSON: Library to handle JSON files.</a:t>
            </a:r>
          </a:p>
          <a:p>
            <a:pPr lvl="0"/>
            <a:r>
              <a:rPr lang="en-US" dirty="0"/>
              <a:t>XML: To separate data from presentation and XML stores data in plain text format.</a:t>
            </a:r>
          </a:p>
          <a:p>
            <a:pPr lvl="0"/>
            <a:r>
              <a:rPr lang="en-US" dirty="0"/>
              <a:t>Geocoder: To retrieve Location Data.</a:t>
            </a:r>
          </a:p>
          <a:p>
            <a:pPr lvl="0"/>
            <a:r>
              <a:rPr lang="en-US" dirty="0"/>
              <a:t>Beautiful Soup and Requests: To scrap and library to handle HTTP requests.</a:t>
            </a:r>
          </a:p>
          <a:p>
            <a:pPr lvl="0"/>
            <a:r>
              <a:rPr lang="en-US" dirty="0"/>
              <a:t>Matplotlib: To Python Plotting Module.</a:t>
            </a:r>
          </a:p>
          <a:p>
            <a:endParaRPr lang="en-US" dirty="0"/>
          </a:p>
        </p:txBody>
      </p:sp>
    </p:spTree>
    <p:extLst>
      <p:ext uri="{BB962C8B-B14F-4D97-AF65-F5344CB8AC3E}">
        <p14:creationId xmlns:p14="http://schemas.microsoft.com/office/powerpoint/2010/main" val="555524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BDAAE-6528-4D2D-9209-FCDFB4D8A198}"/>
              </a:ext>
            </a:extLst>
          </p:cNvPr>
          <p:cNvSpPr>
            <a:spLocks noGrp="1"/>
          </p:cNvSpPr>
          <p:nvPr>
            <p:ph type="title"/>
          </p:nvPr>
        </p:nvSpPr>
        <p:spPr/>
        <p:txBody>
          <a:bodyPr/>
          <a:lstStyle/>
          <a:p>
            <a:r>
              <a:rPr lang="en-US" dirty="0">
                <a:solidFill>
                  <a:srgbClr val="FF0000"/>
                </a:solidFill>
              </a:rPr>
              <a:t>Result:</a:t>
            </a:r>
          </a:p>
        </p:txBody>
      </p:sp>
      <p:sp>
        <p:nvSpPr>
          <p:cNvPr id="3" name="Content Placeholder 2">
            <a:extLst>
              <a:ext uri="{FF2B5EF4-FFF2-40B4-BE49-F238E27FC236}">
                <a16:creationId xmlns:a16="http://schemas.microsoft.com/office/drawing/2014/main" id="{8BDB4E98-C225-41FB-99B5-4E26EACAD323}"/>
              </a:ext>
            </a:extLst>
          </p:cNvPr>
          <p:cNvSpPr>
            <a:spLocks noGrp="1"/>
          </p:cNvSpPr>
          <p:nvPr>
            <p:ph idx="1"/>
          </p:nvPr>
        </p:nvSpPr>
        <p:spPr/>
        <p:txBody>
          <a:bodyPr/>
          <a:lstStyle/>
          <a:p>
            <a:r>
              <a:rPr lang="en-US" dirty="0"/>
              <a:t>The highlights include median housing price and better school according to ratings, crime rates of that particular area, road connectivity, weather conditions, good management for an emergency, water resources both fresh and wastewater and excrement conveyed in sewers and recreational facilities.</a:t>
            </a:r>
          </a:p>
          <a:p>
            <a:pPr marL="0" indent="0">
              <a:buNone/>
            </a:pPr>
            <a:endParaRPr lang="en-US" dirty="0"/>
          </a:p>
        </p:txBody>
      </p:sp>
    </p:spTree>
    <p:extLst>
      <p:ext uri="{BB962C8B-B14F-4D97-AF65-F5344CB8AC3E}">
        <p14:creationId xmlns:p14="http://schemas.microsoft.com/office/powerpoint/2010/main" val="39254115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789</Words>
  <Application>Microsoft Office PowerPoint</Application>
  <PresentationFormat>Widescreen</PresentationFormat>
  <Paragraphs>48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Capstone Project: The Battle of Neighborhoods </vt:lpstr>
      <vt:lpstr>Introduction:</vt:lpstr>
      <vt:lpstr>Introduction:</vt:lpstr>
      <vt:lpstr>Data Description:</vt:lpstr>
      <vt:lpstr>Data Description:</vt:lpstr>
      <vt:lpstr>Methodology:</vt:lpstr>
      <vt:lpstr>Work Flow: </vt:lpstr>
      <vt:lpstr>Libraries Which are Used to Develop the Project:  </vt:lpstr>
      <vt:lpstr>Result:</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The Battle of Neighborhoods</dc:title>
  <dc:creator>Bhanu Chauhan</dc:creator>
  <cp:lastModifiedBy>Bhanu Chauhan</cp:lastModifiedBy>
  <cp:revision>3</cp:revision>
  <dcterms:created xsi:type="dcterms:W3CDTF">2020-06-03T11:08:03Z</dcterms:created>
  <dcterms:modified xsi:type="dcterms:W3CDTF">2020-06-03T12:09:54Z</dcterms:modified>
</cp:coreProperties>
</file>