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0" r:id="rId3"/>
    <p:sldId id="259" r:id="rId4"/>
    <p:sldId id="270" r:id="rId5"/>
    <p:sldId id="268" r:id="rId6"/>
    <p:sldId id="273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en-US" dirty="0" err="1"/>
              <a:t>Hackathon</a:t>
            </a:r>
            <a:endParaRPr lang="en-GB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en-US" dirty="0"/>
              <a:t>Vehicle Insurance Prediction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9531350" cy="4953000"/>
          </a:xfrm>
        </p:spPr>
        <p:txBody>
          <a:bodyPr/>
          <a:lstStyle/>
          <a:p>
            <a:r>
              <a:rPr lang="en-GB" altLang="en-US" sz="2800" dirty="0">
                <a:sym typeface="+mn-ea"/>
              </a:rPr>
              <a:t>Out of the 3 models considered we</a:t>
            </a:r>
            <a:r>
              <a:rPr lang="en-GB" altLang="en-US" sz="2800" dirty="0"/>
              <a:t> are recommending the Random Forest model for predicting whether customer is </a:t>
            </a:r>
            <a:r>
              <a:rPr lang="en-GB" altLang="en-US" sz="2800" dirty="0" err="1"/>
              <a:t>Intrested</a:t>
            </a:r>
            <a:r>
              <a:rPr lang="en-GB" altLang="en-US" sz="2800"/>
              <a:t> in Vehicle Insurance or not.</a:t>
            </a:r>
            <a:endParaRPr lang="en-GB" alt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sym typeface="+mn-ea"/>
              </a:rPr>
              <a:t>Problem Overview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575" y="952500"/>
            <a:ext cx="10972800" cy="4953000"/>
          </a:xfrm>
        </p:spPr>
        <p:txBody>
          <a:bodyPr/>
          <a:lstStyle/>
          <a:p>
            <a:r>
              <a:rPr lang="en-GB" altLang="en-US" sz="2000" dirty="0">
                <a:sym typeface="+mn-ea"/>
              </a:rPr>
              <a:t>Problem Statement</a:t>
            </a:r>
          </a:p>
          <a:p>
            <a:pPr marL="0" indent="0">
              <a:buNone/>
            </a:pPr>
            <a:endParaRPr lang="en-GB" altLang="en-US" sz="2000" dirty="0"/>
          </a:p>
          <a:p>
            <a:pPr marL="457200" lvl="1" indent="0">
              <a:buNone/>
            </a:pPr>
            <a:r>
              <a:rPr lang="en-GB" altLang="en-US" sz="1750" dirty="0">
                <a:sym typeface="+mn-ea"/>
              </a:rPr>
              <a:t>To </a:t>
            </a:r>
            <a:r>
              <a:rPr lang="en-US" sz="1750" dirty="0"/>
              <a:t>predict whether the customer would be interested in Vehicle insurance or not</a:t>
            </a:r>
            <a:r>
              <a:rPr lang="en-GB" altLang="en-US" sz="1750" dirty="0">
                <a:sym typeface="+mn-ea"/>
              </a:rPr>
              <a:t>. </a:t>
            </a:r>
          </a:p>
          <a:p>
            <a:pPr marL="0" indent="0" algn="l">
              <a:buNone/>
            </a:pPr>
            <a:endParaRPr lang="en-GB" altLang="en-US" sz="2000" dirty="0"/>
          </a:p>
          <a:p>
            <a:pPr algn="l"/>
            <a:r>
              <a:rPr lang="en-GB" altLang="en-US" sz="2000" dirty="0">
                <a:sym typeface="+mn-ea"/>
              </a:rPr>
              <a:t>Data set provided</a:t>
            </a:r>
          </a:p>
          <a:p>
            <a:pPr marL="0" indent="0" algn="l">
              <a:buNone/>
            </a:pPr>
            <a:endParaRPr lang="en-GB" altLang="en-US" sz="2000" dirty="0"/>
          </a:p>
          <a:p>
            <a:pPr marL="457200" lvl="1" indent="0" algn="l">
              <a:buNone/>
            </a:pPr>
            <a:r>
              <a:rPr lang="en-GB" altLang="en-US" sz="1750" dirty="0">
                <a:sym typeface="+mn-ea"/>
              </a:rPr>
              <a:t>train.csv – 381109 records with 12 columns </a:t>
            </a:r>
          </a:p>
          <a:p>
            <a:pPr marL="457200" lvl="1" indent="0" algn="l">
              <a:buNone/>
            </a:pPr>
            <a:r>
              <a:rPr lang="en-GB" altLang="en-US" sz="1750" dirty="0">
                <a:sym typeface="+mn-ea"/>
              </a:rPr>
              <a:t>test.csv - 127037 records </a:t>
            </a:r>
            <a:r>
              <a:rPr lang="en-GB" altLang="en-US" sz="1750">
                <a:sym typeface="+mn-ea"/>
              </a:rPr>
              <a:t>with 11 </a:t>
            </a:r>
            <a:r>
              <a:rPr lang="en-GB" altLang="en-US" sz="1750" dirty="0">
                <a:sym typeface="+mn-ea"/>
              </a:rPr>
              <a:t>columns</a:t>
            </a:r>
            <a:endParaRPr lang="en-GB" altLang="en-US" sz="1750" dirty="0"/>
          </a:p>
          <a:p>
            <a:endParaRPr lang="en-GB" alt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sym typeface="+mn-ea"/>
              </a:rPr>
              <a:t>Observations</a:t>
            </a:r>
            <a:endParaRPr lang="en-GB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altLang="en-US" sz="1800" dirty="0"/>
              <a:t>In Train data set, there are 3 categorical columns such as Gender, </a:t>
            </a:r>
            <a:r>
              <a:rPr lang="en-GB" altLang="en-US" sz="1800" dirty="0" err="1"/>
              <a:t>Vehicle_age</a:t>
            </a:r>
            <a:r>
              <a:rPr lang="en-GB" altLang="en-US" sz="1800" dirty="0"/>
              <a:t>, </a:t>
            </a:r>
            <a:r>
              <a:rPr lang="en-GB" altLang="en-US" sz="1800" dirty="0" err="1"/>
              <a:t>Vehicle_damage</a:t>
            </a:r>
            <a:r>
              <a:rPr lang="en-GB" altLang="en-US" sz="1800" dirty="0"/>
              <a:t> and 8 numerical columns </a:t>
            </a:r>
            <a:r>
              <a:rPr lang="en-US" altLang="en-US" sz="1800" dirty="0"/>
              <a:t>id, Age, </a:t>
            </a:r>
            <a:r>
              <a:rPr lang="en-US" altLang="en-US" sz="1800" dirty="0" err="1"/>
              <a:t>Driving_License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Region_Code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Previously_Insured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Annual_Premium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Policy_Sales_Channel</a:t>
            </a:r>
            <a:r>
              <a:rPr lang="en-US" altLang="en-US" sz="1800" dirty="0"/>
              <a:t>, Vintage</a:t>
            </a:r>
            <a:endParaRPr lang="en-GB" altLang="en-US" sz="1800" dirty="0"/>
          </a:p>
          <a:p>
            <a:pPr>
              <a:lnSpc>
                <a:spcPct val="150000"/>
              </a:lnSpc>
            </a:pPr>
            <a:r>
              <a:rPr lang="en-GB" altLang="en-US" sz="1800" dirty="0">
                <a:sym typeface="+mn-ea"/>
              </a:rPr>
              <a:t>There is no missing data in Train data set</a:t>
            </a:r>
          </a:p>
          <a:p>
            <a:pPr>
              <a:lnSpc>
                <a:spcPct val="150000"/>
              </a:lnSpc>
            </a:pPr>
            <a:r>
              <a:rPr lang="en-GB" altLang="en-US" sz="1800" dirty="0"/>
              <a:t>Target variable </a:t>
            </a:r>
            <a:r>
              <a:rPr lang="en-GB" altLang="en-US" sz="1800" dirty="0" err="1"/>
              <a:t>i.e</a:t>
            </a:r>
            <a:r>
              <a:rPr lang="en-GB" altLang="en-US" sz="1800" dirty="0"/>
              <a:t> Response variable data is imbalance</a:t>
            </a:r>
          </a:p>
          <a:p>
            <a:pPr>
              <a:lnSpc>
                <a:spcPct val="150000"/>
              </a:lnSpc>
            </a:pPr>
            <a:endParaRPr lang="en-GB" alt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991C8-4C0F-0704-E861-34B43A0F3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06AF0-CF64-63F5-34DA-4CDE9324A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sym typeface="+mn-ea"/>
              </a:rPr>
              <a:t>Observations</a:t>
            </a:r>
            <a:endParaRPr lang="en-GB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8FFA7-87E8-DF8B-33B0-BEC31F0E3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altLang="en-US" sz="1800" dirty="0">
                <a:sym typeface="+mn-ea"/>
              </a:rPr>
              <a:t>Statistical Inference, difference between mean and 50% tells about presence of outliers in </a:t>
            </a:r>
          </a:p>
          <a:p>
            <a:pPr>
              <a:lnSpc>
                <a:spcPct val="150000"/>
              </a:lnSpc>
            </a:pPr>
            <a:endParaRPr lang="en-GB" altLang="en-US" sz="1800" dirty="0"/>
          </a:p>
          <a:p>
            <a:pPr>
              <a:lnSpc>
                <a:spcPct val="150000"/>
              </a:lnSpc>
            </a:pPr>
            <a:endParaRPr lang="en-GB" alt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4EF504-E183-E4DF-2CCB-30EC691C9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289" y="1916299"/>
            <a:ext cx="6721422" cy="30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814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Data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9CB948-8E94-8BBC-BB16-AC5037E7F2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sz="1600" dirty="0" err="1"/>
              <a:t>Intrested</a:t>
            </a:r>
            <a:r>
              <a:rPr lang="en-IN" sz="1600" dirty="0"/>
              <a:t> and Not </a:t>
            </a:r>
            <a:r>
              <a:rPr lang="en-IN" sz="1600" dirty="0" err="1"/>
              <a:t>Intrested</a:t>
            </a:r>
            <a:r>
              <a:rPr lang="en-IN" sz="1600" dirty="0"/>
              <a:t> Response Distribution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113434-7537-EBE7-3C6B-CD71C8B57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170" y="1782937"/>
            <a:ext cx="5563082" cy="32921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BCE4C-3CA8-4DC3-A85C-8436DFF5A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B4371-2D68-6425-0905-DDB02AB35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Data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F8ABB8-D6C7-0C43-F4D3-9762356D9F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sz="1400" dirty="0"/>
              <a:t>Presence of outliers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2030AC-DACE-0212-7A88-88245E59C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997" y="1715982"/>
            <a:ext cx="5563082" cy="527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524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2400" dirty="0"/>
              <a:t>For categorical columns, we applied one hot encoder</a:t>
            </a:r>
          </a:p>
          <a:p>
            <a:pPr>
              <a:lnSpc>
                <a:spcPct val="150000"/>
              </a:lnSpc>
            </a:pPr>
            <a:r>
              <a:rPr lang="en-GB" altLang="en-US" sz="2400" dirty="0"/>
              <a:t>To mitigate the imbalance we over sampled the data</a:t>
            </a:r>
          </a:p>
          <a:p>
            <a:pPr>
              <a:lnSpc>
                <a:spcPct val="150000"/>
              </a:lnSpc>
            </a:pPr>
            <a:r>
              <a:rPr lang="en-GB" altLang="en-US" sz="2400" dirty="0"/>
              <a:t>To minimize the impact of outliers we applied scaling</a:t>
            </a:r>
          </a:p>
          <a:p>
            <a:endParaRPr lang="en-GB" alt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Classification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9173210" cy="5140960"/>
          </a:xfrm>
        </p:spPr>
        <p:txBody>
          <a:bodyPr/>
          <a:lstStyle/>
          <a:p>
            <a:r>
              <a:rPr lang="en-GB" altLang="en-US" sz="2800"/>
              <a:t>Applied the following models and scores obtained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8EFEAAF-7648-535E-A550-DF0B1A04735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11414298"/>
              </p:ext>
            </p:extLst>
          </p:nvPr>
        </p:nvGraphicFramePr>
        <p:xfrm>
          <a:off x="2409190" y="1866123"/>
          <a:ext cx="3505200" cy="18019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51100">
                  <a:extLst>
                    <a:ext uri="{9D8B030D-6E8A-4147-A177-3AD203B41FA5}">
                      <a16:colId xmlns:a16="http://schemas.microsoft.com/office/drawing/2014/main" val="1520092178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1416662997"/>
                    </a:ext>
                  </a:extLst>
                </a:gridCol>
              </a:tblGrid>
              <a:tr h="39239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Model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effectLst/>
                        </a:rPr>
                        <a:t>roc_auc score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78080012"/>
                  </a:ext>
                </a:extLst>
              </a:tr>
              <a:tr h="49401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 err="1">
                          <a:effectLst/>
                        </a:rPr>
                        <a:t>LogisticRegression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u="none" strike="noStrike">
                          <a:effectLst/>
                        </a:rPr>
                        <a:t>0.836459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37091776"/>
                  </a:ext>
                </a:extLst>
              </a:tr>
              <a:tr h="45779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effectLst/>
                        </a:rPr>
                        <a:t>DecisionTreeClassifier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u="none" strike="noStrike">
                          <a:effectLst/>
                        </a:rPr>
                        <a:t>0.837536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11074893"/>
                  </a:ext>
                </a:extLst>
              </a:tr>
              <a:tr h="45779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effectLst/>
                        </a:rPr>
                        <a:t>RandomForestClassifier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u="none" strike="noStrike" dirty="0">
                          <a:effectLst/>
                        </a:rPr>
                        <a:t>0.854321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438973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Prediction Success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187305" cy="4953000"/>
          </a:xfrm>
        </p:spPr>
        <p:txBody>
          <a:bodyPr/>
          <a:lstStyle/>
          <a:p>
            <a:endParaRPr lang="en-GB" altLang="en-US"/>
          </a:p>
          <a:p>
            <a:r>
              <a:rPr lang="en-GB" altLang="en-US" sz="2400"/>
              <a:t>Results of predicted output compared with Target column in Test data </a:t>
            </a:r>
          </a:p>
          <a:p>
            <a:pPr marL="0" indent="0">
              <a:buNone/>
            </a:pPr>
            <a:endParaRPr lang="en-GB" altLang="en-US"/>
          </a:p>
          <a:p>
            <a:pPr marL="0" indent="0">
              <a:buNone/>
            </a:pPr>
            <a:endParaRPr lang="en-GB" alt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1104900" y="2545080"/>
          <a:ext cx="5076825" cy="1817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4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944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Model</a:t>
                      </a:r>
                      <a:endParaRPr lang="en-US" altLang="en-US" sz="2000" b="1">
                        <a:solidFill>
                          <a:srgbClr val="00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Success Rate</a:t>
                      </a:r>
                      <a:endParaRPr lang="en-US" altLang="en-US" sz="2000" b="1">
                        <a:solidFill>
                          <a:srgbClr val="00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AdaBoostClassifier</a:t>
                      </a:r>
                      <a:endParaRPr lang="en-US" altLang="en-US" sz="2000" b="0">
                        <a:solidFill>
                          <a:srgbClr val="00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74.</a:t>
                      </a:r>
                      <a:r>
                        <a:rPr lang="en-GB" altLang="en-US" sz="2000" b="0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84</a:t>
                      </a:r>
                      <a:r>
                        <a:rPr lang="en-US" sz="2000" b="0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%</a:t>
                      </a:r>
                      <a:endParaRPr lang="en-US" altLang="en-US" sz="2000" b="0">
                        <a:solidFill>
                          <a:srgbClr val="00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VotingClassifier</a:t>
                      </a:r>
                      <a:endParaRPr lang="en-US" altLang="en-US" sz="2000" b="0">
                        <a:solidFill>
                          <a:srgbClr val="00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74.05%</a:t>
                      </a:r>
                      <a:endParaRPr lang="en-US" altLang="en-US" sz="2000" b="0">
                        <a:solidFill>
                          <a:srgbClr val="00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06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StackingClassifier</a:t>
                      </a:r>
                      <a:endParaRPr lang="en-US" altLang="en-US" sz="2000" b="0">
                        <a:solidFill>
                          <a:srgbClr val="00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74.48%</a:t>
                      </a:r>
                      <a:endParaRPr lang="en-US" altLang="en-US" sz="2000" b="0">
                        <a:solidFill>
                          <a:srgbClr val="00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246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Segoe UI</vt:lpstr>
      <vt:lpstr>Blue Waves</vt:lpstr>
      <vt:lpstr>Hackathon</vt:lpstr>
      <vt:lpstr>Problem Overview</vt:lpstr>
      <vt:lpstr>Observations</vt:lpstr>
      <vt:lpstr>Observations</vt:lpstr>
      <vt:lpstr>Data Analysis</vt:lpstr>
      <vt:lpstr>Data Analysis</vt:lpstr>
      <vt:lpstr>Data Preparation</vt:lpstr>
      <vt:lpstr>Classification Analysis</vt:lpstr>
      <vt:lpstr>Prediction Success rate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Hackathon</dc:title>
  <dc:creator>MZ</dc:creator>
  <cp:lastModifiedBy>Bhanupriya Yellakara</cp:lastModifiedBy>
  <cp:revision>14</cp:revision>
  <dcterms:created xsi:type="dcterms:W3CDTF">2021-02-07T02:59:48Z</dcterms:created>
  <dcterms:modified xsi:type="dcterms:W3CDTF">2024-12-01T23:45:02Z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2057-11.2.0.9984</vt:lpwstr>
  </property>
</Properties>
</file>