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308" r:id="rId6"/>
    <p:sldId id="310" r:id="rId7"/>
    <p:sldId id="311" r:id="rId8"/>
    <p:sldId id="312" r:id="rId9"/>
    <p:sldId id="309" r:id="rId10"/>
    <p:sldId id="313" r:id="rId11"/>
    <p:sldId id="314" r:id="rId12"/>
    <p:sldId id="320" r:id="rId13"/>
    <p:sldId id="321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72"/>
  </p:normalViewPr>
  <p:slideViewPr>
    <p:cSldViewPr snapToGrid="0">
      <p:cViewPr>
        <p:scale>
          <a:sx n="75" d="100"/>
          <a:sy n="75" d="100"/>
        </p:scale>
        <p:origin x="81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2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rl.blog/entry/amazon-affiliate-australia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orterricelestinebrunson.blogspot.com/2019/07/gods-grace-is-fre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AMAZON SALES PROJECT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B2F2B8-0C74-BCF1-2692-C81263CF37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49" r="6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A61B-2497-FA90-DF39-566939AE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918814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CEAA7-7FB9-3631-7530-EEA00BB5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67010"/>
            <a:ext cx="3896360" cy="242139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16656A-457D-206E-F029-A49485C41D0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99" y="1467010"/>
            <a:ext cx="4040822" cy="24329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4584B-EED2-77A0-00AD-55CC7BAFA7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3A3EAC-BD08-C181-1F63-43001511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60" y="1455455"/>
            <a:ext cx="3324540" cy="2432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B787D-9CD4-6BAE-925C-C66411C70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6" y="4044049"/>
            <a:ext cx="3749557" cy="2432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6E52B-83D8-39B7-C50A-56A2C1AF7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4011389"/>
            <a:ext cx="4209100" cy="2531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10F256-236B-5CC9-B0AA-DAC41D704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7" y="4011389"/>
            <a:ext cx="3221623" cy="25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382344"/>
            <a:ext cx="4377767" cy="2719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9992" y="3340800"/>
            <a:ext cx="4368450" cy="3166331"/>
          </a:xfrm>
        </p:spPr>
        <p:txBody>
          <a:bodyPr/>
          <a:lstStyle/>
          <a:p>
            <a:r>
              <a:rPr lang="en-US" dirty="0"/>
              <a:t>Bhanu Devaguptapu</a:t>
            </a:r>
          </a:p>
          <a:p>
            <a:r>
              <a:rPr lang="en-US" dirty="0"/>
              <a:t>bhanudevaguptapu4@gmail.com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9F6C30-BD46-38C1-FF54-06EF18409C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960" b="12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PAIR PLOT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70008" y="3031435"/>
            <a:ext cx="3728340" cy="34789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pair plot shows the distribution between the different columns of the Amazon Sales Data Set.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B00BDDA-DB60-8099-A688-8E321CB041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0" b="12960"/>
          <a:stretch>
            <a:fillRect/>
          </a:stretch>
        </p:blipFill>
        <p:spPr>
          <a:xfrm>
            <a:off x="5890039" y="1104182"/>
            <a:ext cx="5394960" cy="4644360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6" y="507244"/>
            <a:ext cx="8556908" cy="847103"/>
          </a:xfrm>
        </p:spPr>
        <p:txBody>
          <a:bodyPr/>
          <a:lstStyle/>
          <a:p>
            <a:r>
              <a:rPr lang="en-US" dirty="0"/>
              <a:t>Statistical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639299" y="5106837"/>
            <a:ext cx="531243" cy="765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86290-2ACF-B7DF-D47C-D303C34F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6723"/>
              </p:ext>
            </p:extLst>
          </p:nvPr>
        </p:nvGraphicFramePr>
        <p:xfrm>
          <a:off x="2984742" y="1751164"/>
          <a:ext cx="7090912" cy="4701259"/>
        </p:xfrm>
        <a:graphic>
          <a:graphicData uri="http://schemas.openxmlformats.org/drawingml/2006/table">
            <a:tbl>
              <a:tblPr/>
              <a:tblGrid>
                <a:gridCol w="886364">
                  <a:extLst>
                    <a:ext uri="{9D8B030D-6E8A-4147-A177-3AD203B41FA5}">
                      <a16:colId xmlns:a16="http://schemas.microsoft.com/office/drawing/2014/main" val="2178346625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3640996641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4229407733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514202291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345600177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2097333145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1664059336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1767099165"/>
                    </a:ext>
                  </a:extLst>
                </a:gridCol>
              </a:tblGrid>
              <a:tr h="999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Order ID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Units Sold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Unit Price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Unit Cost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Total Revenue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Total Cost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Total Profit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473" marR="66473" marT="33237" marB="332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3195157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count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1.000000e+02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100.000000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100.000000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100.000000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1.000000e+02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1.000000e+02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1.000000e+02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39862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mean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5.550204e+08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5128.710000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276.761300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191.048000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1.373488e+06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9.318057e+05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4.416820e+05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60793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std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2.606153e+08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2794.484562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235.592241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188.208181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1.460029e+06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1.083938e+06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4.385379e+05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32115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min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1.146066e+08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124.000000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9.330000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6.920000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4.870260e+03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3.612240e+03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1.258020e+03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139903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25%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3.389225e+08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2836.250000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81.730000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35.840000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2.687212e+05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1.688680e+05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1.214436e+05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92747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50%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5.577086e+08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5382.500000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179.880000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107.275000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7.523144e+05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3.635664e+05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2.907680e+05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73324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75%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7.907551e+08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7369.000000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437.200000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263.330000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2.212045e+06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1.613870e+06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6.358288e+05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01172"/>
                  </a:ext>
                </a:extLst>
              </a:tr>
              <a:tr h="424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max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bg2"/>
                          </a:solidFill>
                          <a:effectLst/>
                        </a:rPr>
                        <a:t>9.940222e+08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9925.000000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668.270000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524.960000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5.997055e+06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4.509794e+06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1.719922e+06</a:t>
                      </a:r>
                    </a:p>
                  </a:txBody>
                  <a:tcPr marL="66473" marR="66473" marT="33237" marB="332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53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523" y="750316"/>
            <a:ext cx="5469591" cy="2066052"/>
          </a:xfrm>
        </p:spPr>
        <p:txBody>
          <a:bodyPr/>
          <a:lstStyle/>
          <a:p>
            <a:r>
              <a:rPr lang="en-US" dirty="0"/>
              <a:t>Sales of Items per Year.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449-06A6-DA15-9625-E5279E21ED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97703" y="2884989"/>
            <a:ext cx="4768850" cy="36253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 per the Order Date when we calculate the Years, there are 8 years given starting from 2010 to 2017.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So , from this graph we can observe the different Items sales in different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0338C-F238-6144-D727-F56198AF7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6" y="832099"/>
            <a:ext cx="5312674" cy="52063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9F9E-EC8A-09BD-BA33-8D977519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67" y="405113"/>
            <a:ext cx="4505155" cy="6007261"/>
          </a:xfrm>
        </p:spPr>
        <p:txBody>
          <a:bodyPr/>
          <a:lstStyle/>
          <a:p>
            <a:r>
              <a:rPr lang="en-US" dirty="0"/>
              <a:t>SALES CHANNELS vs ITEM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617AD-09E2-07D1-0572-86BE7139B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A19AB1-B6C8-C09C-1363-86822DD24A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8" t="19477" r="24853" b="35636"/>
          <a:stretch/>
        </p:blipFill>
        <p:spPr>
          <a:xfrm>
            <a:off x="5883215" y="1759788"/>
            <a:ext cx="5387823" cy="4054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78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PAIR PLOT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pair plot is based on the ‘Sales Channel’ of the data set. This sales channel has 2 categories </a:t>
            </a:r>
            <a:r>
              <a:rPr lang="en-US" dirty="0" err="1"/>
              <a:t>i.e</a:t>
            </a:r>
            <a:r>
              <a:rPr lang="en-US" dirty="0"/>
              <a:t> Online and Offline.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5626B54-8CC1-C7E0-7A43-1C0E86733D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 b="10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A9D2C-79E5-25CF-E4A6-2AA9C1BE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/>
          <a:lstStyle/>
          <a:p>
            <a:r>
              <a:rPr lang="en-US" dirty="0"/>
              <a:t>Regions &amp; Countries.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7FC-D1FD-80FF-11CA-504D9B1DB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99930" y="2961187"/>
            <a:ext cx="5163939" cy="3346735"/>
          </a:xfrm>
        </p:spPr>
        <p:txBody>
          <a:bodyPr/>
          <a:lstStyle/>
          <a:p>
            <a:r>
              <a:rPr lang="en-US" dirty="0"/>
              <a:t>There are 7 Regions with 76 countries.</a:t>
            </a:r>
          </a:p>
          <a:p>
            <a:r>
              <a:rPr lang="en-US" dirty="0"/>
              <a:t>This graph shows all the regions along with the countries that has highest purchasing of products.</a:t>
            </a:r>
          </a:p>
          <a:p>
            <a:r>
              <a:rPr lang="en-US" dirty="0"/>
              <a:t>X-axis of the graph shows the country with the </a:t>
            </a:r>
            <a:r>
              <a:rPr lang="en-US" dirty="0" err="1"/>
              <a:t>maxium</a:t>
            </a:r>
            <a:r>
              <a:rPr lang="en-US" dirty="0"/>
              <a:t> purchasing items.</a:t>
            </a:r>
          </a:p>
          <a:p>
            <a:r>
              <a:rPr lang="en-US" dirty="0"/>
              <a:t>Y-axis explains the different regions that the country belongs to.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2F5D22-6C73-5967-E35C-917445CF13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60EF1C-BE48-1455-2679-5419890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" b="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9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Order Priorities with Item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0C6D4-02DE-0349-3B53-5B0E8FD1DB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290560" y="1825625"/>
            <a:ext cx="3476554" cy="4351338"/>
          </a:xfrm>
        </p:spPr>
        <p:txBody>
          <a:bodyPr>
            <a:normAutofit/>
          </a:bodyPr>
          <a:lstStyle/>
          <a:p>
            <a:r>
              <a:rPr lang="en-US" dirty="0"/>
              <a:t>POINTS:</a:t>
            </a:r>
          </a:p>
          <a:p>
            <a:pPr lvl="1"/>
            <a:r>
              <a:rPr lang="en-US" dirty="0"/>
              <a:t>There are 4 order priorities like H,L,M,C.</a:t>
            </a:r>
          </a:p>
          <a:p>
            <a:pPr lvl="1"/>
            <a:r>
              <a:rPr lang="en-US" dirty="0"/>
              <a:t>H stands for High priority Item.</a:t>
            </a:r>
          </a:p>
          <a:p>
            <a:pPr lvl="1"/>
            <a:r>
              <a:rPr lang="en-US" dirty="0"/>
              <a:t>L stands for Low priority Item.</a:t>
            </a:r>
          </a:p>
          <a:p>
            <a:pPr lvl="1"/>
            <a:r>
              <a:rPr lang="en-US" dirty="0"/>
              <a:t>M stands for Medium priority Item</a:t>
            </a:r>
          </a:p>
          <a:p>
            <a:pPr lvl="1"/>
            <a:r>
              <a:rPr lang="en-US" dirty="0"/>
              <a:t>C stands for </a:t>
            </a:r>
            <a:r>
              <a:rPr lang="en-US" dirty="0" err="1"/>
              <a:t>Critial</a:t>
            </a:r>
            <a:r>
              <a:rPr lang="en-US" dirty="0"/>
              <a:t> Priority Item.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1B35-0B6B-A0B8-B9F2-28B787FE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4117B-79D4-C500-3236-84B9D175C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1" y="1706563"/>
            <a:ext cx="6532380" cy="4621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A815-CC23-FAEE-F9B9-B971AA88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PROFIT vs ITEM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74D2C-8F68-C870-67BD-FB662587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1706563"/>
            <a:ext cx="531986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ADE75-C696-B2F1-96BE-6E5B8E7F76A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1811" y="1976479"/>
            <a:ext cx="4247067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graph explains about the Total profits of each item that is sold by the amazon company in all the years.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As we know that there are 12 items in the given dataset. The highest profit is for Cosmetics and lowest profit is for Fruits.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B5389-9619-E4EA-13A0-8385A6829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6751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48</TotalTime>
  <Words>423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Wingdings</vt:lpstr>
      <vt:lpstr>Madison</vt:lpstr>
      <vt:lpstr>AMAZON SALES PROJECT</vt:lpstr>
      <vt:lpstr>PAIR PLOT </vt:lpstr>
      <vt:lpstr>Statistical Data</vt:lpstr>
      <vt:lpstr>Sales of Items per Year.</vt:lpstr>
      <vt:lpstr>SALES CHANNELS vs ITEM TYPE</vt:lpstr>
      <vt:lpstr>PAIR PLOT</vt:lpstr>
      <vt:lpstr>Regions &amp; Countries.</vt:lpstr>
      <vt:lpstr>Order Priorities with Item Types</vt:lpstr>
      <vt:lpstr>TOTAL PROFIT vs ITEM TYPE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PROJECT</dc:title>
  <dc:creator>bhanu devaguptapu</dc:creator>
  <cp:lastModifiedBy>bhanu devaguptapu</cp:lastModifiedBy>
  <cp:revision>1</cp:revision>
  <dcterms:created xsi:type="dcterms:W3CDTF">2024-04-11T08:56:42Z</dcterms:created>
  <dcterms:modified xsi:type="dcterms:W3CDTF">2024-04-11T09:44:56Z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