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59" r:id="rId5"/>
    <p:sldId id="273" r:id="rId6"/>
    <p:sldId id="275" r:id="rId7"/>
    <p:sldId id="261" r:id="rId8"/>
    <p:sldId id="270" r:id="rId9"/>
    <p:sldId id="277" r:id="rId10"/>
    <p:sldId id="271" r:id="rId11"/>
    <p:sldId id="278" r:id="rId12"/>
    <p:sldId id="272" r:id="rId13"/>
    <p:sldId id="279" r:id="rId14"/>
    <p:sldId id="274" r:id="rId15"/>
    <p:sldId id="267" r:id="rId16"/>
    <p:sldId id="260" r:id="rId17"/>
    <p:sldId id="258" r:id="rId18"/>
    <p:sldId id="262" r:id="rId19"/>
    <p:sldId id="276" r:id="rId20"/>
    <p:sldId id="282" r:id="rId21"/>
    <p:sldId id="280" r:id="rId22"/>
    <p:sldId id="281" r:id="rId23"/>
    <p:sldId id="284" r:id="rId24"/>
    <p:sldId id="285" r:id="rId25"/>
    <p:sldId id="286" r:id="rId26"/>
    <p:sldId id="287" r:id="rId27"/>
    <p:sldId id="289" r:id="rId28"/>
    <p:sldId id="288" r:id="rId29"/>
    <p:sldId id="298" r:id="rId30"/>
    <p:sldId id="290" r:id="rId31"/>
    <p:sldId id="294" r:id="rId32"/>
    <p:sldId id="292" r:id="rId33"/>
    <p:sldId id="295" r:id="rId34"/>
    <p:sldId id="297" r:id="rId35"/>
    <p:sldId id="299" r:id="rId36"/>
    <p:sldId id="301" r:id="rId37"/>
    <p:sldId id="302" r:id="rId38"/>
    <p:sldId id="303" r:id="rId39"/>
    <p:sldId id="304" r:id="rId40"/>
    <p:sldId id="305" r:id="rId41"/>
    <p:sldId id="296"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4EB2-0BB9-4D72-96C7-360B89EE5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5F7F48-09F2-4FD8-87B3-928A04447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937D3B-CB37-4B57-B06A-A0833EC07034}"/>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5" name="Footer Placeholder 4">
            <a:extLst>
              <a:ext uri="{FF2B5EF4-FFF2-40B4-BE49-F238E27FC236}">
                <a16:creationId xmlns:a16="http://schemas.microsoft.com/office/drawing/2014/main" id="{13BE9864-380E-40C1-99F9-3BF948B36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09387-19D7-41EE-9E75-C24D42835E88}"/>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240556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2571-6AEF-44E2-908B-9A605DF75E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D901B4-7D50-4231-A510-A754E6C9C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8B437-6C8A-4B53-87F8-A138DBD4012D}"/>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5" name="Footer Placeholder 4">
            <a:extLst>
              <a:ext uri="{FF2B5EF4-FFF2-40B4-BE49-F238E27FC236}">
                <a16:creationId xmlns:a16="http://schemas.microsoft.com/office/drawing/2014/main" id="{CAFBD2F2-C44B-4322-A76C-603FD2BBE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C37E7-E9C9-4574-9BE9-AE1A634B8107}"/>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116859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DF8542-010E-4B9E-8422-707971CD18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08BC50-9E81-4687-B949-66E19FBFB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AE29B-50BB-49E4-8BBF-9E0A9FADC115}"/>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5" name="Footer Placeholder 4">
            <a:extLst>
              <a:ext uri="{FF2B5EF4-FFF2-40B4-BE49-F238E27FC236}">
                <a16:creationId xmlns:a16="http://schemas.microsoft.com/office/drawing/2014/main" id="{05BE1018-12A9-4924-BD95-AF1A3D560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7423B-0665-469F-A1F5-6F1618C58B02}"/>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325112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347F-080F-47B5-9C0B-1B2C25FAC4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BCB97-159D-410D-A7B4-FE76678680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AC19E-EDED-47B0-B1CD-8055E63C667E}"/>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5" name="Footer Placeholder 4">
            <a:extLst>
              <a:ext uri="{FF2B5EF4-FFF2-40B4-BE49-F238E27FC236}">
                <a16:creationId xmlns:a16="http://schemas.microsoft.com/office/drawing/2014/main" id="{838AFF05-F3CE-4C69-B860-009613F3CC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637F0-A3CD-44B5-BE60-CBE9EB426CCD}"/>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10141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9698-792A-458B-868E-5FA34264D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C80C83-9A62-498C-85F2-76E990FFB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A7EB1-D14D-4EE8-8BCC-3362C945BDF0}"/>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5" name="Footer Placeholder 4">
            <a:extLst>
              <a:ext uri="{FF2B5EF4-FFF2-40B4-BE49-F238E27FC236}">
                <a16:creationId xmlns:a16="http://schemas.microsoft.com/office/drawing/2014/main" id="{8CCA864E-0FC8-4FF9-9FB0-635C872B7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FB0DB-B6B0-40C9-AB3A-F3CBE066F194}"/>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98858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03B5-2102-422D-BCAC-49647D5A31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4C1177-D9EE-4031-9EDC-36A76E359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1CFA92-FFAD-42E9-B266-E42BBAC791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B40A4D-9BAC-427F-94EF-0FCB10D5B4E8}"/>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6" name="Footer Placeholder 5">
            <a:extLst>
              <a:ext uri="{FF2B5EF4-FFF2-40B4-BE49-F238E27FC236}">
                <a16:creationId xmlns:a16="http://schemas.microsoft.com/office/drawing/2014/main" id="{A72BE379-0BA9-4B26-8129-25ADCDFCC1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B222A7-C588-40F7-8528-A8AA3F2BFC1E}"/>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113325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8028-35D0-40C8-9383-2F7F0B5D3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CF76C-E6CE-4A77-AF25-7EA60C6F4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7F326A-554D-4E35-A3A3-6ACA47168C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37B81C-D7E0-40D4-94A0-5D248D5F0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A0F173-D894-4433-B114-721EE44A5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E4B1C5-2DFB-4DA0-9D32-2E14A9EEB4A4}"/>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8" name="Footer Placeholder 7">
            <a:extLst>
              <a:ext uri="{FF2B5EF4-FFF2-40B4-BE49-F238E27FC236}">
                <a16:creationId xmlns:a16="http://schemas.microsoft.com/office/drawing/2014/main" id="{6BAFEE49-946C-40C1-8AF9-2B9998DA77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3A15AE-4AFA-4029-AF49-20359F593551}"/>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69055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F236-EDE9-430A-9782-7A568C859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A885AF-0040-4A8E-B546-A25B53E892BF}"/>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4" name="Footer Placeholder 3">
            <a:extLst>
              <a:ext uri="{FF2B5EF4-FFF2-40B4-BE49-F238E27FC236}">
                <a16:creationId xmlns:a16="http://schemas.microsoft.com/office/drawing/2014/main" id="{33AAB4DA-8288-411D-A233-E697D77710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706C4B-7446-41CD-8D48-B40F8A665F13}"/>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206009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01391-E0CC-462A-90B5-5EC9088325DE}"/>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3" name="Footer Placeholder 2">
            <a:extLst>
              <a:ext uri="{FF2B5EF4-FFF2-40B4-BE49-F238E27FC236}">
                <a16:creationId xmlns:a16="http://schemas.microsoft.com/office/drawing/2014/main" id="{C3230C5B-BC64-4E13-8D9F-0DD68763CF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460A13-C6D1-405B-9B8C-849AEAC028C0}"/>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2043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E016-73F7-4C5F-B2A7-9867E7D11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31642E-295A-45EE-85D4-F8E6FC4D8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ACCEF0-33FC-44DB-A011-7422EC97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3D150-AC24-4E3A-9461-3995B11E42D4}"/>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6" name="Footer Placeholder 5">
            <a:extLst>
              <a:ext uri="{FF2B5EF4-FFF2-40B4-BE49-F238E27FC236}">
                <a16:creationId xmlns:a16="http://schemas.microsoft.com/office/drawing/2014/main" id="{36FBEE13-91D0-4AB4-88DC-808D32E1B4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12593-B850-4B4E-93CD-1D3BB1974B82}"/>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361354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9229-0176-414D-9C79-63C1D1D6B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01CB39-C739-4894-A95A-7B800B252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3BF7B8-E2E7-4FF3-8B8E-5878A8C23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3D76E-80F7-47B4-BB09-D5613EAE1ADF}"/>
              </a:ext>
            </a:extLst>
          </p:cNvPr>
          <p:cNvSpPr>
            <a:spLocks noGrp="1"/>
          </p:cNvSpPr>
          <p:nvPr>
            <p:ph type="dt" sz="half" idx="10"/>
          </p:nvPr>
        </p:nvSpPr>
        <p:spPr/>
        <p:txBody>
          <a:bodyPr/>
          <a:lstStyle/>
          <a:p>
            <a:fld id="{6871B005-ECBC-4321-81E0-FB3A7C56A8A0}" type="datetimeFigureOut">
              <a:rPr lang="en-IN" smtClean="0"/>
              <a:t>23-11-2023</a:t>
            </a:fld>
            <a:endParaRPr lang="en-IN"/>
          </a:p>
        </p:txBody>
      </p:sp>
      <p:sp>
        <p:nvSpPr>
          <p:cNvPr id="6" name="Footer Placeholder 5">
            <a:extLst>
              <a:ext uri="{FF2B5EF4-FFF2-40B4-BE49-F238E27FC236}">
                <a16:creationId xmlns:a16="http://schemas.microsoft.com/office/drawing/2014/main" id="{BE1139E2-B5E4-4534-8B36-0DB4D4E3D9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775FA3-832F-4F0F-AA18-E8F6D3CE4CF2}"/>
              </a:ext>
            </a:extLst>
          </p:cNvPr>
          <p:cNvSpPr>
            <a:spLocks noGrp="1"/>
          </p:cNvSpPr>
          <p:nvPr>
            <p:ph type="sldNum" sz="quarter" idx="12"/>
          </p:nvPr>
        </p:nvSpPr>
        <p:spPr/>
        <p:txBody>
          <a:bodyPr/>
          <a:lstStyle/>
          <a:p>
            <a:fld id="{F0B9C644-6C4A-4BF3-BEE6-5B271827ABE6}" type="slidenum">
              <a:rPr lang="en-IN" smtClean="0"/>
              <a:t>‹#›</a:t>
            </a:fld>
            <a:endParaRPr lang="en-IN"/>
          </a:p>
        </p:txBody>
      </p:sp>
    </p:spTree>
    <p:extLst>
      <p:ext uri="{BB962C8B-B14F-4D97-AF65-F5344CB8AC3E}">
        <p14:creationId xmlns:p14="http://schemas.microsoft.com/office/powerpoint/2010/main" val="349582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2C522-7D84-499D-9BF7-888B52CA1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87691F-9D68-43ED-96ED-36B47D5D3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40EF8-B6FC-4CEF-879D-CC4C34CA5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1B005-ECBC-4321-81E0-FB3A7C56A8A0}" type="datetimeFigureOut">
              <a:rPr lang="en-IN" smtClean="0"/>
              <a:t>23-11-2023</a:t>
            </a:fld>
            <a:endParaRPr lang="en-IN"/>
          </a:p>
        </p:txBody>
      </p:sp>
      <p:sp>
        <p:nvSpPr>
          <p:cNvPr id="5" name="Footer Placeholder 4">
            <a:extLst>
              <a:ext uri="{FF2B5EF4-FFF2-40B4-BE49-F238E27FC236}">
                <a16:creationId xmlns:a16="http://schemas.microsoft.com/office/drawing/2014/main" id="{404FFD3E-E6AA-4BD4-A759-5448CAE3F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8786F4-1529-42AC-AEE0-A842AD4FF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9C644-6C4A-4BF3-BEE6-5B271827ABE6}" type="slidenum">
              <a:rPr lang="en-IN" smtClean="0"/>
              <a:t>‹#›</a:t>
            </a:fld>
            <a:endParaRPr lang="en-IN"/>
          </a:p>
        </p:txBody>
      </p:sp>
    </p:spTree>
    <p:extLst>
      <p:ext uri="{BB962C8B-B14F-4D97-AF65-F5344CB8AC3E}">
        <p14:creationId xmlns:p14="http://schemas.microsoft.com/office/powerpoint/2010/main" val="50630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artificial-neural-networks-and-its-applicat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BD82-FD7D-48AA-9570-01997012EA71}"/>
              </a:ext>
            </a:extLst>
          </p:cNvPr>
          <p:cNvSpPr>
            <a:spLocks noGrp="1"/>
          </p:cNvSpPr>
          <p:nvPr>
            <p:ph type="ctrTitle"/>
          </p:nvPr>
        </p:nvSpPr>
        <p:spPr/>
        <p:txBody>
          <a:bodyPr/>
          <a:lstStyle/>
          <a:p>
            <a:r>
              <a:rPr lang="en-CA" b="1" dirty="0"/>
              <a:t>Artificial Neural Networks</a:t>
            </a:r>
            <a:endParaRPr lang="en-IN" b="1" dirty="0"/>
          </a:p>
        </p:txBody>
      </p:sp>
      <p:sp>
        <p:nvSpPr>
          <p:cNvPr id="3" name="Subtitle 2">
            <a:extLst>
              <a:ext uri="{FF2B5EF4-FFF2-40B4-BE49-F238E27FC236}">
                <a16:creationId xmlns:a16="http://schemas.microsoft.com/office/drawing/2014/main" id="{8CAD1271-6CA8-4505-8B0F-9F0C66266DD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964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C1A2-4BA7-4F7B-AB2C-523461A5B3C1}"/>
              </a:ext>
            </a:extLst>
          </p:cNvPr>
          <p:cNvSpPr>
            <a:spLocks noGrp="1"/>
          </p:cNvSpPr>
          <p:nvPr>
            <p:ph type="title"/>
          </p:nvPr>
        </p:nvSpPr>
        <p:spPr/>
        <p:txBody>
          <a:bodyPr>
            <a:noAutofit/>
          </a:bodyPr>
          <a:lstStyle/>
          <a:p>
            <a:br>
              <a:rPr lang="en-IN" b="1" i="0" dirty="0">
                <a:effectLst/>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Recurrent Neural Networks (RNNs):</a:t>
            </a:r>
            <a:br>
              <a:rPr lang="en-IN"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525731-21D5-4FF9-AAA5-B8BCE6B2616D}"/>
              </a:ext>
            </a:extLst>
          </p:cNvPr>
          <p:cNvSpPr>
            <a:spLocks noGrp="1"/>
          </p:cNvSpPr>
          <p:nvPr>
            <p:ph idx="1"/>
          </p:nvPr>
        </p:nvSpPr>
        <p:spPr/>
        <p:txBody>
          <a:bodyPr>
            <a:noAutofit/>
          </a:bodyPr>
          <a:lstStyle/>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Architecture:</a:t>
            </a:r>
            <a:r>
              <a:rPr lang="en-US" b="0" i="0" dirty="0">
                <a:solidFill>
                  <a:srgbClr val="374151"/>
                </a:solidFill>
                <a:effectLst/>
                <a:latin typeface="Times New Roman" panose="02020603050405020304" pitchFamily="18" charset="0"/>
                <a:cs typeface="Times New Roman" panose="02020603050405020304" pitchFamily="18" charset="0"/>
              </a:rPr>
              <a:t> Contains cyclic connections between neurons, enabling feedback loops.</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Information Processing:</a:t>
            </a:r>
            <a:r>
              <a:rPr lang="en-US" b="0" i="0" dirty="0">
                <a:solidFill>
                  <a:srgbClr val="374151"/>
                </a:solidFill>
                <a:effectLst/>
                <a:latin typeface="Times New Roman" panose="02020603050405020304" pitchFamily="18" charset="0"/>
                <a:cs typeface="Times New Roman" panose="02020603050405020304" pitchFamily="18" charset="0"/>
              </a:rPr>
              <a:t> Retains memory and can handle sequential/temporal data, processing inputs while considering past context.</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Typical Usage:</a:t>
            </a:r>
            <a:r>
              <a:rPr lang="en-US" b="0" i="0" dirty="0">
                <a:solidFill>
                  <a:srgbClr val="374151"/>
                </a:solidFill>
                <a:effectLst/>
                <a:latin typeface="Times New Roman" panose="02020603050405020304" pitchFamily="18" charset="0"/>
                <a:cs typeface="Times New Roman" panose="02020603050405020304" pitchFamily="18" charset="0"/>
              </a:rPr>
              <a:t> Ideal for sequential data, time-series data, natural language processing (NLP), speech recognition, and tasks requiring memory or context.</a:t>
            </a:r>
          </a:p>
        </p:txBody>
      </p:sp>
    </p:spTree>
    <p:extLst>
      <p:ext uri="{BB962C8B-B14F-4D97-AF65-F5344CB8AC3E}">
        <p14:creationId xmlns:p14="http://schemas.microsoft.com/office/powerpoint/2010/main" val="34999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2AB5-977E-4596-9AB9-3F50B4850EA3}"/>
              </a:ext>
            </a:extLst>
          </p:cNvPr>
          <p:cNvSpPr>
            <a:spLocks noGrp="1"/>
          </p:cNvSpPr>
          <p:nvPr>
            <p:ph type="title"/>
          </p:nvPr>
        </p:nvSpPr>
        <p:spPr/>
        <p:txBody>
          <a:bodyPr>
            <a:normAutofit fontScale="90000"/>
          </a:bodyPr>
          <a:lstStyle/>
          <a:p>
            <a:br>
              <a:rPr lang="en-IN" b="1" dirty="0">
                <a:solidFill>
                  <a:srgbClr val="374151"/>
                </a:solidFill>
                <a:latin typeface="Times New Roman" panose="02020603050405020304" pitchFamily="18" charset="0"/>
                <a:ea typeface="+mn-ea"/>
                <a:cs typeface="Times New Roman" panose="02020603050405020304" pitchFamily="18" charset="0"/>
              </a:rPr>
            </a:br>
            <a:r>
              <a:rPr lang="en-IN" sz="4900" b="1" u="sng" dirty="0">
                <a:latin typeface="Times New Roman" panose="02020603050405020304" pitchFamily="18" charset="0"/>
                <a:cs typeface="Times New Roman" panose="02020603050405020304" pitchFamily="18" charset="0"/>
              </a:rPr>
              <a:t>Recurrent Neural Networks (RNNs):</a:t>
            </a:r>
            <a:br>
              <a:rPr lang="en-IN" sz="4900" b="1" u="sng" dirty="0">
                <a:latin typeface="Times New Roman" panose="02020603050405020304" pitchFamily="18" charset="0"/>
                <a:cs typeface="Times New Roman" panose="02020603050405020304" pitchFamily="18" charset="0"/>
              </a:rPr>
            </a:br>
            <a:endParaRPr lang="en-IN" sz="49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942B1A-481D-4BD7-9A93-85755EBBFE99}"/>
              </a:ext>
            </a:extLst>
          </p:cNvPr>
          <p:cNvSpPr>
            <a:spLocks noGrp="1"/>
          </p:cNvSpPr>
          <p:nvPr>
            <p:ph idx="1"/>
          </p:nvPr>
        </p:nvSpPr>
        <p:spPr/>
        <p:txBody>
          <a:bodyPr>
            <a:normAutofit/>
          </a:bodyPr>
          <a:lstStyle/>
          <a:p>
            <a:pPr algn="l">
              <a:buFont typeface="Arial" panose="020B0604020202020204" pitchFamily="34" charset="0"/>
              <a:buChar char="•"/>
            </a:pPr>
            <a:r>
              <a:rPr lang="en-IN" sz="3600" b="1" i="0" dirty="0">
                <a:effectLst/>
                <a:latin typeface="Times New Roman" panose="02020603050405020304" pitchFamily="18" charset="0"/>
                <a:cs typeface="Times New Roman" panose="02020603050405020304" pitchFamily="18" charset="0"/>
              </a:rPr>
              <a:t>Appropriate problems:</a:t>
            </a:r>
          </a:p>
          <a:p>
            <a:pPr algn="l">
              <a:buFont typeface="Arial" panose="020B0604020202020204" pitchFamily="34" charset="0"/>
              <a:buChar char="•"/>
            </a:pPr>
            <a:r>
              <a:rPr lang="en-IN" sz="3600" b="1" i="0" dirty="0">
                <a:solidFill>
                  <a:srgbClr val="374151"/>
                </a:solidFill>
                <a:effectLst/>
                <a:latin typeface="Times New Roman" panose="02020603050405020304" pitchFamily="18" charset="0"/>
                <a:cs typeface="Times New Roman" panose="02020603050405020304" pitchFamily="18" charset="0"/>
              </a:rPr>
              <a:t>Natural Language Processing (NLP):</a:t>
            </a:r>
            <a:r>
              <a:rPr lang="en-IN" sz="3600" b="0" i="0" dirty="0">
                <a:solidFill>
                  <a:srgbClr val="374151"/>
                </a:solidFill>
                <a:effectLst/>
                <a:latin typeface="Times New Roman" panose="02020603050405020304" pitchFamily="18" charset="0"/>
                <a:cs typeface="Times New Roman" panose="02020603050405020304" pitchFamily="18" charset="0"/>
              </a:rPr>
              <a:t> Language translation, chatbots, sentiment analysis.</a:t>
            </a:r>
          </a:p>
          <a:p>
            <a:pPr algn="l">
              <a:buFont typeface="Arial" panose="020B0604020202020204" pitchFamily="34" charset="0"/>
              <a:buChar char="•"/>
            </a:pPr>
            <a:r>
              <a:rPr lang="en-IN" sz="3600" b="1" i="0" dirty="0">
                <a:solidFill>
                  <a:srgbClr val="374151"/>
                </a:solidFill>
                <a:effectLst/>
                <a:latin typeface="Times New Roman" panose="02020603050405020304" pitchFamily="18" charset="0"/>
                <a:cs typeface="Times New Roman" panose="02020603050405020304" pitchFamily="18" charset="0"/>
              </a:rPr>
              <a:t>Time-Series Prediction:</a:t>
            </a:r>
            <a:r>
              <a:rPr lang="en-IN" sz="3600" b="0" i="0" dirty="0">
                <a:solidFill>
                  <a:srgbClr val="374151"/>
                </a:solidFill>
                <a:effectLst/>
                <a:latin typeface="Times New Roman" panose="02020603050405020304" pitchFamily="18" charset="0"/>
                <a:cs typeface="Times New Roman" panose="02020603050405020304" pitchFamily="18" charset="0"/>
              </a:rPr>
              <a:t> Stock market forecasting, weather prediction, IoT data analysis.</a:t>
            </a:r>
          </a:p>
          <a:p>
            <a:pPr algn="l">
              <a:buFont typeface="Arial" panose="020B0604020202020204" pitchFamily="34" charset="0"/>
              <a:buChar char="•"/>
            </a:pPr>
            <a:r>
              <a:rPr lang="en-IN" sz="3600" b="1" i="0" dirty="0">
                <a:solidFill>
                  <a:srgbClr val="374151"/>
                </a:solidFill>
                <a:effectLst/>
                <a:latin typeface="Times New Roman" panose="02020603050405020304" pitchFamily="18" charset="0"/>
                <a:cs typeface="Times New Roman" panose="02020603050405020304" pitchFamily="18" charset="0"/>
              </a:rPr>
              <a:t>Speech Recognition:</a:t>
            </a:r>
            <a:r>
              <a:rPr lang="en-IN" sz="3600" b="0" i="0" dirty="0">
                <a:solidFill>
                  <a:srgbClr val="374151"/>
                </a:solidFill>
                <a:effectLst/>
                <a:latin typeface="Times New Roman" panose="02020603050405020304" pitchFamily="18" charset="0"/>
                <a:cs typeface="Times New Roman" panose="02020603050405020304" pitchFamily="18" charset="0"/>
              </a:rPr>
              <a:t> Voice assistants, speech-to-text conversion</a:t>
            </a:r>
            <a:r>
              <a:rPr lang="en-IN" sz="3600" dirty="0">
                <a:solidFill>
                  <a:srgbClr val="374151"/>
                </a:solidFill>
                <a:latin typeface="Söhne"/>
                <a:cs typeface="Times New Roman" panose="02020603050405020304" pitchFamily="18" charset="0"/>
              </a:rPr>
              <a:t>, Language </a:t>
            </a:r>
            <a:r>
              <a:rPr lang="en-IN" sz="3600" dirty="0" err="1">
                <a:solidFill>
                  <a:srgbClr val="374151"/>
                </a:solidFill>
                <a:latin typeface="Söhne"/>
                <a:cs typeface="Times New Roman" panose="02020603050405020304" pitchFamily="18" charset="0"/>
              </a:rPr>
              <a:t>modeling</a:t>
            </a:r>
            <a:endParaRPr lang="en-IN" b="0" i="0" dirty="0">
              <a:solidFill>
                <a:srgbClr val="374151"/>
              </a:solidFill>
              <a:effectLst/>
              <a:latin typeface="Söhne"/>
            </a:endParaRPr>
          </a:p>
        </p:txBody>
      </p:sp>
    </p:spTree>
    <p:extLst>
      <p:ext uri="{BB962C8B-B14F-4D97-AF65-F5344CB8AC3E}">
        <p14:creationId xmlns:p14="http://schemas.microsoft.com/office/powerpoint/2010/main" val="16744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93CD-D334-4B44-B6AF-932CFBB9AB0B}"/>
              </a:ext>
            </a:extLst>
          </p:cNvPr>
          <p:cNvSpPr>
            <a:spLocks noGrp="1"/>
          </p:cNvSpPr>
          <p:nvPr>
            <p:ph type="title"/>
          </p:nvPr>
        </p:nvSpPr>
        <p:spPr/>
        <p:txBody>
          <a:bodyPr>
            <a:normAutofit fontScale="90000"/>
          </a:bodyPr>
          <a:lstStyle/>
          <a:p>
            <a:br>
              <a:rPr lang="en-IN" b="1" i="0" dirty="0">
                <a:effectLst/>
                <a:latin typeface="Söhne"/>
              </a:rPr>
            </a:br>
            <a:r>
              <a:rPr lang="en-IN" sz="4900" b="1" u="sng" dirty="0">
                <a:latin typeface="Times New Roman" panose="02020603050405020304" pitchFamily="18" charset="0"/>
                <a:cs typeface="Times New Roman" panose="02020603050405020304" pitchFamily="18" charset="0"/>
              </a:rPr>
              <a:t>Convolutional Neural Networks (CNNs):</a:t>
            </a:r>
            <a:br>
              <a:rPr lang="en-IN" sz="4900" b="1" u="sng" dirty="0">
                <a:latin typeface="Times New Roman" panose="02020603050405020304" pitchFamily="18" charset="0"/>
                <a:cs typeface="Times New Roman" panose="02020603050405020304" pitchFamily="18" charset="0"/>
              </a:rPr>
            </a:br>
            <a:endParaRPr lang="en-IN" sz="49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6741F5-7007-4955-B5E2-49C62F420379}"/>
              </a:ext>
            </a:extLst>
          </p:cNvPr>
          <p:cNvSpPr>
            <a:spLocks noGrp="1"/>
          </p:cNvSpPr>
          <p:nvPr>
            <p:ph idx="1"/>
          </p:nvPr>
        </p:nvSpPr>
        <p:spPr/>
        <p:txBody>
          <a:bodyPr>
            <a:normAutofit fontScale="92500"/>
          </a:bodyPr>
          <a:lstStyle/>
          <a:p>
            <a:pPr algn="l">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Architecture:</a:t>
            </a:r>
            <a:r>
              <a:rPr lang="en-US" sz="3200" i="0" dirty="0">
                <a:solidFill>
                  <a:srgbClr val="374151"/>
                </a:solidFill>
                <a:effectLst/>
                <a:latin typeface="Times New Roman" panose="02020603050405020304" pitchFamily="18" charset="0"/>
                <a:cs typeface="Times New Roman" panose="02020603050405020304" pitchFamily="18" charset="0"/>
              </a:rPr>
              <a:t> Employs convolutional layers for feature extraction, preserving spatial relationships in data (e.g., images).</a:t>
            </a:r>
          </a:p>
          <a:p>
            <a:pPr algn="l">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Feature Extraction:</a:t>
            </a:r>
            <a:r>
              <a:rPr lang="en-US" sz="3200" i="0" dirty="0">
                <a:solidFill>
                  <a:srgbClr val="374151"/>
                </a:solidFill>
                <a:effectLst/>
                <a:latin typeface="Times New Roman" panose="02020603050405020304" pitchFamily="18" charset="0"/>
                <a:cs typeface="Times New Roman" panose="02020603050405020304" pitchFamily="18" charset="0"/>
              </a:rPr>
              <a:t> Well-suited for grid-like data such as images, preserving hierarchical spatial information.</a:t>
            </a:r>
          </a:p>
          <a:p>
            <a:pPr algn="l">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Typical Usage:</a:t>
            </a:r>
            <a:r>
              <a:rPr lang="en-US" sz="3200" i="0" dirty="0">
                <a:solidFill>
                  <a:srgbClr val="374151"/>
                </a:solidFill>
                <a:effectLst/>
                <a:latin typeface="Times New Roman" panose="02020603050405020304" pitchFamily="18" charset="0"/>
                <a:cs typeface="Times New Roman" panose="02020603050405020304" pitchFamily="18" charset="0"/>
              </a:rPr>
              <a:t> Best for computer vision tasks, image and video analysis, object detection, and tasks requiring translation invariance.</a:t>
            </a:r>
          </a:p>
          <a:p>
            <a:pPr algn="l">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Applications:</a:t>
            </a:r>
            <a:r>
              <a:rPr lang="en-US" sz="3200" i="0" dirty="0">
                <a:solidFill>
                  <a:srgbClr val="374151"/>
                </a:solidFill>
                <a:effectLst/>
                <a:latin typeface="Times New Roman" panose="02020603050405020304" pitchFamily="18" charset="0"/>
                <a:cs typeface="Times New Roman" panose="02020603050405020304" pitchFamily="18" charset="0"/>
              </a:rPr>
              <a:t> Image classification, object detection, image segmentation, facial recognition, medical imaging analysis</a:t>
            </a:r>
            <a:r>
              <a:rPr lang="en-US" i="0" dirty="0">
                <a:solidFill>
                  <a:srgbClr val="374151"/>
                </a:solidFill>
                <a:effectLst/>
                <a:latin typeface="Söhne"/>
              </a:rPr>
              <a:t>.</a:t>
            </a:r>
          </a:p>
        </p:txBody>
      </p:sp>
    </p:spTree>
    <p:extLst>
      <p:ext uri="{BB962C8B-B14F-4D97-AF65-F5344CB8AC3E}">
        <p14:creationId xmlns:p14="http://schemas.microsoft.com/office/powerpoint/2010/main" val="390932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5E0A-C536-4EFF-A58F-37CF1787B429}"/>
              </a:ext>
            </a:extLst>
          </p:cNvPr>
          <p:cNvSpPr>
            <a:spLocks noGrp="1"/>
          </p:cNvSpPr>
          <p:nvPr>
            <p:ph type="title"/>
          </p:nvPr>
        </p:nvSpPr>
        <p:spPr/>
        <p:txBody>
          <a:bodyPr>
            <a:normAutofit fontScale="90000"/>
          </a:bodyPr>
          <a:lstStyle/>
          <a:p>
            <a:br>
              <a:rPr lang="en-IN" sz="4400" b="1" i="0" dirty="0">
                <a:effectLst/>
                <a:latin typeface="Times New Roman" panose="02020603050405020304" pitchFamily="18" charset="0"/>
                <a:cs typeface="Times New Roman" panose="02020603050405020304" pitchFamily="18" charset="0"/>
              </a:rPr>
            </a:br>
            <a:r>
              <a:rPr lang="en-IN" sz="4900" b="1" u="sng" dirty="0">
                <a:latin typeface="Times New Roman" panose="02020603050405020304" pitchFamily="18" charset="0"/>
                <a:cs typeface="Times New Roman" panose="02020603050405020304" pitchFamily="18" charset="0"/>
              </a:rPr>
              <a:t>Convolutional Neural Networks (CNNs):</a:t>
            </a:r>
            <a:br>
              <a:rPr lang="en-IN" sz="4900" b="1" u="sng" dirty="0">
                <a:latin typeface="Times New Roman" panose="02020603050405020304" pitchFamily="18" charset="0"/>
                <a:cs typeface="Times New Roman" panose="02020603050405020304" pitchFamily="18" charset="0"/>
              </a:rPr>
            </a:br>
            <a:endParaRPr lang="en-IN" sz="49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4422AE-E245-4A8B-9B42-F60BC2881881}"/>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IN" sz="4000" b="1" i="0" dirty="0">
                <a:effectLst/>
                <a:latin typeface="Times New Roman" panose="02020603050405020304" pitchFamily="18" charset="0"/>
                <a:cs typeface="Times New Roman" panose="02020603050405020304" pitchFamily="18" charset="0"/>
              </a:rPr>
              <a:t>Appropriate Problems:</a:t>
            </a:r>
          </a:p>
          <a:p>
            <a:pPr algn="l">
              <a:buFont typeface="Arial" panose="020B0604020202020204" pitchFamily="34" charset="0"/>
              <a:buChar char="•"/>
            </a:pPr>
            <a:endParaRPr lang="en-IN" sz="4000" b="1"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4000" b="1" i="0" dirty="0">
                <a:solidFill>
                  <a:srgbClr val="374151"/>
                </a:solidFill>
                <a:effectLst/>
                <a:latin typeface="Times New Roman" panose="02020603050405020304" pitchFamily="18" charset="0"/>
                <a:cs typeface="Times New Roman" panose="02020603050405020304" pitchFamily="18" charset="0"/>
              </a:rPr>
              <a:t>Computer Vision:</a:t>
            </a:r>
            <a:r>
              <a:rPr lang="en-IN" sz="4000" b="0" i="0" dirty="0">
                <a:solidFill>
                  <a:srgbClr val="374151"/>
                </a:solidFill>
                <a:effectLst/>
                <a:latin typeface="Times New Roman" panose="02020603050405020304" pitchFamily="18" charset="0"/>
                <a:cs typeface="Times New Roman" panose="02020603050405020304" pitchFamily="18" charset="0"/>
              </a:rPr>
              <a:t> Object detection, image classification, image segmentation.</a:t>
            </a:r>
          </a:p>
          <a:p>
            <a:pPr algn="l">
              <a:buFont typeface="Arial" panose="020B0604020202020204" pitchFamily="34" charset="0"/>
              <a:buChar char="•"/>
            </a:pPr>
            <a:r>
              <a:rPr lang="en-IN" sz="4000" b="1" i="0" dirty="0">
                <a:solidFill>
                  <a:srgbClr val="374151"/>
                </a:solidFill>
                <a:effectLst/>
                <a:latin typeface="Times New Roman" panose="02020603050405020304" pitchFamily="18" charset="0"/>
                <a:cs typeface="Times New Roman" panose="02020603050405020304" pitchFamily="18" charset="0"/>
              </a:rPr>
              <a:t>Medical Imaging Analysis:</a:t>
            </a:r>
            <a:r>
              <a:rPr lang="en-IN" sz="4000" b="0" i="0" dirty="0">
                <a:solidFill>
                  <a:srgbClr val="374151"/>
                </a:solidFill>
                <a:effectLst/>
                <a:latin typeface="Times New Roman" panose="02020603050405020304" pitchFamily="18" charset="0"/>
                <a:cs typeface="Times New Roman" panose="02020603050405020304" pitchFamily="18" charset="0"/>
              </a:rPr>
              <a:t> Diagnosing diseases from MRI/CT scans, </a:t>
            </a:r>
            <a:r>
              <a:rPr lang="en-IN" sz="4000" b="0" i="0" dirty="0" err="1">
                <a:solidFill>
                  <a:srgbClr val="374151"/>
                </a:solidFill>
                <a:effectLst/>
                <a:latin typeface="Times New Roman" panose="02020603050405020304" pitchFamily="18" charset="0"/>
                <a:cs typeface="Times New Roman" panose="02020603050405020304" pitchFamily="18" charset="0"/>
              </a:rPr>
              <a:t>analyzing</a:t>
            </a:r>
            <a:r>
              <a:rPr lang="en-IN" sz="4000" b="0" i="0" dirty="0">
                <a:solidFill>
                  <a:srgbClr val="374151"/>
                </a:solidFill>
                <a:effectLst/>
                <a:latin typeface="Times New Roman" panose="02020603050405020304" pitchFamily="18" charset="0"/>
                <a:cs typeface="Times New Roman" panose="02020603050405020304" pitchFamily="18" charset="0"/>
              </a:rPr>
              <a:t> pathology slides.</a:t>
            </a:r>
          </a:p>
          <a:p>
            <a:pPr algn="l">
              <a:buFont typeface="Arial" panose="020B0604020202020204" pitchFamily="34" charset="0"/>
              <a:buChar char="•"/>
            </a:pPr>
            <a:r>
              <a:rPr lang="en-IN" sz="4000" b="1" i="0" dirty="0">
                <a:solidFill>
                  <a:srgbClr val="374151"/>
                </a:solidFill>
                <a:effectLst/>
                <a:latin typeface="Times New Roman" panose="02020603050405020304" pitchFamily="18" charset="0"/>
                <a:cs typeface="Times New Roman" panose="02020603050405020304" pitchFamily="18" charset="0"/>
              </a:rPr>
              <a:t>Facial Recognition:</a:t>
            </a:r>
            <a:r>
              <a:rPr lang="en-IN" sz="4000" b="0" i="0" dirty="0">
                <a:solidFill>
                  <a:srgbClr val="374151"/>
                </a:solidFill>
                <a:effectLst/>
                <a:latin typeface="Times New Roman" panose="02020603050405020304" pitchFamily="18" charset="0"/>
                <a:cs typeface="Times New Roman" panose="02020603050405020304" pitchFamily="18" charset="0"/>
              </a:rPr>
              <a:t> Biometric security, emotion detection in images/videos.</a:t>
            </a:r>
          </a:p>
          <a:p>
            <a:endParaRPr lang="en-IN" dirty="0"/>
          </a:p>
        </p:txBody>
      </p:sp>
    </p:spTree>
    <p:extLst>
      <p:ext uri="{BB962C8B-B14F-4D97-AF65-F5344CB8AC3E}">
        <p14:creationId xmlns:p14="http://schemas.microsoft.com/office/powerpoint/2010/main" val="166129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4C3E-75A7-4896-907D-78502771D863}"/>
              </a:ext>
            </a:extLst>
          </p:cNvPr>
          <p:cNvSpPr>
            <a:spLocks noGrp="1"/>
          </p:cNvSpPr>
          <p:nvPr>
            <p:ph type="title"/>
          </p:nvPr>
        </p:nvSpPr>
        <p:spPr/>
        <p:txBody>
          <a:bodyPr/>
          <a:lstStyle/>
          <a:p>
            <a:r>
              <a:rPr lang="en-IN" b="1"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Artificial Neural Network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0D27DB-5A3C-43B9-A408-0D5DF86B7157}"/>
              </a:ext>
            </a:extLst>
          </p:cNvPr>
          <p:cNvSpPr>
            <a:spLocks noGrp="1"/>
          </p:cNvSpPr>
          <p:nvPr>
            <p:ph idx="1"/>
          </p:nvPr>
        </p:nvSpPr>
        <p:spPr/>
        <p:txBody>
          <a:bodyPr>
            <a:normAutofit/>
          </a:bodyPr>
          <a:lstStyle/>
          <a:p>
            <a:pPr algn="just"/>
            <a:r>
              <a:rPr lang="en-US" sz="3600" b="0" i="0" dirty="0">
                <a:solidFill>
                  <a:srgbClr val="273239"/>
                </a:solidFill>
                <a:effectLst/>
                <a:latin typeface="Times New Roman" panose="02020603050405020304" pitchFamily="18" charset="0"/>
                <a:cs typeface="Times New Roman" panose="02020603050405020304" pitchFamily="18" charset="0"/>
              </a:rPr>
              <a:t>Artificial Neural Network (ANN) is a type of neural network that is based on a </a:t>
            </a:r>
            <a:r>
              <a:rPr lang="en-US" sz="3600" b="1" i="0" u="sng" dirty="0">
                <a:solidFill>
                  <a:srgbClr val="273239"/>
                </a:solidFill>
                <a:effectLst/>
                <a:latin typeface="Times New Roman" panose="02020603050405020304" pitchFamily="18" charset="0"/>
                <a:cs typeface="Times New Roman" panose="02020603050405020304" pitchFamily="18" charset="0"/>
              </a:rPr>
              <a:t>Feed-Forward strategy</a:t>
            </a:r>
            <a:r>
              <a:rPr lang="en-US" sz="3600" b="0" i="0" dirty="0">
                <a:solidFill>
                  <a:srgbClr val="273239"/>
                </a:solidFill>
                <a:effectLst/>
                <a:latin typeface="Times New Roman" panose="02020603050405020304" pitchFamily="18" charset="0"/>
                <a:cs typeface="Times New Roman" panose="02020603050405020304" pitchFamily="18" charset="0"/>
              </a:rPr>
              <a:t>. </a:t>
            </a:r>
          </a:p>
          <a:p>
            <a:pPr algn="just"/>
            <a:endParaRPr lang="en-US" sz="3600" dirty="0">
              <a:solidFill>
                <a:srgbClr val="273239"/>
              </a:solidFill>
              <a:latin typeface="Times New Roman" panose="02020603050405020304" pitchFamily="18" charset="0"/>
              <a:cs typeface="Times New Roman" panose="02020603050405020304" pitchFamily="18" charset="0"/>
            </a:endParaRPr>
          </a:p>
          <a:p>
            <a:pPr algn="just"/>
            <a:r>
              <a:rPr lang="en-US" sz="3600" b="0" i="0" dirty="0">
                <a:solidFill>
                  <a:srgbClr val="273239"/>
                </a:solidFill>
                <a:effectLst/>
                <a:latin typeface="Times New Roman" panose="02020603050405020304" pitchFamily="18" charset="0"/>
                <a:cs typeface="Times New Roman" panose="02020603050405020304" pitchFamily="18" charset="0"/>
              </a:rPr>
              <a:t>It is called this because they pass information through the nodes continuously till it reaches the output node.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99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B7BE-C805-4C8E-BCF0-1EB90D00A6E0}"/>
              </a:ext>
            </a:extLst>
          </p:cNvPr>
          <p:cNvSpPr>
            <a:spLocks noGrp="1"/>
          </p:cNvSpPr>
          <p:nvPr>
            <p:ph type="title"/>
          </p:nvPr>
        </p:nvSpPr>
        <p:spPr/>
        <p:txBody>
          <a:bodyPr/>
          <a:lstStyle/>
          <a:p>
            <a:r>
              <a:rPr lang="en-CA" b="1" u="sng" dirty="0">
                <a:latin typeface="Times New Roman" panose="02020603050405020304" pitchFamily="18" charset="0"/>
                <a:cs typeface="Times New Roman" panose="02020603050405020304" pitchFamily="18" charset="0"/>
              </a:rPr>
              <a:t>Artificial Neural Network</a:t>
            </a:r>
            <a:endParaRPr lang="en-IN"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2318103-D25B-4558-9711-2947F0F5AC6C}"/>
              </a:ext>
            </a:extLst>
          </p:cNvPr>
          <p:cNvPicPr>
            <a:picLocks noGrp="1" noChangeAspect="1"/>
          </p:cNvPicPr>
          <p:nvPr>
            <p:ph idx="1"/>
          </p:nvPr>
        </p:nvPicPr>
        <p:blipFill>
          <a:blip r:embed="rId2"/>
          <a:stretch>
            <a:fillRect/>
          </a:stretch>
        </p:blipFill>
        <p:spPr>
          <a:xfrm>
            <a:off x="2419643" y="1308287"/>
            <a:ext cx="6850966" cy="5425965"/>
          </a:xfrm>
        </p:spPr>
      </p:pic>
    </p:spTree>
    <p:extLst>
      <p:ext uri="{BB962C8B-B14F-4D97-AF65-F5344CB8AC3E}">
        <p14:creationId xmlns:p14="http://schemas.microsoft.com/office/powerpoint/2010/main" val="6527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85D9-3954-49F8-A4FB-1858946650CA}"/>
              </a:ext>
            </a:extLst>
          </p:cNvPr>
          <p:cNvSpPr>
            <a:spLocks noGrp="1"/>
          </p:cNvSpPr>
          <p:nvPr>
            <p:ph type="title"/>
          </p:nvPr>
        </p:nvSpPr>
        <p:spPr/>
        <p:txBody>
          <a:bodyPr>
            <a:normAutofit fontScale="90000"/>
          </a:bodyPr>
          <a:lstStyle/>
          <a:p>
            <a:br>
              <a:rPr lang="en-US" b="1" i="0" dirty="0">
                <a:effectLst/>
                <a:latin typeface="Söhne"/>
              </a:rPr>
            </a:br>
            <a:r>
              <a:rPr lang="en-US" sz="4900" b="1" u="sng" dirty="0">
                <a:latin typeface="Times New Roman" panose="02020603050405020304" pitchFamily="18" charset="0"/>
                <a:cs typeface="Times New Roman" panose="02020603050405020304" pitchFamily="18" charset="0"/>
              </a:rPr>
              <a:t>Building Blocks of Neural Networks</a:t>
            </a:r>
            <a:r>
              <a:rPr lang="en-US" b="1" i="0" dirty="0">
                <a:effectLst/>
                <a:latin typeface="Söhne"/>
              </a:rPr>
              <a:t>:</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08BDAD36-0702-45B0-BD7F-4132C7524128}"/>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Input Layer:</a:t>
            </a:r>
            <a:r>
              <a:rPr lang="en-US" b="0" i="0" dirty="0">
                <a:effectLst/>
                <a:latin typeface="Söhne"/>
              </a:rPr>
              <a:t> Receives the input data.</a:t>
            </a:r>
          </a:p>
          <a:p>
            <a:pPr algn="l">
              <a:buFont typeface="Arial" panose="020B0604020202020204" pitchFamily="34" charset="0"/>
              <a:buChar char="•"/>
            </a:pPr>
            <a:r>
              <a:rPr lang="en-US" b="1" i="0" dirty="0">
                <a:effectLst/>
                <a:latin typeface="Söhne"/>
              </a:rPr>
              <a:t>Hidden Layers:</a:t>
            </a:r>
            <a:r>
              <a:rPr lang="en-US" b="0" i="0" dirty="0">
                <a:effectLst/>
                <a:latin typeface="Söhne"/>
              </a:rPr>
              <a:t> Layers between input and output layers where complex patterns are learned.</a:t>
            </a:r>
          </a:p>
          <a:p>
            <a:pPr algn="l">
              <a:buFont typeface="Arial" panose="020B0604020202020204" pitchFamily="34" charset="0"/>
              <a:buChar char="•"/>
            </a:pPr>
            <a:r>
              <a:rPr lang="en-US" b="1" i="0" dirty="0">
                <a:effectLst/>
                <a:latin typeface="Söhne"/>
              </a:rPr>
              <a:t>Output Layer:</a:t>
            </a:r>
            <a:r>
              <a:rPr lang="en-US" b="0" i="0" dirty="0">
                <a:effectLst/>
                <a:latin typeface="Söhne"/>
              </a:rPr>
              <a:t> Produces the network's predictions.</a:t>
            </a:r>
          </a:p>
          <a:p>
            <a:endParaRPr lang="en-IN" dirty="0"/>
          </a:p>
        </p:txBody>
      </p:sp>
    </p:spTree>
    <p:extLst>
      <p:ext uri="{BB962C8B-B14F-4D97-AF65-F5344CB8AC3E}">
        <p14:creationId xmlns:p14="http://schemas.microsoft.com/office/powerpoint/2010/main" val="54096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DE47-1C5A-4398-9029-585353DDB5FB}"/>
              </a:ext>
            </a:extLst>
          </p:cNvPr>
          <p:cNvSpPr>
            <a:spLocks noGrp="1"/>
          </p:cNvSpPr>
          <p:nvPr>
            <p:ph type="title"/>
          </p:nvPr>
        </p:nvSpPr>
        <p:spPr/>
        <p:txBody>
          <a:bodyPr>
            <a:normAutofit fontScale="90000"/>
          </a:bodyPr>
          <a:lstStyle/>
          <a:p>
            <a:br>
              <a:rPr lang="en-US" b="1" i="0" dirty="0">
                <a:effectLst/>
                <a:latin typeface="Söhne"/>
              </a:rPr>
            </a:br>
            <a:r>
              <a:rPr lang="en-US" sz="4900" b="1" u="sng" dirty="0">
                <a:latin typeface="Times New Roman" panose="02020603050405020304" pitchFamily="18" charset="0"/>
                <a:cs typeface="Times New Roman" panose="02020603050405020304" pitchFamily="18" charset="0"/>
              </a:rPr>
              <a:t>Understanding Neural Networks Basics:</a:t>
            </a:r>
            <a:br>
              <a:rPr lang="en-US" sz="4900" b="1" u="sng" dirty="0">
                <a:latin typeface="Times New Roman" panose="02020603050405020304" pitchFamily="18" charset="0"/>
                <a:cs typeface="Times New Roman" panose="02020603050405020304" pitchFamily="18" charset="0"/>
              </a:rPr>
            </a:br>
            <a:endParaRPr lang="en-IN" sz="49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43D31B-2E7B-4B88-9979-B74A7EDD7889}"/>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Neurons:</a:t>
            </a:r>
            <a:r>
              <a:rPr lang="en-US" b="0" i="0" dirty="0">
                <a:effectLst/>
                <a:latin typeface="Söhne"/>
              </a:rPr>
              <a:t> The basic units of a neural network, which mimic the functionality of biological neurons.</a:t>
            </a:r>
          </a:p>
          <a:p>
            <a:pPr algn="l">
              <a:buFont typeface="Arial" panose="020B0604020202020204" pitchFamily="34" charset="0"/>
              <a:buChar char="•"/>
            </a:pPr>
            <a:r>
              <a:rPr lang="en-US" b="1" i="0" dirty="0">
                <a:effectLst/>
                <a:latin typeface="Söhne"/>
              </a:rPr>
              <a:t>Layers:</a:t>
            </a:r>
            <a:r>
              <a:rPr lang="en-US" b="0" i="0" dirty="0">
                <a:effectLst/>
                <a:latin typeface="Söhne"/>
              </a:rPr>
              <a:t> Neurons are organized in layers—input layer, hidden layers, and output layer.</a:t>
            </a:r>
          </a:p>
          <a:p>
            <a:pPr algn="l">
              <a:buFont typeface="Arial" panose="020B0604020202020204" pitchFamily="34" charset="0"/>
              <a:buChar char="•"/>
            </a:pPr>
            <a:r>
              <a:rPr lang="en-US" b="1" i="0" dirty="0">
                <a:effectLst/>
                <a:latin typeface="Söhne"/>
              </a:rPr>
              <a:t>Weights and Bias:</a:t>
            </a:r>
            <a:r>
              <a:rPr lang="en-US" b="0" i="0" dirty="0">
                <a:effectLst/>
                <a:latin typeface="Söhne"/>
              </a:rPr>
              <a:t> Parameters that the network learns during training to make predictions.</a:t>
            </a:r>
          </a:p>
          <a:p>
            <a:pPr algn="l">
              <a:buFont typeface="Arial" panose="020B0604020202020204" pitchFamily="34" charset="0"/>
              <a:buChar char="•"/>
            </a:pPr>
            <a:r>
              <a:rPr lang="en-US" b="1" i="0" dirty="0">
                <a:effectLst/>
                <a:latin typeface="Söhne"/>
              </a:rPr>
              <a:t>Activation Functions:</a:t>
            </a:r>
            <a:r>
              <a:rPr lang="en-US" b="0" i="0" dirty="0">
                <a:effectLst/>
                <a:latin typeface="Söhne"/>
              </a:rPr>
              <a:t> Functions applied to neurons' weighted sum to introduce non-linearity (e.g., </a:t>
            </a:r>
            <a:r>
              <a:rPr lang="en-US" b="0" i="0" dirty="0" err="1">
                <a:effectLst/>
                <a:latin typeface="Söhne"/>
              </a:rPr>
              <a:t>ReLU</a:t>
            </a:r>
            <a:r>
              <a:rPr lang="en-US" b="0" i="0" dirty="0">
                <a:effectLst/>
                <a:latin typeface="Söhne"/>
              </a:rPr>
              <a:t>, Sigmoid, Tanh).</a:t>
            </a:r>
          </a:p>
          <a:p>
            <a:endParaRPr lang="en-IN" dirty="0"/>
          </a:p>
        </p:txBody>
      </p:sp>
    </p:spTree>
    <p:extLst>
      <p:ext uri="{BB962C8B-B14F-4D97-AF65-F5344CB8AC3E}">
        <p14:creationId xmlns:p14="http://schemas.microsoft.com/office/powerpoint/2010/main" val="114477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333F-6F5A-405F-B1E5-7A46ECDA538E}"/>
              </a:ext>
            </a:extLst>
          </p:cNvPr>
          <p:cNvSpPr>
            <a:spLocks noGrp="1"/>
          </p:cNvSpPr>
          <p:nvPr>
            <p:ph type="title"/>
          </p:nvPr>
        </p:nvSpPr>
        <p:spPr/>
        <p:txBody>
          <a:bodyPr>
            <a:normAutofit/>
          </a:bodyPr>
          <a:lstStyle/>
          <a:p>
            <a:r>
              <a:rPr lang="en-CA" b="1" u="sng" dirty="0">
                <a:latin typeface="Times New Roman" panose="02020603050405020304" pitchFamily="18" charset="0"/>
                <a:cs typeface="Times New Roman" panose="02020603050405020304" pitchFamily="18" charset="0"/>
              </a:rPr>
              <a:t>Appropriate problems for neural network learning</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94D6F-65D4-4992-890E-6D3577951061}"/>
              </a:ext>
            </a:extLst>
          </p:cNvPr>
          <p:cNvSpPr>
            <a:spLocks noGrp="1"/>
          </p:cNvSpPr>
          <p:nvPr>
            <p:ph idx="1"/>
          </p:nvPr>
        </p:nvSpPr>
        <p:spPr/>
        <p:txBody>
          <a:bodyPr>
            <a:normAutofit fontScale="92500"/>
          </a:bodyPr>
          <a:lstStyle/>
          <a:p>
            <a:pPr algn="l">
              <a:buFont typeface="Arial" panose="020B0604020202020204" pitchFamily="34" charset="0"/>
              <a:buChar char="•"/>
            </a:pPr>
            <a:r>
              <a:rPr lang="en-US" sz="3200" b="0" i="0" dirty="0">
                <a:solidFill>
                  <a:srgbClr val="000000"/>
                </a:solidFill>
                <a:effectLst/>
                <a:latin typeface="Times New Roman" panose="02020603050405020304" pitchFamily="18" charset="0"/>
              </a:rPr>
              <a:t>training data is noisy, complex sensor data</a:t>
            </a: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rPr>
              <a:t>instances are attribute-value pairs, attributes may be highly correlated or independent, values can be any real value</a:t>
            </a: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rPr>
              <a:t>target function may be discrete-valued, real-valued or a vector</a:t>
            </a: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rPr>
              <a:t>training examples may contain errors</a:t>
            </a: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rPr>
              <a:t>long training times are acceptable</a:t>
            </a: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rPr>
              <a:t>requires fast eval. of learned target function.</a:t>
            </a: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rPr>
              <a:t>humans do NOT need to understand the learned target function.</a:t>
            </a:r>
          </a:p>
          <a:p>
            <a:endParaRPr lang="en-IN" dirty="0"/>
          </a:p>
        </p:txBody>
      </p:sp>
    </p:spTree>
    <p:extLst>
      <p:ext uri="{BB962C8B-B14F-4D97-AF65-F5344CB8AC3E}">
        <p14:creationId xmlns:p14="http://schemas.microsoft.com/office/powerpoint/2010/main" val="254209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8D0F-85FE-4D1C-B79F-0DA724EAA357}"/>
              </a:ext>
            </a:extLst>
          </p:cNvPr>
          <p:cNvSpPr>
            <a:spLocks noGrp="1"/>
          </p:cNvSpPr>
          <p:nvPr>
            <p:ph type="title"/>
          </p:nvPr>
        </p:nvSpPr>
        <p:spPr/>
        <p:txBody>
          <a:bodyPr>
            <a:normAutofit/>
          </a:bodyPr>
          <a:lstStyle/>
          <a:p>
            <a:r>
              <a:rPr lang="en-CA" b="1" u="sng" dirty="0">
                <a:latin typeface="Times New Roman" panose="02020603050405020304" pitchFamily="18" charset="0"/>
                <a:cs typeface="Times New Roman" panose="02020603050405020304" pitchFamily="18" charset="0"/>
              </a:rPr>
              <a:t>Perceptron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57E6B-1DDC-4FD9-81B5-4861D84B3B71}"/>
              </a:ext>
            </a:extLst>
          </p:cNvPr>
          <p:cNvSpPr>
            <a:spLocks noGrp="1"/>
          </p:cNvSpPr>
          <p:nvPr>
            <p:ph idx="1"/>
          </p:nvPr>
        </p:nvSpPr>
        <p:spPr/>
        <p:txBody>
          <a:bodyPr>
            <a:normAutofit/>
          </a:bodyPr>
          <a:lstStyle/>
          <a:p>
            <a:pPr algn="just"/>
            <a:r>
              <a:rPr lang="en-US" i="0" dirty="0">
                <a:effectLst/>
                <a:latin typeface="Times New Roman" panose="02020603050405020304" pitchFamily="18" charset="0"/>
                <a:cs typeface="Times New Roman" panose="02020603050405020304" pitchFamily="18" charset="0"/>
              </a:rPr>
              <a:t>Proposed by Frank Rosenblatt in 1957 </a:t>
            </a:r>
            <a:r>
              <a:rPr lang="en-IN" dirty="0">
                <a:latin typeface="Times New Roman" panose="02020603050405020304" pitchFamily="18" charset="0"/>
                <a:cs typeface="Times New Roman" panose="02020603050405020304" pitchFamily="18" charset="0"/>
              </a:rPr>
              <a:t>at Cornell Aeronautical Laboratory</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it was one of the earliest forms of neural networks used for supervised learning tasks.</a:t>
            </a:r>
          </a:p>
          <a:p>
            <a:pPr algn="just"/>
            <a:r>
              <a:rPr lang="en-US" i="0" dirty="0">
                <a:effectLst/>
                <a:latin typeface="Times New Roman" panose="02020603050405020304" pitchFamily="18" charset="0"/>
                <a:cs typeface="Times New Roman" panose="02020603050405020304" pitchFamily="18" charset="0"/>
              </a:rPr>
              <a:t>fundamental building block of artificial neural networks (ANNs)</a:t>
            </a:r>
          </a:p>
          <a:p>
            <a:pPr algn="just"/>
            <a:r>
              <a:rPr lang="en-US" i="0" dirty="0">
                <a:effectLst/>
                <a:latin typeface="Times New Roman" panose="02020603050405020304" pitchFamily="18" charset="0"/>
                <a:cs typeface="Times New Roman" panose="02020603050405020304" pitchFamily="18" charset="0"/>
              </a:rPr>
              <a:t>mathematical model of a biological neuron.</a:t>
            </a:r>
          </a:p>
          <a:p>
            <a:pPr algn="just"/>
            <a:r>
              <a:rPr lang="en-US" b="0" i="0" dirty="0">
                <a:effectLst/>
                <a:latin typeface="Times New Roman" panose="02020603050405020304" pitchFamily="18" charset="0"/>
                <a:cs typeface="Times New Roman" panose="02020603050405020304" pitchFamily="18" charset="0"/>
              </a:rPr>
              <a:t>It is a binary classifier that takes multiple binary inputs and produces a single binary output.</a:t>
            </a:r>
          </a:p>
        </p:txBody>
      </p:sp>
    </p:spTree>
    <p:extLst>
      <p:ext uri="{BB962C8B-B14F-4D97-AF65-F5344CB8AC3E}">
        <p14:creationId xmlns:p14="http://schemas.microsoft.com/office/powerpoint/2010/main" val="27129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043565-F374-4606-8207-C36082930292}"/>
              </a:ext>
            </a:extLst>
          </p:cNvPr>
          <p:cNvPicPr>
            <a:picLocks noGrp="1" noChangeAspect="1"/>
          </p:cNvPicPr>
          <p:nvPr>
            <p:ph idx="1"/>
          </p:nvPr>
        </p:nvPicPr>
        <p:blipFill>
          <a:blip r:embed="rId2"/>
          <a:stretch>
            <a:fillRect/>
          </a:stretch>
        </p:blipFill>
        <p:spPr>
          <a:xfrm>
            <a:off x="697489" y="232191"/>
            <a:ext cx="9881416" cy="6750817"/>
          </a:xfrm>
        </p:spPr>
      </p:pic>
    </p:spTree>
    <p:extLst>
      <p:ext uri="{BB962C8B-B14F-4D97-AF65-F5344CB8AC3E}">
        <p14:creationId xmlns:p14="http://schemas.microsoft.com/office/powerpoint/2010/main" val="308729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FDE9CD-AA74-4E97-BCFC-B490046C1EA7}"/>
              </a:ext>
            </a:extLst>
          </p:cNvPr>
          <p:cNvPicPr>
            <a:picLocks noGrp="1" noChangeAspect="1"/>
          </p:cNvPicPr>
          <p:nvPr>
            <p:ph idx="1"/>
          </p:nvPr>
        </p:nvPicPr>
        <p:blipFill>
          <a:blip r:embed="rId2"/>
          <a:stretch>
            <a:fillRect/>
          </a:stretch>
        </p:blipFill>
        <p:spPr>
          <a:xfrm>
            <a:off x="902929" y="760138"/>
            <a:ext cx="10646787" cy="4192172"/>
          </a:xfrm>
        </p:spPr>
      </p:pic>
      <p:sp>
        <p:nvSpPr>
          <p:cNvPr id="6" name="TextBox 5">
            <a:extLst>
              <a:ext uri="{FF2B5EF4-FFF2-40B4-BE49-F238E27FC236}">
                <a16:creationId xmlns:a16="http://schemas.microsoft.com/office/drawing/2014/main" id="{43E965F9-1FE4-45D1-A38E-47A9593EA240}"/>
              </a:ext>
            </a:extLst>
          </p:cNvPr>
          <p:cNvSpPr txBox="1"/>
          <p:nvPr/>
        </p:nvSpPr>
        <p:spPr>
          <a:xfrm>
            <a:off x="1899138" y="5220078"/>
            <a:ext cx="184731" cy="369332"/>
          </a:xfrm>
          <a:prstGeom prst="rect">
            <a:avLst/>
          </a:prstGeom>
          <a:noFill/>
        </p:spPr>
        <p:txBody>
          <a:bodyPr wrap="none" rtlCol="0">
            <a:spAutoFit/>
          </a:bodyPr>
          <a:lstStyle/>
          <a:p>
            <a:endParaRPr lang="en-IN" dirty="0"/>
          </a:p>
        </p:txBody>
      </p:sp>
      <p:sp>
        <p:nvSpPr>
          <p:cNvPr id="7" name="Content Placeholder 2">
            <a:extLst>
              <a:ext uri="{FF2B5EF4-FFF2-40B4-BE49-F238E27FC236}">
                <a16:creationId xmlns:a16="http://schemas.microsoft.com/office/drawing/2014/main" id="{E2EBC9FD-2D3F-4CF6-BEC8-BC033653DB3A}"/>
              </a:ext>
            </a:extLst>
          </p:cNvPr>
          <p:cNvSpPr txBox="1">
            <a:spLocks/>
          </p:cNvSpPr>
          <p:nvPr/>
        </p:nvSpPr>
        <p:spPr>
          <a:xfrm>
            <a:off x="1098847" y="4684541"/>
            <a:ext cx="10254953" cy="1492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perceptron takes a vector of real-valued inputs, calculates a linear combination of these inputs, then outputs a 1 if the result is greater than some threshold and -1 otherwise</a:t>
            </a:r>
            <a:endParaRPr lang="en-IN" dirty="0"/>
          </a:p>
        </p:txBody>
      </p:sp>
      <p:pic>
        <p:nvPicPr>
          <p:cNvPr id="9" name="Picture 8">
            <a:extLst>
              <a:ext uri="{FF2B5EF4-FFF2-40B4-BE49-F238E27FC236}">
                <a16:creationId xmlns:a16="http://schemas.microsoft.com/office/drawing/2014/main" id="{0CB6545B-AF15-4B07-BBFA-E527A059A998}"/>
              </a:ext>
            </a:extLst>
          </p:cNvPr>
          <p:cNvPicPr>
            <a:picLocks noChangeAspect="1"/>
          </p:cNvPicPr>
          <p:nvPr/>
        </p:nvPicPr>
        <p:blipFill rotWithShape="1">
          <a:blip r:embed="rId3"/>
          <a:srcRect l="896" t="19324"/>
          <a:stretch/>
        </p:blipFill>
        <p:spPr>
          <a:xfrm>
            <a:off x="3699802" y="3629465"/>
            <a:ext cx="7234409" cy="707992"/>
          </a:xfrm>
          <a:prstGeom prst="rect">
            <a:avLst/>
          </a:prstGeom>
        </p:spPr>
      </p:pic>
      <p:sp>
        <p:nvSpPr>
          <p:cNvPr id="10" name="Title 1">
            <a:extLst>
              <a:ext uri="{FF2B5EF4-FFF2-40B4-BE49-F238E27FC236}">
                <a16:creationId xmlns:a16="http://schemas.microsoft.com/office/drawing/2014/main" id="{38B21B07-1E0A-411A-B7BE-3768C4020445}"/>
              </a:ext>
            </a:extLst>
          </p:cNvPr>
          <p:cNvSpPr>
            <a:spLocks noGrp="1"/>
          </p:cNvSpPr>
          <p:nvPr>
            <p:ph type="title"/>
          </p:nvPr>
        </p:nvSpPr>
        <p:spPr>
          <a:xfrm>
            <a:off x="838200" y="97356"/>
            <a:ext cx="10515600" cy="1325563"/>
          </a:xfrm>
        </p:spPr>
        <p:txBody>
          <a:bodyPr>
            <a:normAutofit fontScale="90000"/>
          </a:bodyPr>
          <a:lstStyle/>
          <a:p>
            <a:br>
              <a:rPr lang="en-US" b="1" i="0" dirty="0">
                <a:effectLst/>
                <a:latin typeface="Times New Roman" panose="02020603050405020304" pitchFamily="18" charset="0"/>
                <a:cs typeface="Times New Roman" panose="02020603050405020304" pitchFamily="18" charset="0"/>
              </a:rPr>
            </a:br>
            <a:r>
              <a:rPr lang="en-US" sz="4900" b="1" u="sng" dirty="0">
                <a:latin typeface="Times New Roman" panose="02020603050405020304" pitchFamily="18" charset="0"/>
                <a:cs typeface="Times New Roman" panose="02020603050405020304" pitchFamily="18" charset="0"/>
              </a:rPr>
              <a:t>Representation:</a:t>
            </a:r>
            <a:br>
              <a:rPr lang="en-US" sz="4900" b="1" u="sng" dirty="0">
                <a:latin typeface="Times New Roman" panose="02020603050405020304" pitchFamily="18" charset="0"/>
                <a:cs typeface="Times New Roman" panose="02020603050405020304" pitchFamily="18" charset="0"/>
              </a:rPr>
            </a:br>
            <a:endParaRPr lang="en-IN" sz="49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83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9942-799F-4693-AFE9-41DBB344A847}"/>
              </a:ext>
            </a:extLst>
          </p:cNvPr>
          <p:cNvSpPr>
            <a:spLocks noGrp="1"/>
          </p:cNvSpPr>
          <p:nvPr>
            <p:ph type="title"/>
          </p:nvPr>
        </p:nvSpPr>
        <p:spPr/>
        <p:txBody>
          <a:bodyPr>
            <a:normAutofit/>
          </a:bodyPr>
          <a:lstStyle/>
          <a:p>
            <a:r>
              <a:rPr lang="en-US" b="1" u="sng" dirty="0">
                <a:latin typeface="Times New Roman" panose="02020603050405020304" pitchFamily="18" charset="0"/>
                <a:cs typeface="Times New Roman" panose="02020603050405020304" pitchFamily="18" charset="0"/>
              </a:rPr>
              <a:t>Key Components of a Perceptron:</a:t>
            </a:r>
            <a:br>
              <a:rPr lang="en-US"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4457470-14A0-4DA8-9306-E07B9FCC8622}"/>
              </a:ext>
            </a:extLst>
          </p:cNvPr>
          <p:cNvPicPr>
            <a:picLocks noChangeAspect="1"/>
          </p:cNvPicPr>
          <p:nvPr/>
        </p:nvPicPr>
        <p:blipFill>
          <a:blip r:embed="rId2"/>
          <a:stretch>
            <a:fillRect/>
          </a:stretch>
        </p:blipFill>
        <p:spPr>
          <a:xfrm>
            <a:off x="573925" y="1564078"/>
            <a:ext cx="11618075" cy="3950457"/>
          </a:xfrm>
          <a:prstGeom prst="rect">
            <a:avLst/>
          </a:prstGeom>
        </p:spPr>
      </p:pic>
    </p:spTree>
    <p:extLst>
      <p:ext uri="{BB962C8B-B14F-4D97-AF65-F5344CB8AC3E}">
        <p14:creationId xmlns:p14="http://schemas.microsoft.com/office/powerpoint/2010/main" val="373722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4373-DF5E-4431-9774-F4063709BC0A}"/>
              </a:ext>
            </a:extLst>
          </p:cNvPr>
          <p:cNvSpPr>
            <a:spLocks noGrp="1"/>
          </p:cNvSpPr>
          <p:nvPr>
            <p:ph type="title"/>
          </p:nvPr>
        </p:nvSpPr>
        <p:spPr/>
        <p:txBody>
          <a:bodyPr>
            <a:normAutofit fontScale="90000"/>
          </a:bodyPr>
          <a:lstStyle/>
          <a:p>
            <a:br>
              <a:rPr lang="en-US" b="1" i="0" dirty="0">
                <a:effectLst/>
                <a:latin typeface="Times New Roman" panose="02020603050405020304" pitchFamily="18" charset="0"/>
                <a:cs typeface="Times New Roman" panose="02020603050405020304" pitchFamily="18" charset="0"/>
              </a:rPr>
            </a:br>
            <a:r>
              <a:rPr lang="en-US" sz="4900" b="1" u="sng" dirty="0">
                <a:latin typeface="Times New Roman" panose="02020603050405020304" pitchFamily="18" charset="0"/>
                <a:cs typeface="Times New Roman" panose="02020603050405020304" pitchFamily="18" charset="0"/>
              </a:rPr>
              <a:t>Key Components of a Perceptron:</a:t>
            </a:r>
            <a:br>
              <a:rPr lang="en-US" sz="4900" b="1" u="sng" dirty="0">
                <a:latin typeface="Times New Roman" panose="02020603050405020304" pitchFamily="18" charset="0"/>
                <a:cs typeface="Times New Roman" panose="02020603050405020304" pitchFamily="18" charset="0"/>
              </a:rPr>
            </a:br>
            <a:endParaRPr lang="en-IN" sz="49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917FBA8-841B-4E90-8C93-3CBE95872963}"/>
              </a:ext>
            </a:extLst>
          </p:cNvPr>
          <p:cNvPicPr>
            <a:picLocks noGrp="1" noChangeAspect="1"/>
          </p:cNvPicPr>
          <p:nvPr>
            <p:ph idx="1"/>
          </p:nvPr>
        </p:nvPicPr>
        <p:blipFill>
          <a:blip r:embed="rId2"/>
          <a:stretch>
            <a:fillRect/>
          </a:stretch>
        </p:blipFill>
        <p:spPr>
          <a:xfrm>
            <a:off x="838200" y="1690688"/>
            <a:ext cx="10515600" cy="3120463"/>
          </a:xfrm>
        </p:spPr>
      </p:pic>
    </p:spTree>
    <p:extLst>
      <p:ext uri="{BB962C8B-B14F-4D97-AF65-F5344CB8AC3E}">
        <p14:creationId xmlns:p14="http://schemas.microsoft.com/office/powerpoint/2010/main" val="46180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AC82-3381-4D2E-8977-8874DC26B068}"/>
              </a:ext>
            </a:extLst>
          </p:cNvPr>
          <p:cNvSpPr>
            <a:spLocks noGrp="1"/>
          </p:cNvSpPr>
          <p:nvPr>
            <p:ph type="title"/>
          </p:nvPr>
        </p:nvSpPr>
        <p:spPr/>
        <p:txBody>
          <a:bodyPr>
            <a:normAutofit fontScale="90000"/>
          </a:bodyPr>
          <a:lstStyle/>
          <a:p>
            <a:br>
              <a:rPr lang="en-IN" b="0" i="0" dirty="0">
                <a:solidFill>
                  <a:srgbClr val="272C37"/>
                </a:solidFill>
                <a:effectLst/>
                <a:latin typeface="Roboto" panose="020B0604020202020204" pitchFamily="2" charset="0"/>
              </a:rPr>
            </a:br>
            <a:r>
              <a:rPr lang="en-IN" b="0" i="0" dirty="0">
                <a:solidFill>
                  <a:srgbClr val="272C37"/>
                </a:solidFill>
                <a:effectLst/>
                <a:latin typeface="Roboto" panose="020B0604020202020204" pitchFamily="2" charset="0"/>
              </a:rPr>
              <a:t>Activation Functions of Perceptron</a:t>
            </a:r>
            <a:br>
              <a:rPr lang="en-IN" b="0" i="0" dirty="0">
                <a:solidFill>
                  <a:srgbClr val="272C37"/>
                </a:solidFill>
                <a:effectLst/>
                <a:latin typeface="Roboto" panose="020B0604020202020204" pitchFamily="2" charset="0"/>
              </a:rPr>
            </a:br>
            <a:endParaRPr lang="en-IN" dirty="0"/>
          </a:p>
        </p:txBody>
      </p:sp>
      <p:pic>
        <p:nvPicPr>
          <p:cNvPr id="5" name="Content Placeholder 4">
            <a:extLst>
              <a:ext uri="{FF2B5EF4-FFF2-40B4-BE49-F238E27FC236}">
                <a16:creationId xmlns:a16="http://schemas.microsoft.com/office/drawing/2014/main" id="{4F1BEB38-789C-4BCD-83AD-C558984BF5A7}"/>
              </a:ext>
            </a:extLst>
          </p:cNvPr>
          <p:cNvPicPr>
            <a:picLocks noGrp="1" noChangeAspect="1"/>
          </p:cNvPicPr>
          <p:nvPr>
            <p:ph idx="1"/>
          </p:nvPr>
        </p:nvPicPr>
        <p:blipFill>
          <a:blip r:embed="rId2"/>
          <a:stretch>
            <a:fillRect/>
          </a:stretch>
        </p:blipFill>
        <p:spPr>
          <a:xfrm>
            <a:off x="786050" y="1690688"/>
            <a:ext cx="9337081" cy="4062998"/>
          </a:xfrm>
        </p:spPr>
      </p:pic>
    </p:spTree>
    <p:extLst>
      <p:ext uri="{BB962C8B-B14F-4D97-AF65-F5344CB8AC3E}">
        <p14:creationId xmlns:p14="http://schemas.microsoft.com/office/powerpoint/2010/main" val="334471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BFD0-9F59-4CA2-B70C-B90877A5C1FF}"/>
              </a:ext>
            </a:extLst>
          </p:cNvPr>
          <p:cNvSpPr>
            <a:spLocks noGrp="1"/>
          </p:cNvSpPr>
          <p:nvPr>
            <p:ph type="title"/>
          </p:nvPr>
        </p:nvSpPr>
        <p:spPr/>
        <p:txBody>
          <a:bodyPr>
            <a:normAutofit fontScale="90000"/>
          </a:bodyPr>
          <a:lstStyle/>
          <a:p>
            <a:br>
              <a:rPr lang="en-IN" b="1" i="0" dirty="0">
                <a:effectLst/>
                <a:latin typeface="Söhne"/>
              </a:rPr>
            </a:br>
            <a:r>
              <a:rPr lang="en-IN" b="1" i="0" dirty="0">
                <a:effectLst/>
                <a:latin typeface="Söhne"/>
              </a:rPr>
              <a:t>Perceptron Training Rule Steps:</a:t>
            </a:r>
            <a:br>
              <a:rPr lang="en-IN" b="1" i="0" dirty="0">
                <a:effectLst/>
                <a:latin typeface="Söhne"/>
              </a:rPr>
            </a:br>
            <a:endParaRPr lang="en-IN" dirty="0"/>
          </a:p>
        </p:txBody>
      </p:sp>
      <p:pic>
        <p:nvPicPr>
          <p:cNvPr id="5" name="Content Placeholder 4">
            <a:extLst>
              <a:ext uri="{FF2B5EF4-FFF2-40B4-BE49-F238E27FC236}">
                <a16:creationId xmlns:a16="http://schemas.microsoft.com/office/drawing/2014/main" id="{70A07443-D98E-405E-9408-9C2D44E99253}"/>
              </a:ext>
            </a:extLst>
          </p:cNvPr>
          <p:cNvPicPr>
            <a:picLocks noGrp="1" noChangeAspect="1"/>
          </p:cNvPicPr>
          <p:nvPr>
            <p:ph idx="1"/>
          </p:nvPr>
        </p:nvPicPr>
        <p:blipFill>
          <a:blip r:embed="rId2"/>
          <a:stretch>
            <a:fillRect/>
          </a:stretch>
        </p:blipFill>
        <p:spPr>
          <a:xfrm>
            <a:off x="838199" y="1690688"/>
            <a:ext cx="10739511" cy="3992660"/>
          </a:xfrm>
        </p:spPr>
      </p:pic>
    </p:spTree>
    <p:extLst>
      <p:ext uri="{BB962C8B-B14F-4D97-AF65-F5344CB8AC3E}">
        <p14:creationId xmlns:p14="http://schemas.microsoft.com/office/powerpoint/2010/main" val="416270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B37C-CAFC-4379-8E2E-C1BBF4F0FF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1C2320B-FB2E-48F3-87A8-5932666004B1}"/>
              </a:ext>
            </a:extLst>
          </p:cNvPr>
          <p:cNvPicPr>
            <a:picLocks noGrp="1" noChangeAspect="1"/>
          </p:cNvPicPr>
          <p:nvPr>
            <p:ph idx="1"/>
          </p:nvPr>
        </p:nvPicPr>
        <p:blipFill>
          <a:blip r:embed="rId2"/>
          <a:stretch>
            <a:fillRect/>
          </a:stretch>
        </p:blipFill>
        <p:spPr>
          <a:xfrm>
            <a:off x="838200" y="1430856"/>
            <a:ext cx="10315781" cy="5062019"/>
          </a:xfrm>
        </p:spPr>
      </p:pic>
      <p:pic>
        <p:nvPicPr>
          <p:cNvPr id="7" name="Picture 6">
            <a:extLst>
              <a:ext uri="{FF2B5EF4-FFF2-40B4-BE49-F238E27FC236}">
                <a16:creationId xmlns:a16="http://schemas.microsoft.com/office/drawing/2014/main" id="{8A8AD612-6006-4C2B-BD4E-8A97BB113722}"/>
              </a:ext>
            </a:extLst>
          </p:cNvPr>
          <p:cNvPicPr>
            <a:picLocks noChangeAspect="1"/>
          </p:cNvPicPr>
          <p:nvPr/>
        </p:nvPicPr>
        <p:blipFill>
          <a:blip r:embed="rId3"/>
          <a:stretch>
            <a:fillRect/>
          </a:stretch>
        </p:blipFill>
        <p:spPr>
          <a:xfrm>
            <a:off x="5235903" y="2486744"/>
            <a:ext cx="6243334" cy="1070025"/>
          </a:xfrm>
          <a:prstGeom prst="rect">
            <a:avLst/>
          </a:prstGeom>
        </p:spPr>
        <p:style>
          <a:lnRef idx="1">
            <a:schemeClr val="accent2"/>
          </a:lnRef>
          <a:fillRef idx="2">
            <a:schemeClr val="accent2"/>
          </a:fillRef>
          <a:effectRef idx="1">
            <a:schemeClr val="accent2"/>
          </a:effectRef>
          <a:fontRef idx="minor">
            <a:schemeClr val="dk1"/>
          </a:fontRef>
        </p:style>
      </p:pic>
      <p:cxnSp>
        <p:nvCxnSpPr>
          <p:cNvPr id="9" name="Straight Connector 8">
            <a:extLst>
              <a:ext uri="{FF2B5EF4-FFF2-40B4-BE49-F238E27FC236}">
                <a16:creationId xmlns:a16="http://schemas.microsoft.com/office/drawing/2014/main" id="{BC921CDE-4E0E-4637-8DCD-AA4EE391DB62}"/>
              </a:ext>
            </a:extLst>
          </p:cNvPr>
          <p:cNvCxnSpPr/>
          <p:nvPr/>
        </p:nvCxnSpPr>
        <p:spPr>
          <a:xfrm flipH="1">
            <a:off x="6907237" y="3556769"/>
            <a:ext cx="1406769" cy="1169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145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91D0-C342-4BF3-9A97-D5178265F2F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7988E1-910D-48D6-839B-EAB578B34701}"/>
              </a:ext>
            </a:extLst>
          </p:cNvPr>
          <p:cNvPicPr>
            <a:picLocks noGrp="1" noChangeAspect="1"/>
          </p:cNvPicPr>
          <p:nvPr>
            <p:ph idx="1"/>
          </p:nvPr>
        </p:nvPicPr>
        <p:blipFill rotWithShape="1">
          <a:blip r:embed="rId2"/>
          <a:srcRect t="6596"/>
          <a:stretch/>
        </p:blipFill>
        <p:spPr>
          <a:xfrm>
            <a:off x="838201" y="2039815"/>
            <a:ext cx="10950526" cy="2390502"/>
          </a:xfrm>
        </p:spPr>
      </p:pic>
    </p:spTree>
    <p:extLst>
      <p:ext uri="{BB962C8B-B14F-4D97-AF65-F5344CB8AC3E}">
        <p14:creationId xmlns:p14="http://schemas.microsoft.com/office/powerpoint/2010/main" val="2766859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7D3C-89B7-417E-AF4D-E15C6AC3BD2B}"/>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Epoch</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54039C-DE3B-4C5B-A41F-C83526A59F19}"/>
              </a:ext>
            </a:extLst>
          </p:cNvPr>
          <p:cNvSpPr>
            <a:spLocks noGrp="1"/>
          </p:cNvSpPr>
          <p:nvPr>
            <p:ph idx="1"/>
          </p:nvPr>
        </p:nvSpPr>
        <p:spPr/>
        <p:txBody>
          <a:bodyPr>
            <a:normAutofit/>
          </a:bodyPr>
          <a:lstStyle/>
          <a:p>
            <a:pPr algn="just"/>
            <a:r>
              <a:rPr lang="en-US" sz="3200" b="0" i="0" dirty="0">
                <a:solidFill>
                  <a:srgbClr val="374151"/>
                </a:solidFill>
                <a:effectLst/>
                <a:latin typeface="Times New Roman" panose="02020603050405020304" pitchFamily="18" charset="0"/>
                <a:cs typeface="Times New Roman" panose="02020603050405020304" pitchFamily="18" charset="0"/>
              </a:rPr>
              <a:t>Suppose you have a dataset of </a:t>
            </a:r>
            <a:r>
              <a:rPr lang="en-US" sz="3200" b="1" i="0" dirty="0">
                <a:solidFill>
                  <a:srgbClr val="374151"/>
                </a:solidFill>
                <a:effectLst/>
                <a:latin typeface="Times New Roman" panose="02020603050405020304" pitchFamily="18" charset="0"/>
                <a:cs typeface="Times New Roman" panose="02020603050405020304" pitchFamily="18" charset="0"/>
              </a:rPr>
              <a:t>1,000 examples</a:t>
            </a:r>
            <a:r>
              <a:rPr lang="en-US" sz="3200" b="0" i="0" dirty="0">
                <a:solidFill>
                  <a:srgbClr val="374151"/>
                </a:solidFill>
                <a:effectLst/>
                <a:latin typeface="Times New Roman" panose="02020603050405020304" pitchFamily="18" charset="0"/>
                <a:cs typeface="Times New Roman" panose="02020603050405020304" pitchFamily="18" charset="0"/>
              </a:rPr>
              <a:t>, and you choose a </a:t>
            </a:r>
            <a:r>
              <a:rPr lang="en-US" sz="3200" b="1" i="0" dirty="0">
                <a:solidFill>
                  <a:srgbClr val="374151"/>
                </a:solidFill>
                <a:effectLst/>
                <a:latin typeface="Times New Roman" panose="02020603050405020304" pitchFamily="18" charset="0"/>
                <a:cs typeface="Times New Roman" panose="02020603050405020304" pitchFamily="18" charset="0"/>
              </a:rPr>
              <a:t>batch size of 100</a:t>
            </a:r>
            <a:r>
              <a:rPr lang="en-US" sz="3200" b="0" i="0" dirty="0">
                <a:solidFill>
                  <a:srgbClr val="374151"/>
                </a:solidFill>
                <a:effectLst/>
                <a:latin typeface="Times New Roman" panose="02020603050405020304" pitchFamily="18" charset="0"/>
                <a:cs typeface="Times New Roman" panose="02020603050405020304" pitchFamily="18" charset="0"/>
              </a:rPr>
              <a:t>. To complete </a:t>
            </a:r>
            <a:r>
              <a:rPr lang="en-US" sz="3200" b="1" i="0" dirty="0">
                <a:solidFill>
                  <a:srgbClr val="374151"/>
                </a:solidFill>
                <a:effectLst/>
                <a:latin typeface="Times New Roman" panose="02020603050405020304" pitchFamily="18" charset="0"/>
                <a:cs typeface="Times New Roman" panose="02020603050405020304" pitchFamily="18" charset="0"/>
              </a:rPr>
              <a:t>one epoch</a:t>
            </a:r>
            <a:r>
              <a:rPr lang="en-US" sz="3200" b="0" i="0" dirty="0">
                <a:solidFill>
                  <a:srgbClr val="374151"/>
                </a:solidFill>
                <a:effectLst/>
                <a:latin typeface="Times New Roman" panose="02020603050405020304" pitchFamily="18" charset="0"/>
                <a:cs typeface="Times New Roman" panose="02020603050405020304" pitchFamily="18" charset="0"/>
              </a:rPr>
              <a:t>, the model will perform </a:t>
            </a:r>
            <a:r>
              <a:rPr lang="en-US" sz="3200" b="1" i="0" dirty="0">
                <a:solidFill>
                  <a:srgbClr val="374151"/>
                </a:solidFill>
                <a:effectLst/>
                <a:latin typeface="Times New Roman" panose="02020603050405020304" pitchFamily="18" charset="0"/>
                <a:cs typeface="Times New Roman" panose="02020603050405020304" pitchFamily="18" charset="0"/>
              </a:rPr>
              <a:t>10 iterations </a:t>
            </a:r>
            <a:r>
              <a:rPr lang="en-US" sz="3200" b="0" i="0" dirty="0">
                <a:solidFill>
                  <a:srgbClr val="374151"/>
                </a:solidFill>
                <a:effectLst/>
                <a:latin typeface="Times New Roman" panose="02020603050405020304" pitchFamily="18" charset="0"/>
                <a:cs typeface="Times New Roman" panose="02020603050405020304" pitchFamily="18" charset="0"/>
              </a:rPr>
              <a:t>(1,000 examples / 100 examples per batch = 10 batches). </a:t>
            </a:r>
          </a:p>
          <a:p>
            <a:pPr algn="just"/>
            <a:endParaRPr lang="en-US" sz="3200" dirty="0">
              <a:solidFill>
                <a:srgbClr val="374151"/>
              </a:solidFill>
              <a:latin typeface="Times New Roman" panose="02020603050405020304" pitchFamily="18" charset="0"/>
              <a:cs typeface="Times New Roman" panose="02020603050405020304" pitchFamily="18" charset="0"/>
            </a:endParaRPr>
          </a:p>
          <a:p>
            <a:pPr algn="just"/>
            <a:r>
              <a:rPr lang="en-US" sz="3200" b="1" i="0" dirty="0">
                <a:solidFill>
                  <a:srgbClr val="374151"/>
                </a:solidFill>
                <a:effectLst/>
                <a:latin typeface="Times New Roman" panose="02020603050405020304" pitchFamily="18" charset="0"/>
                <a:cs typeface="Times New Roman" panose="02020603050405020304" pitchFamily="18" charset="0"/>
              </a:rPr>
              <a:t>After processing these 10 batches, one epoch will be completed.</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29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6919-B746-46BE-B1E3-AFADCC193CB0}"/>
              </a:ext>
            </a:extLst>
          </p:cNvPr>
          <p:cNvSpPr>
            <a:spLocks noGrp="1"/>
          </p:cNvSpPr>
          <p:nvPr>
            <p:ph type="title"/>
          </p:nvPr>
        </p:nvSpPr>
        <p:spPr/>
        <p:txBody>
          <a:bodyPr>
            <a:normAutofit fontScale="90000"/>
          </a:bodyPr>
          <a:lstStyle/>
          <a:p>
            <a:br>
              <a:rPr lang="en-IN" b="1" i="0" dirty="0">
                <a:effectLst/>
                <a:latin typeface="Times New Roman" panose="02020603050405020304" pitchFamily="18" charset="0"/>
                <a:cs typeface="Times New Roman" panose="02020603050405020304" pitchFamily="18" charset="0"/>
              </a:rPr>
            </a:br>
            <a:r>
              <a:rPr lang="en-IN" b="1" i="0" dirty="0">
                <a:effectLst/>
                <a:latin typeface="Times New Roman" panose="02020603050405020304" pitchFamily="18" charset="0"/>
                <a:cs typeface="Times New Roman" panose="02020603050405020304" pitchFamily="18" charset="0"/>
              </a:rPr>
              <a:t>Limitations: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C3AE89C9-8DD3-4B98-9D79-067B7257F7B0}"/>
              </a:ext>
            </a:extLst>
          </p:cNvPr>
          <p:cNvSpPr>
            <a:spLocks noGrp="1"/>
          </p:cNvSpPr>
          <p:nvPr>
            <p:ph idx="1"/>
          </p:nvPr>
        </p:nvSpPr>
        <p:spPr/>
        <p:txBody>
          <a:bodyPr/>
          <a:lstStyle/>
          <a:p>
            <a:pPr algn="just">
              <a:buFont typeface="Arial" panose="020B0604020202020204" pitchFamily="34" charset="0"/>
              <a:buChar char="•"/>
            </a:pPr>
            <a:r>
              <a:rPr lang="en-US" sz="4400" b="0" i="0" dirty="0">
                <a:solidFill>
                  <a:srgbClr val="374151"/>
                </a:solidFill>
                <a:effectLst/>
                <a:latin typeface="Times New Roman" panose="02020603050405020304" pitchFamily="18" charset="0"/>
                <a:cs typeface="Times New Roman" panose="02020603050405020304" pitchFamily="18" charset="0"/>
              </a:rPr>
              <a:t>The perceptron learning rule is only applicable to linearly separable data.</a:t>
            </a:r>
          </a:p>
          <a:p>
            <a:pPr algn="just">
              <a:buFont typeface="Arial" panose="020B0604020202020204" pitchFamily="34" charset="0"/>
              <a:buChar char="•"/>
            </a:pPr>
            <a:r>
              <a:rPr lang="en-US" sz="4400" b="0" i="0" dirty="0">
                <a:solidFill>
                  <a:srgbClr val="374151"/>
                </a:solidFill>
                <a:effectLst/>
                <a:latin typeface="Times New Roman" panose="02020603050405020304" pitchFamily="18" charset="0"/>
                <a:cs typeface="Times New Roman" panose="02020603050405020304" pitchFamily="18" charset="0"/>
              </a:rPr>
              <a:t>It cannot solve problems that are not linearly separable, like the XOR problem.</a:t>
            </a:r>
          </a:p>
          <a:p>
            <a:endParaRPr lang="en-IN" dirty="0"/>
          </a:p>
        </p:txBody>
      </p:sp>
    </p:spTree>
    <p:extLst>
      <p:ext uri="{BB962C8B-B14F-4D97-AF65-F5344CB8AC3E}">
        <p14:creationId xmlns:p14="http://schemas.microsoft.com/office/powerpoint/2010/main" val="3900820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F9C9-C9EF-4F59-BE0C-3F953DCCE03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36EC71F-A562-4E28-A435-14B59866C74B}"/>
              </a:ext>
            </a:extLst>
          </p:cNvPr>
          <p:cNvPicPr>
            <a:picLocks noGrp="1" noChangeAspect="1"/>
          </p:cNvPicPr>
          <p:nvPr>
            <p:ph idx="1"/>
          </p:nvPr>
        </p:nvPicPr>
        <p:blipFill>
          <a:blip r:embed="rId2"/>
          <a:stretch>
            <a:fillRect/>
          </a:stretch>
        </p:blipFill>
        <p:spPr>
          <a:xfrm>
            <a:off x="1312068" y="1704756"/>
            <a:ext cx="9567863" cy="3114830"/>
          </a:xfrm>
        </p:spPr>
      </p:pic>
    </p:spTree>
    <p:extLst>
      <p:ext uri="{BB962C8B-B14F-4D97-AF65-F5344CB8AC3E}">
        <p14:creationId xmlns:p14="http://schemas.microsoft.com/office/powerpoint/2010/main" val="354119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235359-1517-4EA1-819D-A13FB21473BA}"/>
              </a:ext>
            </a:extLst>
          </p:cNvPr>
          <p:cNvPicPr>
            <a:picLocks noGrp="1" noChangeAspect="1"/>
          </p:cNvPicPr>
          <p:nvPr>
            <p:ph idx="1"/>
          </p:nvPr>
        </p:nvPicPr>
        <p:blipFill>
          <a:blip r:embed="rId2"/>
          <a:stretch>
            <a:fillRect/>
          </a:stretch>
        </p:blipFill>
        <p:spPr>
          <a:xfrm>
            <a:off x="237846" y="281352"/>
            <a:ext cx="11962506" cy="5852161"/>
          </a:xfrm>
        </p:spPr>
      </p:pic>
    </p:spTree>
    <p:extLst>
      <p:ext uri="{BB962C8B-B14F-4D97-AF65-F5344CB8AC3E}">
        <p14:creationId xmlns:p14="http://schemas.microsoft.com/office/powerpoint/2010/main" val="3294536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11FF-89A9-4CC1-8510-CBDF72CEC70D}"/>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Gradient descent and the Delta rule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B4423-C620-4E7B-89DD-CCC384D43EBE}"/>
              </a:ext>
            </a:extLst>
          </p:cNvPr>
          <p:cNvSpPr>
            <a:spLocks noGrp="1"/>
          </p:cNvSpPr>
          <p:nvPr>
            <p:ph idx="1"/>
          </p:nvPr>
        </p:nvSpPr>
        <p:spPr/>
        <p:txBody>
          <a:bodyPr>
            <a:normAutofit fontScale="40000" lnSpcReduction="20000"/>
          </a:bodyPr>
          <a:lstStyle/>
          <a:p>
            <a:pPr algn="just"/>
            <a:r>
              <a:rPr lang="en-US" sz="6500" dirty="0">
                <a:latin typeface="Times New Roman" panose="02020603050405020304" pitchFamily="18" charset="0"/>
                <a:cs typeface="Times New Roman" panose="02020603050405020304" pitchFamily="18" charset="0"/>
              </a:rPr>
              <a:t>Gradient Descent is known as one of the most commonly used optimization algorithms to train machine learning models by means of minimizing errors between actual and expected results.</a:t>
            </a:r>
            <a:endParaRPr lang="en-CA" sz="6500" dirty="0">
              <a:latin typeface="Times New Roman" panose="02020603050405020304" pitchFamily="18" charset="0"/>
              <a:cs typeface="Times New Roman" panose="02020603050405020304" pitchFamily="18" charset="0"/>
            </a:endParaRPr>
          </a:p>
          <a:p>
            <a:pPr algn="just"/>
            <a:r>
              <a:rPr lang="en-CA" sz="6500" dirty="0">
                <a:latin typeface="Times New Roman" panose="02020603050405020304" pitchFamily="18" charset="0"/>
                <a:cs typeface="Times New Roman" panose="02020603050405020304" pitchFamily="18" charset="0"/>
              </a:rPr>
              <a:t>Perceptron rule finds a weight vector when the training examples are linearly separable.</a:t>
            </a:r>
          </a:p>
          <a:p>
            <a:pPr algn="just"/>
            <a:r>
              <a:rPr lang="en-CA" sz="6500" dirty="0">
                <a:latin typeface="Times New Roman" panose="02020603050405020304" pitchFamily="18" charset="0"/>
                <a:cs typeface="Times New Roman" panose="02020603050405020304" pitchFamily="18" charset="0"/>
              </a:rPr>
              <a:t>The key idea behind the delta rule is to use </a:t>
            </a:r>
            <a:r>
              <a:rPr lang="en-CA" sz="6500" b="1" dirty="0">
                <a:latin typeface="Times New Roman" panose="02020603050405020304" pitchFamily="18" charset="0"/>
                <a:cs typeface="Times New Roman" panose="02020603050405020304" pitchFamily="18" charset="0"/>
              </a:rPr>
              <a:t>gradient descent </a:t>
            </a:r>
            <a:r>
              <a:rPr lang="en-CA" sz="6500" dirty="0">
                <a:latin typeface="Times New Roman" panose="02020603050405020304" pitchFamily="18" charset="0"/>
                <a:cs typeface="Times New Roman" panose="02020603050405020304" pitchFamily="18" charset="0"/>
              </a:rPr>
              <a:t>to search the hypothesis space of possible weight vectors to find the weights that best fit the training examples.</a:t>
            </a:r>
          </a:p>
          <a:p>
            <a:pPr algn="just"/>
            <a:r>
              <a:rPr lang="en-CA" sz="6500" dirty="0">
                <a:latin typeface="Times New Roman" panose="02020603050405020304" pitchFamily="18" charset="0"/>
                <a:cs typeface="Times New Roman" panose="02020603050405020304" pitchFamily="18" charset="0"/>
              </a:rPr>
              <a:t>Gradient descent provides a basis of </a:t>
            </a:r>
            <a:r>
              <a:rPr lang="en-CA" sz="6500" b="1" dirty="0" err="1">
                <a:latin typeface="Times New Roman" panose="02020603050405020304" pitchFamily="18" charset="0"/>
                <a:cs typeface="Times New Roman" panose="02020603050405020304" pitchFamily="18" charset="0"/>
              </a:rPr>
              <a:t>backpropogation</a:t>
            </a:r>
            <a:r>
              <a:rPr lang="en-CA" sz="6500" b="1" dirty="0">
                <a:latin typeface="Times New Roman" panose="02020603050405020304" pitchFamily="18" charset="0"/>
                <a:cs typeface="Times New Roman" panose="02020603050405020304" pitchFamily="18" charset="0"/>
              </a:rPr>
              <a:t> algorithm</a:t>
            </a:r>
            <a:r>
              <a:rPr lang="en-CA" sz="6500" dirty="0">
                <a:latin typeface="Times New Roman" panose="02020603050405020304" pitchFamily="18" charset="0"/>
                <a:cs typeface="Times New Roman" panose="02020603050405020304" pitchFamily="18" charset="0"/>
              </a:rPr>
              <a:t>, which can learn networks with many interconnected units.</a:t>
            </a:r>
          </a:p>
          <a:p>
            <a:endParaRPr lang="en-CA" sz="6500" dirty="0"/>
          </a:p>
          <a:p>
            <a:endParaRPr lang="en-IN" dirty="0"/>
          </a:p>
        </p:txBody>
      </p:sp>
    </p:spTree>
    <p:extLst>
      <p:ext uri="{BB962C8B-B14F-4D97-AF65-F5344CB8AC3E}">
        <p14:creationId xmlns:p14="http://schemas.microsoft.com/office/powerpoint/2010/main" val="1224432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91F7B1-A566-47F1-95C6-0371199363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E056D4-7FB6-43F7-AE70-7B0807A7EC2F}"/>
              </a:ext>
            </a:extLst>
          </p:cNvPr>
          <p:cNvPicPr>
            <a:picLocks noGrp="1" noChangeAspect="1"/>
          </p:cNvPicPr>
          <p:nvPr>
            <p:ph sz="half" idx="1"/>
          </p:nvPr>
        </p:nvPicPr>
        <p:blipFill>
          <a:blip r:embed="rId2"/>
          <a:stretch>
            <a:fillRect/>
          </a:stretch>
        </p:blipFill>
        <p:spPr>
          <a:xfrm>
            <a:off x="739726" y="2574604"/>
            <a:ext cx="5181600" cy="2853380"/>
          </a:xfrm>
        </p:spPr>
      </p:pic>
      <p:sp>
        <p:nvSpPr>
          <p:cNvPr id="8" name="TextBox 7">
            <a:extLst>
              <a:ext uri="{FF2B5EF4-FFF2-40B4-BE49-F238E27FC236}">
                <a16:creationId xmlns:a16="http://schemas.microsoft.com/office/drawing/2014/main" id="{A3CFEEF9-26CC-442B-8AF9-DBBA288509AC}"/>
              </a:ext>
            </a:extLst>
          </p:cNvPr>
          <p:cNvSpPr txBox="1"/>
          <p:nvPr/>
        </p:nvSpPr>
        <p:spPr>
          <a:xfrm rot="16200000">
            <a:off x="568734" y="2954215"/>
            <a:ext cx="538930" cy="369332"/>
          </a:xfrm>
          <a:prstGeom prst="rect">
            <a:avLst/>
          </a:prstGeom>
          <a:noFill/>
        </p:spPr>
        <p:txBody>
          <a:bodyPr wrap="none" rtlCol="0">
            <a:spAutoFit/>
          </a:bodyPr>
          <a:lstStyle/>
          <a:p>
            <a:r>
              <a:rPr lang="en-CA" dirty="0">
                <a:solidFill>
                  <a:schemeClr val="accent6">
                    <a:lumMod val="75000"/>
                  </a:schemeClr>
                </a:solidFill>
              </a:rPr>
              <a:t>loss</a:t>
            </a:r>
            <a:endParaRPr lang="en-IN" dirty="0">
              <a:solidFill>
                <a:schemeClr val="accent6">
                  <a:lumMod val="75000"/>
                </a:schemeClr>
              </a:solidFill>
            </a:endParaRPr>
          </a:p>
        </p:txBody>
      </p:sp>
      <p:sp>
        <p:nvSpPr>
          <p:cNvPr id="9" name="TextBox 8">
            <a:extLst>
              <a:ext uri="{FF2B5EF4-FFF2-40B4-BE49-F238E27FC236}">
                <a16:creationId xmlns:a16="http://schemas.microsoft.com/office/drawing/2014/main" id="{10FDB661-E866-4830-8027-3F0431189E3B}"/>
              </a:ext>
            </a:extLst>
          </p:cNvPr>
          <p:cNvSpPr txBox="1"/>
          <p:nvPr/>
        </p:nvSpPr>
        <p:spPr>
          <a:xfrm>
            <a:off x="1209822" y="5936566"/>
            <a:ext cx="3100657" cy="369332"/>
          </a:xfrm>
          <a:prstGeom prst="rect">
            <a:avLst/>
          </a:prstGeom>
          <a:noFill/>
        </p:spPr>
        <p:txBody>
          <a:bodyPr wrap="none" rtlCol="0">
            <a:spAutoFit/>
          </a:bodyPr>
          <a:lstStyle/>
          <a:p>
            <a:r>
              <a:rPr lang="en-CA" dirty="0"/>
              <a:t>Error Function with one weight</a:t>
            </a:r>
            <a:endParaRPr lang="en-IN" dirty="0"/>
          </a:p>
        </p:txBody>
      </p:sp>
      <p:sp>
        <p:nvSpPr>
          <p:cNvPr id="14" name="Content Placeholder 13">
            <a:extLst>
              <a:ext uri="{FF2B5EF4-FFF2-40B4-BE49-F238E27FC236}">
                <a16:creationId xmlns:a16="http://schemas.microsoft.com/office/drawing/2014/main" id="{E775991E-2CC9-48C4-A308-88EF8E8BACE6}"/>
              </a:ext>
            </a:extLst>
          </p:cNvPr>
          <p:cNvSpPr>
            <a:spLocks noGrp="1"/>
          </p:cNvSpPr>
          <p:nvPr>
            <p:ph sz="half" idx="2"/>
          </p:nvPr>
        </p:nvSpPr>
        <p:spPr>
          <a:xfrm>
            <a:off x="6172200" y="2263509"/>
            <a:ext cx="5181600" cy="3857723"/>
          </a:xfrm>
        </p:spPr>
        <p:txBody>
          <a:bodyPr>
            <a:normAutofit fontScale="92500" lnSpcReduction="10000"/>
          </a:bodyPr>
          <a:lstStyle/>
          <a:p>
            <a:r>
              <a:rPr lang="en-US" b="0" i="0" dirty="0">
                <a:solidFill>
                  <a:srgbClr val="242424"/>
                </a:solidFill>
                <a:effectLst/>
                <a:latin typeface="source-serif-pro"/>
              </a:rPr>
              <a:t>This is a convex curve. It has a single global minimum. So, where ever we initialize any point we can use the gradients to reach the global minimum. </a:t>
            </a:r>
          </a:p>
          <a:p>
            <a:r>
              <a:rPr lang="en-US" b="0" i="0" dirty="0">
                <a:solidFill>
                  <a:srgbClr val="242424"/>
                </a:solidFill>
                <a:effectLst/>
                <a:latin typeface="source-serif-pro"/>
              </a:rPr>
              <a:t>If we consider the points as our weights and the curve as the loss function, we can easily converge to the minimum of the loss function using the derivative of the loss function with respect to weights.</a:t>
            </a:r>
            <a:endParaRPr lang="en-IN" dirty="0"/>
          </a:p>
        </p:txBody>
      </p:sp>
    </p:spTree>
    <p:extLst>
      <p:ext uri="{BB962C8B-B14F-4D97-AF65-F5344CB8AC3E}">
        <p14:creationId xmlns:p14="http://schemas.microsoft.com/office/powerpoint/2010/main" val="1350591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C846C2-6F41-47F2-B907-84AB76F307A3}"/>
              </a:ext>
            </a:extLst>
          </p:cNvPr>
          <p:cNvPicPr>
            <a:picLocks noGrp="1" noChangeAspect="1"/>
          </p:cNvPicPr>
          <p:nvPr>
            <p:ph idx="1"/>
          </p:nvPr>
        </p:nvPicPr>
        <p:blipFill>
          <a:blip r:embed="rId2"/>
          <a:stretch>
            <a:fillRect/>
          </a:stretch>
        </p:blipFill>
        <p:spPr>
          <a:xfrm>
            <a:off x="1831734" y="787792"/>
            <a:ext cx="7839396" cy="5528285"/>
          </a:xfrm>
        </p:spPr>
      </p:pic>
    </p:spTree>
    <p:extLst>
      <p:ext uri="{BB962C8B-B14F-4D97-AF65-F5344CB8AC3E}">
        <p14:creationId xmlns:p14="http://schemas.microsoft.com/office/powerpoint/2010/main" val="201267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7D1B-994D-4BA3-BB8B-81E487CAF7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D4701A-E8F1-4F1F-9A24-468E282F0ABD}"/>
              </a:ext>
            </a:extLst>
          </p:cNvPr>
          <p:cNvSpPr>
            <a:spLocks noGrp="1"/>
          </p:cNvSpPr>
          <p:nvPr>
            <p:ph idx="1"/>
          </p:nvPr>
        </p:nvSpPr>
        <p:spPr/>
        <p:txBody>
          <a:bodyPr/>
          <a:lstStyle/>
          <a:p>
            <a:pPr algn="just"/>
            <a:r>
              <a:rPr lang="en-US" b="1" i="1" dirty="0">
                <a:solidFill>
                  <a:srgbClr val="C00000"/>
                </a:solidFill>
                <a:effectLst/>
                <a:latin typeface="inter-bold"/>
              </a:rPr>
              <a:t>The main objective of using a gradient descent algorithm is to minimize the cost function using iteration.</a:t>
            </a:r>
            <a:r>
              <a:rPr lang="en-US" b="0" i="0" dirty="0">
                <a:solidFill>
                  <a:srgbClr val="C00000"/>
                </a:solidFill>
                <a:effectLst/>
                <a:latin typeface="inter-regular"/>
              </a:rPr>
              <a:t> </a:t>
            </a:r>
          </a:p>
          <a:p>
            <a:pPr marL="0" indent="0" algn="just">
              <a:buNone/>
            </a:pPr>
            <a:r>
              <a:rPr lang="en-US" dirty="0">
                <a:solidFill>
                  <a:srgbClr val="C00000"/>
                </a:solidFill>
                <a:latin typeface="inter-regular"/>
              </a:rPr>
              <a:t>  </a:t>
            </a:r>
            <a:r>
              <a:rPr lang="en-US" b="0" i="0" dirty="0">
                <a:solidFill>
                  <a:srgbClr val="333333"/>
                </a:solidFill>
                <a:effectLst/>
                <a:latin typeface="inter-regular"/>
              </a:rPr>
              <a:t>To achieve this goal, it performs two steps iteratively:</a:t>
            </a:r>
          </a:p>
          <a:p>
            <a:pPr algn="just">
              <a:buFont typeface="Arial" panose="020B0604020202020204" pitchFamily="34" charset="0"/>
              <a:buChar char="•"/>
            </a:pPr>
            <a:r>
              <a:rPr lang="en-US" b="0" i="0" dirty="0">
                <a:solidFill>
                  <a:srgbClr val="000000"/>
                </a:solidFill>
                <a:effectLst/>
                <a:latin typeface="inter-regular"/>
              </a:rPr>
              <a:t>Calculates the first-order derivative of the function to compute the gradient or slope of that function.</a:t>
            </a:r>
          </a:p>
          <a:p>
            <a:pPr algn="just">
              <a:buFont typeface="Arial" panose="020B0604020202020204" pitchFamily="34" charset="0"/>
              <a:buChar char="•"/>
            </a:pPr>
            <a:r>
              <a:rPr lang="en-US" b="0" i="0" dirty="0">
                <a:solidFill>
                  <a:srgbClr val="000000"/>
                </a:solidFill>
                <a:effectLst/>
                <a:latin typeface="inter-regular"/>
              </a:rPr>
              <a:t>Move away from the direction of the gradient, which means slope increased from the current point by alpha times, where Alpha is defined as </a:t>
            </a:r>
            <a:r>
              <a:rPr lang="en-US" b="1" i="0" dirty="0">
                <a:solidFill>
                  <a:srgbClr val="000000"/>
                </a:solidFill>
                <a:effectLst/>
                <a:latin typeface="inter-regular"/>
              </a:rPr>
              <a:t>Learning Rate</a:t>
            </a:r>
            <a:r>
              <a:rPr lang="en-US" b="0" i="0" dirty="0">
                <a:solidFill>
                  <a:srgbClr val="000000"/>
                </a:solidFill>
                <a:effectLst/>
                <a:latin typeface="inter-regular"/>
              </a:rPr>
              <a:t>. It is a tuning parameter in the optimization process which helps to decide the length of the steps.</a:t>
            </a:r>
          </a:p>
          <a:p>
            <a:endParaRPr lang="en-IN" dirty="0"/>
          </a:p>
        </p:txBody>
      </p:sp>
    </p:spTree>
    <p:extLst>
      <p:ext uri="{BB962C8B-B14F-4D97-AF65-F5344CB8AC3E}">
        <p14:creationId xmlns:p14="http://schemas.microsoft.com/office/powerpoint/2010/main" val="110872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9617-FBCE-4431-9262-6FCBE8E04E46}"/>
              </a:ext>
            </a:extLst>
          </p:cNvPr>
          <p:cNvSpPr>
            <a:spLocks noGrp="1"/>
          </p:cNvSpPr>
          <p:nvPr>
            <p:ph type="title"/>
          </p:nvPr>
        </p:nvSpPr>
        <p:spPr/>
        <p:txBody>
          <a:bodyPr>
            <a:normAutofit fontScale="90000"/>
          </a:bodyPr>
          <a:lstStyle/>
          <a:p>
            <a:br>
              <a:rPr lang="en-IN" b="1" i="0" dirty="0">
                <a:solidFill>
                  <a:srgbClr val="3A3A3A"/>
                </a:solidFill>
                <a:effectLst/>
                <a:latin typeface="-apple-system"/>
              </a:rPr>
            </a:br>
            <a:r>
              <a:rPr lang="en-IN" b="1" i="0" dirty="0">
                <a:solidFill>
                  <a:srgbClr val="3A3A3A"/>
                </a:solidFill>
                <a:effectLst/>
                <a:latin typeface="-apple-system"/>
              </a:rPr>
              <a:t>Derivation of Delta Rule using </a:t>
            </a:r>
            <a:r>
              <a:rPr lang="en-IN" b="1" dirty="0">
                <a:solidFill>
                  <a:srgbClr val="3A3A3A"/>
                </a:solidFill>
                <a:latin typeface="-apple-system"/>
              </a:rPr>
              <a:t>G</a:t>
            </a:r>
            <a:r>
              <a:rPr lang="en-IN" b="1" i="0" dirty="0">
                <a:solidFill>
                  <a:srgbClr val="3A3A3A"/>
                </a:solidFill>
                <a:effectLst/>
                <a:latin typeface="-apple-system"/>
              </a:rPr>
              <a:t>radient </a:t>
            </a:r>
            <a:r>
              <a:rPr lang="en-IN" b="1" dirty="0">
                <a:solidFill>
                  <a:srgbClr val="3A3A3A"/>
                </a:solidFill>
                <a:latin typeface="-apple-system"/>
              </a:rPr>
              <a:t>D</a:t>
            </a:r>
            <a:r>
              <a:rPr lang="en-IN" b="1" i="0" dirty="0">
                <a:solidFill>
                  <a:srgbClr val="3A3A3A"/>
                </a:solidFill>
                <a:effectLst/>
                <a:latin typeface="-apple-system"/>
              </a:rPr>
              <a:t>escent</a:t>
            </a:r>
            <a:br>
              <a:rPr lang="en-IN" b="1" i="0" dirty="0">
                <a:solidFill>
                  <a:srgbClr val="3A3A3A"/>
                </a:solidFill>
                <a:effectLst/>
                <a:latin typeface="-apple-system"/>
              </a:rPr>
            </a:br>
            <a:endParaRPr lang="en-IN" dirty="0"/>
          </a:p>
        </p:txBody>
      </p:sp>
      <p:sp>
        <p:nvSpPr>
          <p:cNvPr id="7" name="Content Placeholder 6">
            <a:extLst>
              <a:ext uri="{FF2B5EF4-FFF2-40B4-BE49-F238E27FC236}">
                <a16:creationId xmlns:a16="http://schemas.microsoft.com/office/drawing/2014/main" id="{9FF1AA68-4C07-40B7-BBDA-833C0D5A4E65}"/>
              </a:ext>
            </a:extLst>
          </p:cNvPr>
          <p:cNvSpPr>
            <a:spLocks noGrp="1"/>
          </p:cNvSpPr>
          <p:nvPr>
            <p:ph idx="1"/>
          </p:nvPr>
        </p:nvSpPr>
        <p:spPr/>
        <p:txBody>
          <a:bodyPr>
            <a:normAutofit lnSpcReduction="10000"/>
          </a:bodyPr>
          <a:lstStyle/>
          <a:p>
            <a:r>
              <a:rPr lang="en-US" b="0" i="0" dirty="0">
                <a:solidFill>
                  <a:srgbClr val="3A3A3A"/>
                </a:solidFill>
                <a:effectLst/>
                <a:latin typeface="-apple-system"/>
              </a:rPr>
              <a:t>The delta training rule is best understood by considering the task of training an </a:t>
            </a:r>
            <a:r>
              <a:rPr lang="en-US" b="0" i="0" dirty="0" err="1">
                <a:solidFill>
                  <a:srgbClr val="3A3A3A"/>
                </a:solidFill>
                <a:effectLst/>
                <a:latin typeface="-apple-system"/>
              </a:rPr>
              <a:t>unthresholded</a:t>
            </a:r>
            <a:r>
              <a:rPr lang="en-US" b="0" i="0" dirty="0">
                <a:solidFill>
                  <a:srgbClr val="3A3A3A"/>
                </a:solidFill>
                <a:effectLst/>
                <a:latin typeface="-apple-system"/>
              </a:rPr>
              <a:t> perceptron; that is, a linear unit for which the output o is given by</a:t>
            </a:r>
          </a:p>
          <a:p>
            <a:endParaRPr lang="en-US" dirty="0">
              <a:solidFill>
                <a:srgbClr val="3A3A3A"/>
              </a:solidFill>
              <a:latin typeface="-apple-system"/>
            </a:endParaRPr>
          </a:p>
          <a:p>
            <a:endParaRPr lang="en-US" b="0" i="0" dirty="0">
              <a:solidFill>
                <a:srgbClr val="3A3A3A"/>
              </a:solidFill>
              <a:effectLst/>
              <a:latin typeface="-apple-system"/>
            </a:endParaRPr>
          </a:p>
          <a:p>
            <a:endParaRPr lang="en-US" dirty="0">
              <a:solidFill>
                <a:srgbClr val="3A3A3A"/>
              </a:solidFill>
              <a:latin typeface="-apple-system"/>
            </a:endParaRPr>
          </a:p>
          <a:p>
            <a:endParaRPr lang="en-US" b="0" i="0" dirty="0">
              <a:solidFill>
                <a:srgbClr val="3A3A3A"/>
              </a:solidFill>
              <a:effectLst/>
              <a:latin typeface="-apple-system"/>
            </a:endParaRPr>
          </a:p>
          <a:p>
            <a:endParaRPr lang="en-US" dirty="0">
              <a:solidFill>
                <a:srgbClr val="3A3A3A"/>
              </a:solidFill>
              <a:latin typeface="-apple-system"/>
            </a:endParaRPr>
          </a:p>
          <a:p>
            <a:pPr marL="0" indent="0">
              <a:buNone/>
            </a:pPr>
            <a:r>
              <a:rPr lang="en-US" b="0" i="0" dirty="0">
                <a:solidFill>
                  <a:srgbClr val="3A3A3A"/>
                </a:solidFill>
                <a:effectLst/>
                <a:latin typeface="-apple-system"/>
              </a:rPr>
              <a:t>Thus, a linear unit corresponds to the first stage of a perceptron, without the threshold.</a:t>
            </a:r>
          </a:p>
          <a:p>
            <a:endParaRPr lang="en-US" dirty="0">
              <a:solidFill>
                <a:srgbClr val="3A3A3A"/>
              </a:solidFill>
              <a:latin typeface="-apple-system"/>
            </a:endParaRPr>
          </a:p>
          <a:p>
            <a:endParaRPr lang="en-IN" dirty="0"/>
          </a:p>
        </p:txBody>
      </p:sp>
      <p:pic>
        <p:nvPicPr>
          <p:cNvPr id="9" name="Picture 8">
            <a:extLst>
              <a:ext uri="{FF2B5EF4-FFF2-40B4-BE49-F238E27FC236}">
                <a16:creationId xmlns:a16="http://schemas.microsoft.com/office/drawing/2014/main" id="{A7A2356C-E8E9-45E0-8095-29119AB88127}"/>
              </a:ext>
            </a:extLst>
          </p:cNvPr>
          <p:cNvPicPr>
            <a:picLocks noChangeAspect="1"/>
          </p:cNvPicPr>
          <p:nvPr/>
        </p:nvPicPr>
        <p:blipFill>
          <a:blip r:embed="rId2"/>
          <a:stretch>
            <a:fillRect/>
          </a:stretch>
        </p:blipFill>
        <p:spPr>
          <a:xfrm>
            <a:off x="2821036" y="3271722"/>
            <a:ext cx="6549928" cy="1459143"/>
          </a:xfrm>
          <a:prstGeom prst="rect">
            <a:avLst/>
          </a:prstGeom>
          <a:ln>
            <a:solidFill>
              <a:srgbClr val="C00000"/>
            </a:solidFill>
          </a:ln>
        </p:spPr>
      </p:pic>
    </p:spTree>
    <p:extLst>
      <p:ext uri="{BB962C8B-B14F-4D97-AF65-F5344CB8AC3E}">
        <p14:creationId xmlns:p14="http://schemas.microsoft.com/office/powerpoint/2010/main" val="1944764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63C9-D190-493E-9721-8CC8332158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4937B3-AF70-44B8-92CB-33006AF884F8}"/>
              </a:ext>
            </a:extLst>
          </p:cNvPr>
          <p:cNvSpPr>
            <a:spLocks noGrp="1"/>
          </p:cNvSpPr>
          <p:nvPr>
            <p:ph idx="1"/>
          </p:nvPr>
        </p:nvSpPr>
        <p:spPr>
          <a:xfrm>
            <a:off x="838200" y="1737702"/>
            <a:ext cx="10515600" cy="4351338"/>
          </a:xfrm>
        </p:spPr>
        <p:txBody>
          <a:bodyPr>
            <a:normAutofit fontScale="92500"/>
          </a:bodyPr>
          <a:lstStyle/>
          <a:p>
            <a:r>
              <a:rPr lang="en-US" b="0" i="0" dirty="0">
                <a:solidFill>
                  <a:srgbClr val="3A3A3A"/>
                </a:solidFill>
                <a:effectLst/>
                <a:latin typeface="-apple-system"/>
              </a:rPr>
              <a:t>In order to derive a weight learning rule for linear units, let us begin by specifying a measure for the training error of a hypothesis (weight vector), relative to the training examples.</a:t>
            </a:r>
          </a:p>
          <a:p>
            <a:r>
              <a:rPr lang="en-US" b="0" i="0" dirty="0">
                <a:solidFill>
                  <a:srgbClr val="3A3A3A"/>
                </a:solidFill>
                <a:effectLst/>
                <a:latin typeface="-apple-system"/>
              </a:rPr>
              <a:t>Although there are many ways to define this error, one common measure is</a:t>
            </a:r>
          </a:p>
          <a:p>
            <a:endParaRPr lang="en-US" dirty="0">
              <a:solidFill>
                <a:srgbClr val="3A3A3A"/>
              </a:solidFill>
              <a:latin typeface="-apple-system"/>
            </a:endParaRPr>
          </a:p>
          <a:p>
            <a:endParaRPr lang="en-US" dirty="0">
              <a:solidFill>
                <a:srgbClr val="3A3A3A"/>
              </a:solidFill>
              <a:latin typeface="-apple-system"/>
            </a:endParaRPr>
          </a:p>
          <a:p>
            <a:endParaRPr lang="en-US" dirty="0">
              <a:solidFill>
                <a:srgbClr val="3A3A3A"/>
              </a:solidFill>
              <a:latin typeface="-apple-system"/>
            </a:endParaRPr>
          </a:p>
          <a:p>
            <a:r>
              <a:rPr lang="en-US" b="0" i="0" dirty="0">
                <a:solidFill>
                  <a:srgbClr val="3A3A3A"/>
                </a:solidFill>
                <a:effectLst/>
                <a:latin typeface="-apple-system"/>
              </a:rPr>
              <a:t>where D is the set of training examples, ‘td’ is the target output for training example ‘d’, and od is the output of the linear unit for training example ‘d’.</a:t>
            </a:r>
            <a:endParaRPr lang="en-US" dirty="0">
              <a:solidFill>
                <a:srgbClr val="3A3A3A"/>
              </a:solidFill>
              <a:latin typeface="-apple-system"/>
            </a:endParaRPr>
          </a:p>
          <a:p>
            <a:endParaRPr lang="en-US" dirty="0">
              <a:solidFill>
                <a:srgbClr val="3A3A3A"/>
              </a:solidFill>
              <a:latin typeface="-apple-system"/>
            </a:endParaRPr>
          </a:p>
          <a:p>
            <a:endParaRPr lang="en-IN" dirty="0"/>
          </a:p>
        </p:txBody>
      </p:sp>
      <p:pic>
        <p:nvPicPr>
          <p:cNvPr id="5" name="Picture 4">
            <a:extLst>
              <a:ext uri="{FF2B5EF4-FFF2-40B4-BE49-F238E27FC236}">
                <a16:creationId xmlns:a16="http://schemas.microsoft.com/office/drawing/2014/main" id="{D6E9CC11-CC9D-44C9-9E83-8B5F14EE7A07}"/>
              </a:ext>
            </a:extLst>
          </p:cNvPr>
          <p:cNvPicPr>
            <a:picLocks noChangeAspect="1"/>
          </p:cNvPicPr>
          <p:nvPr/>
        </p:nvPicPr>
        <p:blipFill>
          <a:blip r:embed="rId2"/>
          <a:stretch>
            <a:fillRect/>
          </a:stretch>
        </p:blipFill>
        <p:spPr>
          <a:xfrm>
            <a:off x="3518018" y="3429000"/>
            <a:ext cx="5155964" cy="1301669"/>
          </a:xfrm>
          <a:prstGeom prst="rect">
            <a:avLst/>
          </a:prstGeom>
          <a:ln>
            <a:solidFill>
              <a:srgbClr val="C00000"/>
            </a:solidFill>
          </a:ln>
        </p:spPr>
      </p:pic>
    </p:spTree>
    <p:extLst>
      <p:ext uri="{BB962C8B-B14F-4D97-AF65-F5344CB8AC3E}">
        <p14:creationId xmlns:p14="http://schemas.microsoft.com/office/powerpoint/2010/main" val="2532122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1DB8-F360-4FFD-B4D1-4213A37B16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3EF9FE-A9DD-4B4A-B2AB-EA123F99C912}"/>
              </a:ext>
            </a:extLst>
          </p:cNvPr>
          <p:cNvSpPr>
            <a:spLocks noGrp="1"/>
          </p:cNvSpPr>
          <p:nvPr>
            <p:ph idx="1"/>
          </p:nvPr>
        </p:nvSpPr>
        <p:spPr/>
        <p:txBody>
          <a:bodyPr/>
          <a:lstStyle/>
          <a:p>
            <a:r>
              <a:rPr lang="en-CA" dirty="0"/>
              <a:t>The vector derivative of gradient E is represented as</a:t>
            </a:r>
          </a:p>
          <a:p>
            <a:endParaRPr lang="en-CA" dirty="0"/>
          </a:p>
          <a:p>
            <a:endParaRPr lang="en-IN" dirty="0"/>
          </a:p>
        </p:txBody>
      </p:sp>
      <p:pic>
        <p:nvPicPr>
          <p:cNvPr id="7" name="Picture 6">
            <a:extLst>
              <a:ext uri="{FF2B5EF4-FFF2-40B4-BE49-F238E27FC236}">
                <a16:creationId xmlns:a16="http://schemas.microsoft.com/office/drawing/2014/main" id="{FC864975-1F5E-4114-867D-4EC2BE65DCCD}"/>
              </a:ext>
            </a:extLst>
          </p:cNvPr>
          <p:cNvPicPr>
            <a:picLocks noChangeAspect="1"/>
          </p:cNvPicPr>
          <p:nvPr/>
        </p:nvPicPr>
        <p:blipFill>
          <a:blip r:embed="rId2"/>
          <a:stretch>
            <a:fillRect/>
          </a:stretch>
        </p:blipFill>
        <p:spPr>
          <a:xfrm>
            <a:off x="3080916" y="2619262"/>
            <a:ext cx="6030167" cy="1619476"/>
          </a:xfrm>
          <a:prstGeom prst="rect">
            <a:avLst/>
          </a:prstGeom>
          <a:ln>
            <a:solidFill>
              <a:srgbClr val="C00000"/>
            </a:solidFill>
          </a:ln>
        </p:spPr>
      </p:pic>
    </p:spTree>
    <p:extLst>
      <p:ext uri="{BB962C8B-B14F-4D97-AF65-F5344CB8AC3E}">
        <p14:creationId xmlns:p14="http://schemas.microsoft.com/office/powerpoint/2010/main" val="439693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5A6A-A291-4A3F-91B1-1367B6AAF1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34E52F-DB96-4BA9-BBD8-EB4DCA6EA3DE}"/>
              </a:ext>
            </a:extLst>
          </p:cNvPr>
          <p:cNvSpPr>
            <a:spLocks noGrp="1"/>
          </p:cNvSpPr>
          <p:nvPr>
            <p:ph idx="1"/>
          </p:nvPr>
        </p:nvSpPr>
        <p:spPr/>
        <p:txBody>
          <a:bodyPr>
            <a:normAutofit fontScale="85000" lnSpcReduction="20000"/>
          </a:bodyPr>
          <a:lstStyle/>
          <a:p>
            <a:r>
              <a:rPr lang="en-US" sz="3000" b="0" i="0" dirty="0">
                <a:solidFill>
                  <a:srgbClr val="3A3A3A"/>
                </a:solidFill>
                <a:effectLst/>
                <a:latin typeface="Times New Roman" panose="02020603050405020304" pitchFamily="18" charset="0"/>
                <a:cs typeface="Times New Roman" panose="02020603050405020304" pitchFamily="18" charset="0"/>
              </a:rPr>
              <a:t>The gradient specifies the direction of steepest increase of E, the training rule for gradient descent is</a:t>
            </a:r>
          </a:p>
          <a:p>
            <a:endParaRPr lang="en-US" sz="3000" b="0" i="0" dirty="0">
              <a:solidFill>
                <a:srgbClr val="3A3A3A"/>
              </a:solidFill>
              <a:effectLst/>
              <a:latin typeface="Times New Roman" panose="02020603050405020304" pitchFamily="18" charset="0"/>
              <a:cs typeface="Times New Roman" panose="02020603050405020304" pitchFamily="18" charset="0"/>
            </a:endParaRPr>
          </a:p>
          <a:p>
            <a:endParaRPr lang="en-US" sz="3000" dirty="0">
              <a:solidFill>
                <a:srgbClr val="3A3A3A"/>
              </a:solidFill>
              <a:latin typeface="Times New Roman" panose="02020603050405020304" pitchFamily="18" charset="0"/>
              <a:cs typeface="Times New Roman" panose="02020603050405020304" pitchFamily="18" charset="0"/>
            </a:endParaRPr>
          </a:p>
          <a:p>
            <a:endParaRPr lang="en-US" sz="3000" b="0" i="0" dirty="0">
              <a:solidFill>
                <a:srgbClr val="3A3A3A"/>
              </a:solidFill>
              <a:effectLst/>
              <a:latin typeface="Times New Roman" panose="02020603050405020304" pitchFamily="18" charset="0"/>
              <a:cs typeface="Times New Roman" panose="02020603050405020304" pitchFamily="18" charset="0"/>
            </a:endParaRPr>
          </a:p>
          <a:p>
            <a:endParaRPr lang="en-US" sz="3000" dirty="0">
              <a:solidFill>
                <a:srgbClr val="3A3A3A"/>
              </a:solidFill>
              <a:latin typeface="Times New Roman" panose="02020603050405020304" pitchFamily="18" charset="0"/>
              <a:cs typeface="Times New Roman" panose="02020603050405020304" pitchFamily="18" charset="0"/>
            </a:endParaRPr>
          </a:p>
          <a:p>
            <a:endParaRPr lang="en-US" sz="3000" b="0" i="0" dirty="0">
              <a:solidFill>
                <a:srgbClr val="3A3A3A"/>
              </a:solidFill>
              <a:effectLst/>
              <a:latin typeface="Times New Roman" panose="02020603050405020304" pitchFamily="18" charset="0"/>
              <a:cs typeface="Times New Roman" panose="02020603050405020304" pitchFamily="18" charset="0"/>
            </a:endParaRPr>
          </a:p>
          <a:p>
            <a:endParaRPr lang="en-US" sz="3000" dirty="0">
              <a:solidFill>
                <a:srgbClr val="3A3A3A"/>
              </a:solidFill>
              <a:latin typeface="Times New Roman" panose="02020603050405020304" pitchFamily="18" charset="0"/>
              <a:cs typeface="Times New Roman" panose="02020603050405020304" pitchFamily="18" charset="0"/>
            </a:endParaRPr>
          </a:p>
          <a:p>
            <a:endParaRPr lang="en-US" sz="3000" b="0" i="0" dirty="0">
              <a:solidFill>
                <a:srgbClr val="3A3A3A"/>
              </a:solidFill>
              <a:effectLst/>
              <a:latin typeface="Times New Roman" panose="02020603050405020304" pitchFamily="18" charset="0"/>
              <a:cs typeface="Times New Roman" panose="02020603050405020304" pitchFamily="18" charset="0"/>
            </a:endParaRPr>
          </a:p>
          <a:p>
            <a:r>
              <a:rPr lang="en-US" sz="3000" b="0" i="0" dirty="0">
                <a:solidFill>
                  <a:srgbClr val="3A3A3A"/>
                </a:solidFill>
                <a:effectLst/>
                <a:latin typeface="Times New Roman" panose="02020603050405020304" pitchFamily="18" charset="0"/>
                <a:cs typeface="Times New Roman" panose="02020603050405020304" pitchFamily="18" charset="0"/>
              </a:rPr>
              <a:t>Here η is a positive constant called the learning rate, which determines the step size in the gradient descent search.</a:t>
            </a:r>
            <a:endParaRPr lang="en-US" sz="3000" dirty="0">
              <a:solidFill>
                <a:srgbClr val="3A3A3A"/>
              </a:solidFill>
              <a:latin typeface="Times New Roman" panose="02020603050405020304" pitchFamily="18" charset="0"/>
              <a:cs typeface="Times New Roman" panose="02020603050405020304" pitchFamily="18" charset="0"/>
            </a:endParaRPr>
          </a:p>
          <a:p>
            <a:endParaRPr lang="en-US" b="0" i="0" dirty="0">
              <a:solidFill>
                <a:srgbClr val="3A3A3A"/>
              </a:solidFill>
              <a:effectLst/>
              <a:latin typeface="-apple-system"/>
            </a:endParaRPr>
          </a:p>
          <a:p>
            <a:endParaRPr lang="en-US" dirty="0">
              <a:solidFill>
                <a:srgbClr val="3A3A3A"/>
              </a:solidFill>
              <a:latin typeface="-apple-system"/>
            </a:endParaRPr>
          </a:p>
          <a:p>
            <a:endParaRPr lang="en-US" b="0" i="0" dirty="0">
              <a:solidFill>
                <a:srgbClr val="3A3A3A"/>
              </a:solidFill>
              <a:effectLst/>
              <a:latin typeface="-apple-system"/>
            </a:endParaRPr>
          </a:p>
          <a:p>
            <a:endParaRPr lang="en-US" dirty="0">
              <a:solidFill>
                <a:srgbClr val="3A3A3A"/>
              </a:solidFill>
              <a:latin typeface="-apple-system"/>
            </a:endParaRPr>
          </a:p>
          <a:p>
            <a:pPr marL="0" indent="0">
              <a:buNone/>
            </a:pPr>
            <a:endParaRPr lang="en-US" b="0" i="0" dirty="0">
              <a:solidFill>
                <a:srgbClr val="3A3A3A"/>
              </a:solidFill>
              <a:effectLst/>
              <a:latin typeface="-apple-system"/>
            </a:endParaRPr>
          </a:p>
          <a:p>
            <a:endParaRPr lang="en-US" dirty="0">
              <a:solidFill>
                <a:srgbClr val="3A3A3A"/>
              </a:solidFill>
              <a:latin typeface="-apple-system"/>
            </a:endParaRPr>
          </a:p>
          <a:p>
            <a:endParaRPr lang="en-US" b="0" i="0" dirty="0">
              <a:solidFill>
                <a:srgbClr val="3A3A3A"/>
              </a:solidFill>
              <a:effectLst/>
              <a:latin typeface="-apple-system"/>
            </a:endParaRPr>
          </a:p>
          <a:p>
            <a:endParaRPr lang="en-IN" dirty="0"/>
          </a:p>
        </p:txBody>
      </p:sp>
      <p:pic>
        <p:nvPicPr>
          <p:cNvPr id="9" name="Picture 8">
            <a:extLst>
              <a:ext uri="{FF2B5EF4-FFF2-40B4-BE49-F238E27FC236}">
                <a16:creationId xmlns:a16="http://schemas.microsoft.com/office/drawing/2014/main" id="{0A47349C-8165-4C02-9B55-9EBFC2FC7FE2}"/>
              </a:ext>
            </a:extLst>
          </p:cNvPr>
          <p:cNvPicPr>
            <a:picLocks noChangeAspect="1"/>
          </p:cNvPicPr>
          <p:nvPr/>
        </p:nvPicPr>
        <p:blipFill>
          <a:blip r:embed="rId2"/>
          <a:stretch>
            <a:fillRect/>
          </a:stretch>
        </p:blipFill>
        <p:spPr>
          <a:xfrm>
            <a:off x="1364566" y="2497474"/>
            <a:ext cx="9387128" cy="2651301"/>
          </a:xfrm>
          <a:prstGeom prst="rect">
            <a:avLst/>
          </a:prstGeom>
          <a:ln>
            <a:solidFill>
              <a:srgbClr val="C00000"/>
            </a:solidFill>
          </a:ln>
        </p:spPr>
      </p:pic>
    </p:spTree>
    <p:extLst>
      <p:ext uri="{BB962C8B-B14F-4D97-AF65-F5344CB8AC3E}">
        <p14:creationId xmlns:p14="http://schemas.microsoft.com/office/powerpoint/2010/main" val="1808092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FE00-99F7-4F73-AC7D-026414AD7D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8200FC-0B84-4643-9F85-FAE51DD4075F}"/>
              </a:ext>
            </a:extLst>
          </p:cNvPr>
          <p:cNvSpPr>
            <a:spLocks noGrp="1"/>
          </p:cNvSpPr>
          <p:nvPr>
            <p:ph idx="1"/>
          </p:nvPr>
        </p:nvSpPr>
        <p:spPr/>
        <p:txBody>
          <a:bodyPr/>
          <a:lstStyle/>
          <a:p>
            <a:r>
              <a:rPr lang="en-US" b="0" i="0" dirty="0">
                <a:solidFill>
                  <a:srgbClr val="3A3A3A"/>
                </a:solidFill>
                <a:effectLst/>
                <a:latin typeface="-apple-system"/>
              </a:rPr>
              <a:t>This training rule can also be written in its component form,</a:t>
            </a:r>
          </a:p>
          <a:p>
            <a:endParaRPr lang="en-US" dirty="0">
              <a:solidFill>
                <a:srgbClr val="3A3A3A"/>
              </a:solidFill>
              <a:latin typeface="-apple-system"/>
            </a:endParaRPr>
          </a:p>
          <a:p>
            <a:endParaRPr lang="en-IN" dirty="0"/>
          </a:p>
        </p:txBody>
      </p:sp>
      <p:pic>
        <p:nvPicPr>
          <p:cNvPr id="5" name="Picture 4">
            <a:extLst>
              <a:ext uri="{FF2B5EF4-FFF2-40B4-BE49-F238E27FC236}">
                <a16:creationId xmlns:a16="http://schemas.microsoft.com/office/drawing/2014/main" id="{0421A1EE-16CF-4D66-8004-9CBB9267E022}"/>
              </a:ext>
            </a:extLst>
          </p:cNvPr>
          <p:cNvPicPr>
            <a:picLocks noChangeAspect="1"/>
          </p:cNvPicPr>
          <p:nvPr/>
        </p:nvPicPr>
        <p:blipFill>
          <a:blip r:embed="rId2"/>
          <a:stretch>
            <a:fillRect/>
          </a:stretch>
        </p:blipFill>
        <p:spPr>
          <a:xfrm>
            <a:off x="1669140" y="2539002"/>
            <a:ext cx="8487960" cy="2924583"/>
          </a:xfrm>
          <a:prstGeom prst="rect">
            <a:avLst/>
          </a:prstGeom>
          <a:ln>
            <a:solidFill>
              <a:srgbClr val="C00000"/>
            </a:solidFill>
          </a:ln>
        </p:spPr>
      </p:pic>
    </p:spTree>
    <p:extLst>
      <p:ext uri="{BB962C8B-B14F-4D97-AF65-F5344CB8AC3E}">
        <p14:creationId xmlns:p14="http://schemas.microsoft.com/office/powerpoint/2010/main" val="2602385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73AF9F-3040-40AA-B9B6-584A97E03F76}"/>
              </a:ext>
            </a:extLst>
          </p:cNvPr>
          <p:cNvPicPr>
            <a:picLocks noGrp="1" noChangeAspect="1"/>
          </p:cNvPicPr>
          <p:nvPr>
            <p:ph idx="1"/>
          </p:nvPr>
        </p:nvPicPr>
        <p:blipFill>
          <a:blip r:embed="rId2"/>
          <a:stretch>
            <a:fillRect/>
          </a:stretch>
        </p:blipFill>
        <p:spPr>
          <a:xfrm>
            <a:off x="2475914" y="379828"/>
            <a:ext cx="7166703" cy="6413386"/>
          </a:xfrm>
        </p:spPr>
      </p:pic>
    </p:spTree>
    <p:extLst>
      <p:ext uri="{BB962C8B-B14F-4D97-AF65-F5344CB8AC3E}">
        <p14:creationId xmlns:p14="http://schemas.microsoft.com/office/powerpoint/2010/main" val="64464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0E35-42AC-42E6-B142-54D08F84BD1B}"/>
              </a:ext>
            </a:extLst>
          </p:cNvPr>
          <p:cNvSpPr>
            <a:spLocks noGrp="1"/>
          </p:cNvSpPr>
          <p:nvPr>
            <p:ph type="title"/>
          </p:nvPr>
        </p:nvSpPr>
        <p:spPr/>
        <p:txBody>
          <a:bodyPr/>
          <a:lstStyle/>
          <a:p>
            <a:r>
              <a:rPr lang="en-CA" b="1" u="sng" dirty="0">
                <a:latin typeface="Times New Roman" panose="02020603050405020304" pitchFamily="18" charset="0"/>
                <a:cs typeface="Times New Roman" panose="02020603050405020304" pitchFamily="18" charset="0"/>
              </a:rPr>
              <a:t>Introduction to deep learning</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A34E53-F804-4DE7-BE90-886667671A12}"/>
              </a:ext>
            </a:extLst>
          </p:cNvPr>
          <p:cNvSpPr>
            <a:spLocks noGrp="1"/>
          </p:cNvSpPr>
          <p:nvPr>
            <p:ph idx="1"/>
          </p:nvPr>
        </p:nvSpPr>
        <p:spPr/>
        <p:txBody>
          <a:bodyPr>
            <a:normAutofit fontScale="92500" lnSpcReduction="10000"/>
          </a:bodyPr>
          <a:lstStyle/>
          <a:p>
            <a:pPr algn="just"/>
            <a:r>
              <a:rPr lang="en-US" sz="3200" i="0" dirty="0">
                <a:solidFill>
                  <a:srgbClr val="273239"/>
                </a:solidFill>
                <a:effectLst/>
                <a:latin typeface="Times New Roman" panose="02020603050405020304" pitchFamily="18" charset="0"/>
                <a:cs typeface="Times New Roman" panose="02020603050405020304" pitchFamily="18" charset="0"/>
              </a:rPr>
              <a:t>Deep learning is a branch of machine learning which is based on artificial neural networks to model and solve complex problems.</a:t>
            </a:r>
          </a:p>
          <a:p>
            <a:pPr algn="just"/>
            <a:endParaRPr lang="en-US" sz="3200" dirty="0">
              <a:solidFill>
                <a:srgbClr val="273239"/>
              </a:solidFill>
              <a:latin typeface="Times New Roman" panose="02020603050405020304" pitchFamily="18" charset="0"/>
              <a:cs typeface="Times New Roman" panose="02020603050405020304" pitchFamily="18" charset="0"/>
            </a:endParaRPr>
          </a:p>
          <a:p>
            <a:pPr algn="just"/>
            <a:r>
              <a:rPr lang="en-US" sz="3200" b="0" i="0" dirty="0">
                <a:solidFill>
                  <a:srgbClr val="273239"/>
                </a:solidFill>
                <a:effectLst/>
                <a:latin typeface="Times New Roman" panose="02020603050405020304" pitchFamily="18" charset="0"/>
                <a:cs typeface="Times New Roman" panose="02020603050405020304" pitchFamily="18" charset="0"/>
              </a:rPr>
              <a:t>An artificial neural network or ANN uses layers of interconnected nodes called neurons that work together to process and learn from the input data.</a:t>
            </a:r>
            <a:endParaRPr lang="en-US" sz="3200" dirty="0">
              <a:solidFill>
                <a:srgbClr val="0F0F0F"/>
              </a:solidFill>
              <a:latin typeface="Times New Roman" panose="02020603050405020304" pitchFamily="18" charset="0"/>
              <a:cs typeface="Times New Roman" panose="02020603050405020304" pitchFamily="18" charset="0"/>
            </a:endParaRPr>
          </a:p>
          <a:p>
            <a:pPr algn="just"/>
            <a:endParaRPr lang="en-US" sz="3200" i="0" dirty="0">
              <a:solidFill>
                <a:srgbClr val="273239"/>
              </a:solidFill>
              <a:effectLst/>
              <a:latin typeface="Times New Roman" panose="02020603050405020304" pitchFamily="18" charset="0"/>
              <a:cs typeface="Times New Roman" panose="02020603050405020304" pitchFamily="18" charset="0"/>
            </a:endParaRPr>
          </a:p>
          <a:p>
            <a:pPr algn="just"/>
            <a:r>
              <a:rPr lang="en-US" sz="3200" i="0" dirty="0">
                <a:solidFill>
                  <a:srgbClr val="273239"/>
                </a:solidFill>
                <a:effectLst/>
                <a:latin typeface="Times New Roman" panose="02020603050405020304" pitchFamily="18" charset="0"/>
                <a:cs typeface="Times New Roman" panose="02020603050405020304" pitchFamily="18" charset="0"/>
              </a:rPr>
              <a:t>These neural networks are inspired by the structure and function of the human brain’s biological neurons, and they are designed to learn from large amounts of data.</a:t>
            </a:r>
            <a:r>
              <a:rPr lang="en-US" sz="3200" b="0" i="0" dirty="0">
                <a:solidFill>
                  <a:srgbClr val="273239"/>
                </a:solidFill>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275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E2BD-38D1-4D3B-8EE0-26B65151EF91}"/>
              </a:ext>
            </a:extLst>
          </p:cNvPr>
          <p:cNvSpPr>
            <a:spLocks noGrp="1"/>
          </p:cNvSpPr>
          <p:nvPr>
            <p:ph type="title"/>
          </p:nvPr>
        </p:nvSpPr>
        <p:spPr/>
        <p:txBody>
          <a:bodyPr/>
          <a:lstStyle/>
          <a:p>
            <a:r>
              <a:rPr lang="en-CA" dirty="0"/>
              <a:t>Finally..</a:t>
            </a:r>
            <a:endParaRPr lang="en-IN" dirty="0"/>
          </a:p>
        </p:txBody>
      </p:sp>
      <p:pic>
        <p:nvPicPr>
          <p:cNvPr id="5" name="Content Placeholder 4">
            <a:extLst>
              <a:ext uri="{FF2B5EF4-FFF2-40B4-BE49-F238E27FC236}">
                <a16:creationId xmlns:a16="http://schemas.microsoft.com/office/drawing/2014/main" id="{6D19CFF7-7320-4FAF-8AED-352034A65133}"/>
              </a:ext>
            </a:extLst>
          </p:cNvPr>
          <p:cNvPicPr>
            <a:picLocks noGrp="1" noChangeAspect="1"/>
          </p:cNvPicPr>
          <p:nvPr>
            <p:ph idx="1"/>
          </p:nvPr>
        </p:nvPicPr>
        <p:blipFill>
          <a:blip r:embed="rId2"/>
          <a:stretch>
            <a:fillRect/>
          </a:stretch>
        </p:blipFill>
        <p:spPr>
          <a:xfrm>
            <a:off x="2879551" y="1690688"/>
            <a:ext cx="6432898" cy="4311532"/>
          </a:xfrm>
        </p:spPr>
      </p:pic>
    </p:spTree>
    <p:extLst>
      <p:ext uri="{BB962C8B-B14F-4D97-AF65-F5344CB8AC3E}">
        <p14:creationId xmlns:p14="http://schemas.microsoft.com/office/powerpoint/2010/main" val="3835005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67E2-00D5-4AB0-8BD3-C77AAE1DDA09}"/>
              </a:ext>
            </a:extLst>
          </p:cNvPr>
          <p:cNvSpPr>
            <a:spLocks noGrp="1"/>
          </p:cNvSpPr>
          <p:nvPr>
            <p:ph type="title"/>
          </p:nvPr>
        </p:nvSpPr>
        <p:spPr/>
        <p:txBody>
          <a:bodyPr/>
          <a:lstStyle/>
          <a:p>
            <a:r>
              <a:rPr lang="en-IN" b="0" i="0" dirty="0">
                <a:solidFill>
                  <a:srgbClr val="610B4B"/>
                </a:solidFill>
                <a:effectLst/>
                <a:latin typeface="erdana"/>
              </a:rPr>
              <a:t>Learning Rate</a:t>
            </a:r>
            <a:endParaRPr lang="en-IN" dirty="0"/>
          </a:p>
        </p:txBody>
      </p:sp>
      <p:pic>
        <p:nvPicPr>
          <p:cNvPr id="5" name="Content Placeholder 4">
            <a:extLst>
              <a:ext uri="{FF2B5EF4-FFF2-40B4-BE49-F238E27FC236}">
                <a16:creationId xmlns:a16="http://schemas.microsoft.com/office/drawing/2014/main" id="{D1E9E11D-F962-49B0-BC03-047044DA372F}"/>
              </a:ext>
            </a:extLst>
          </p:cNvPr>
          <p:cNvPicPr>
            <a:picLocks noGrp="1" noChangeAspect="1"/>
          </p:cNvPicPr>
          <p:nvPr>
            <p:ph idx="1"/>
          </p:nvPr>
        </p:nvPicPr>
        <p:blipFill>
          <a:blip r:embed="rId2"/>
          <a:stretch>
            <a:fillRect/>
          </a:stretch>
        </p:blipFill>
        <p:spPr>
          <a:xfrm>
            <a:off x="429751" y="1690688"/>
            <a:ext cx="10924049" cy="4611001"/>
          </a:xfrm>
        </p:spPr>
      </p:pic>
    </p:spTree>
    <p:extLst>
      <p:ext uri="{BB962C8B-B14F-4D97-AF65-F5344CB8AC3E}">
        <p14:creationId xmlns:p14="http://schemas.microsoft.com/office/powerpoint/2010/main" val="412362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5444-A96E-4691-A6D0-18B3C9BA28F5}"/>
              </a:ext>
            </a:extLst>
          </p:cNvPr>
          <p:cNvSpPr>
            <a:spLocks noGrp="1"/>
          </p:cNvSpPr>
          <p:nvPr>
            <p:ph type="title"/>
          </p:nvPr>
        </p:nvSpPr>
        <p:spPr>
          <a:xfrm>
            <a:off x="838200" y="0"/>
            <a:ext cx="10515600" cy="1325563"/>
          </a:xfrm>
        </p:spPr>
        <p:txBody>
          <a:bodyPr/>
          <a:lstStyle/>
          <a:p>
            <a:r>
              <a:rPr lang="en-CA" b="1" dirty="0"/>
              <a:t>Visualizing the hypothesis space</a:t>
            </a:r>
            <a:endParaRPr lang="en-IN" b="1" dirty="0"/>
          </a:p>
        </p:txBody>
      </p:sp>
      <p:pic>
        <p:nvPicPr>
          <p:cNvPr id="5" name="Content Placeholder 4">
            <a:extLst>
              <a:ext uri="{FF2B5EF4-FFF2-40B4-BE49-F238E27FC236}">
                <a16:creationId xmlns:a16="http://schemas.microsoft.com/office/drawing/2014/main" id="{3CE182DF-632E-4CAB-890E-5F55303026D4}"/>
              </a:ext>
            </a:extLst>
          </p:cNvPr>
          <p:cNvPicPr>
            <a:picLocks noGrp="1" noChangeAspect="1"/>
          </p:cNvPicPr>
          <p:nvPr>
            <p:ph idx="1"/>
          </p:nvPr>
        </p:nvPicPr>
        <p:blipFill>
          <a:blip r:embed="rId2"/>
          <a:stretch>
            <a:fillRect/>
          </a:stretch>
        </p:blipFill>
        <p:spPr>
          <a:xfrm>
            <a:off x="2250831" y="1042849"/>
            <a:ext cx="6216559" cy="3928255"/>
          </a:xfrm>
        </p:spPr>
      </p:pic>
      <p:pic>
        <p:nvPicPr>
          <p:cNvPr id="7" name="Picture 6">
            <a:extLst>
              <a:ext uri="{FF2B5EF4-FFF2-40B4-BE49-F238E27FC236}">
                <a16:creationId xmlns:a16="http://schemas.microsoft.com/office/drawing/2014/main" id="{11EA3C90-9C85-4490-A134-EB04D3B0056B}"/>
              </a:ext>
            </a:extLst>
          </p:cNvPr>
          <p:cNvPicPr>
            <a:picLocks noChangeAspect="1"/>
          </p:cNvPicPr>
          <p:nvPr/>
        </p:nvPicPr>
        <p:blipFill rotWithShape="1">
          <a:blip r:embed="rId3"/>
          <a:srcRect l="2015" t="10460" r="1228" b="16598"/>
          <a:stretch/>
        </p:blipFill>
        <p:spPr>
          <a:xfrm>
            <a:off x="838200" y="4971104"/>
            <a:ext cx="8778241" cy="1533378"/>
          </a:xfrm>
          <a:prstGeom prst="rect">
            <a:avLst/>
          </a:prstGeom>
        </p:spPr>
      </p:pic>
    </p:spTree>
    <p:extLst>
      <p:ext uri="{BB962C8B-B14F-4D97-AF65-F5344CB8AC3E}">
        <p14:creationId xmlns:p14="http://schemas.microsoft.com/office/powerpoint/2010/main" val="83847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BAD9B9-43C5-49A6-9E4C-7538B50E1BD4}"/>
              </a:ext>
            </a:extLst>
          </p:cNvPr>
          <p:cNvPicPr>
            <a:picLocks noGrp="1" noChangeAspect="1"/>
          </p:cNvPicPr>
          <p:nvPr>
            <p:ph idx="1"/>
          </p:nvPr>
        </p:nvPicPr>
        <p:blipFill>
          <a:blip r:embed="rId2"/>
          <a:stretch>
            <a:fillRect/>
          </a:stretch>
        </p:blipFill>
        <p:spPr>
          <a:xfrm>
            <a:off x="399346" y="587873"/>
            <a:ext cx="11234636" cy="5981865"/>
          </a:xfrm>
        </p:spPr>
      </p:pic>
    </p:spTree>
    <p:extLst>
      <p:ext uri="{BB962C8B-B14F-4D97-AF65-F5344CB8AC3E}">
        <p14:creationId xmlns:p14="http://schemas.microsoft.com/office/powerpoint/2010/main" val="229971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E2BC-22FF-41B8-A730-131ECB221261}"/>
              </a:ext>
            </a:extLst>
          </p:cNvPr>
          <p:cNvSpPr>
            <a:spLocks noGrp="1"/>
          </p:cNvSpPr>
          <p:nvPr>
            <p:ph type="title"/>
          </p:nvPr>
        </p:nvSpPr>
        <p:spPr/>
        <p:txBody>
          <a:bodyPr/>
          <a:lstStyle/>
          <a:p>
            <a:r>
              <a:rPr lang="en-CA" b="1" u="sng" dirty="0">
                <a:latin typeface="Times New Roman" panose="02020603050405020304" pitchFamily="18" charset="0"/>
                <a:cs typeface="Times New Roman" panose="02020603050405020304" pitchFamily="18" charset="0"/>
              </a:rPr>
              <a:t>Motivation behind ANN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268DF1-FD7B-4121-86BA-D520DC80371F}"/>
              </a:ext>
            </a:extLst>
          </p:cNvPr>
          <p:cNvSpPr>
            <a:spLocks noGrp="1"/>
          </p:cNvSpPr>
          <p:nvPr>
            <p:ph idx="1"/>
          </p:nvPr>
        </p:nvSpPr>
        <p:spPr/>
        <p:txBody>
          <a:bodyPr>
            <a:normAutofit/>
          </a:bodyPr>
          <a:lstStyle/>
          <a:p>
            <a:pPr algn="just"/>
            <a:r>
              <a:rPr lang="en-US" sz="3200" b="0" i="0" dirty="0">
                <a:solidFill>
                  <a:srgbClr val="374151"/>
                </a:solidFill>
                <a:effectLst/>
                <a:latin typeface="Times New Roman" panose="02020603050405020304" pitchFamily="18" charset="0"/>
                <a:cs typeface="Times New Roman" panose="02020603050405020304" pitchFamily="18" charset="0"/>
              </a:rPr>
              <a:t>Replicate some aspects of the brain's neural structure and functioning to create computational models capable of learning, adaptation, and information processing. </a:t>
            </a:r>
          </a:p>
        </p:txBody>
      </p:sp>
    </p:spTree>
    <p:extLst>
      <p:ext uri="{BB962C8B-B14F-4D97-AF65-F5344CB8AC3E}">
        <p14:creationId xmlns:p14="http://schemas.microsoft.com/office/powerpoint/2010/main" val="247008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5899-11AA-4825-A912-B2FE53FFD35F}"/>
              </a:ext>
            </a:extLst>
          </p:cNvPr>
          <p:cNvSpPr>
            <a:spLocks noGrp="1"/>
          </p:cNvSpPr>
          <p:nvPr>
            <p:ph type="title"/>
          </p:nvPr>
        </p:nvSpPr>
        <p:spPr/>
        <p:txBody>
          <a:bodyPr>
            <a:normAutofit fontScale="90000"/>
          </a:bodyPr>
          <a:lstStyle/>
          <a:p>
            <a:br>
              <a:rPr lang="en-US" b="1" i="0" dirty="0">
                <a:effectLst/>
                <a:latin typeface="Söhne"/>
              </a:rPr>
            </a:br>
            <a:r>
              <a:rPr lang="en-US" sz="4900" b="1" u="sng" dirty="0">
                <a:latin typeface="Times New Roman" panose="02020603050405020304" pitchFamily="18" charset="0"/>
                <a:cs typeface="Times New Roman" panose="02020603050405020304" pitchFamily="18" charset="0"/>
              </a:rPr>
              <a:t>Types of Neural Networks:</a:t>
            </a:r>
            <a:br>
              <a:rPr lang="en-US" sz="4900" b="1" u="sng" dirty="0">
                <a:latin typeface="Times New Roman" panose="02020603050405020304" pitchFamily="18" charset="0"/>
                <a:cs typeface="Times New Roman" panose="02020603050405020304" pitchFamily="18" charset="0"/>
              </a:rPr>
            </a:br>
            <a:endParaRPr lang="en-IN" sz="49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25ACB0-32D9-420D-9631-0988292ACA23}"/>
              </a:ext>
            </a:extLst>
          </p:cNvPr>
          <p:cNvSpPr>
            <a:spLocks noGrp="1"/>
          </p:cNvSpPr>
          <p:nvPr>
            <p:ph idx="1"/>
          </p:nvPr>
        </p:nvSpPr>
        <p:spPr/>
        <p:txBody>
          <a:bodyPr/>
          <a:lstStyle/>
          <a:p>
            <a:pPr algn="l">
              <a:buFont typeface="Arial" panose="020B0604020202020204" pitchFamily="34" charset="0"/>
              <a:buChar char="•"/>
            </a:pPr>
            <a:r>
              <a:rPr lang="en-IN" sz="3600" b="1" i="0" dirty="0">
                <a:effectLst/>
                <a:latin typeface="Times New Roman" panose="02020603050405020304" pitchFamily="18" charset="0"/>
                <a:cs typeface="Times New Roman" panose="02020603050405020304" pitchFamily="18" charset="0"/>
              </a:rPr>
              <a:t>Feedforward Neural Networks (FNN):</a:t>
            </a:r>
            <a:r>
              <a:rPr lang="en-IN" sz="3600" b="0" i="0" dirty="0">
                <a:effectLst/>
                <a:latin typeface="Times New Roman" panose="02020603050405020304" pitchFamily="18" charset="0"/>
                <a:cs typeface="Times New Roman" panose="02020603050405020304" pitchFamily="18" charset="0"/>
              </a:rPr>
              <a:t> Information flows in one direction, from input to output.</a:t>
            </a:r>
          </a:p>
          <a:p>
            <a:pPr algn="l">
              <a:buFont typeface="Arial" panose="020B0604020202020204" pitchFamily="34" charset="0"/>
              <a:buChar char="•"/>
            </a:pPr>
            <a:r>
              <a:rPr lang="en-IN" sz="3600" b="1" i="0" dirty="0">
                <a:effectLst/>
                <a:latin typeface="Times New Roman" panose="02020603050405020304" pitchFamily="18" charset="0"/>
                <a:cs typeface="Times New Roman" panose="02020603050405020304" pitchFamily="18" charset="0"/>
              </a:rPr>
              <a:t>Recurrent Neural Networks (RNN):</a:t>
            </a:r>
            <a:r>
              <a:rPr lang="en-IN" sz="3600" b="0" i="0" dirty="0">
                <a:effectLst/>
                <a:latin typeface="Times New Roman" panose="02020603050405020304" pitchFamily="18" charset="0"/>
                <a:cs typeface="Times New Roman" panose="02020603050405020304" pitchFamily="18" charset="0"/>
              </a:rPr>
              <a:t> Can retain memory and process sequences.</a:t>
            </a:r>
          </a:p>
          <a:p>
            <a:pPr algn="l">
              <a:buFont typeface="Arial" panose="020B0604020202020204" pitchFamily="34" charset="0"/>
              <a:buChar char="•"/>
            </a:pPr>
            <a:r>
              <a:rPr lang="en-IN" sz="3600" b="1" i="0" dirty="0">
                <a:effectLst/>
                <a:latin typeface="Times New Roman" panose="02020603050405020304" pitchFamily="18" charset="0"/>
                <a:cs typeface="Times New Roman" panose="02020603050405020304" pitchFamily="18" charset="0"/>
              </a:rPr>
              <a:t>Convolutional Neural Networks (CNN):</a:t>
            </a:r>
            <a:r>
              <a:rPr lang="en-IN" sz="3600" b="0" i="0" dirty="0">
                <a:effectLst/>
                <a:latin typeface="Times New Roman" panose="02020603050405020304" pitchFamily="18" charset="0"/>
                <a:cs typeface="Times New Roman" panose="02020603050405020304" pitchFamily="18" charset="0"/>
              </a:rPr>
              <a:t> Specialized for image data, using convolutional layers.</a:t>
            </a:r>
          </a:p>
          <a:p>
            <a:endParaRPr lang="en-IN" dirty="0"/>
          </a:p>
        </p:txBody>
      </p:sp>
    </p:spTree>
    <p:extLst>
      <p:ext uri="{BB962C8B-B14F-4D97-AF65-F5344CB8AC3E}">
        <p14:creationId xmlns:p14="http://schemas.microsoft.com/office/powerpoint/2010/main" val="183413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90F7-A3C5-474B-B055-EAE5AFD617C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Feedforward Neural Networks (FNNs):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129779-D17C-493F-BA32-FDDC793CCB77}"/>
              </a:ext>
            </a:extLst>
          </p:cNvPr>
          <p:cNvSpPr>
            <a:spLocks noGrp="1"/>
          </p:cNvSpPr>
          <p:nvPr>
            <p:ph idx="1"/>
          </p:nvPr>
        </p:nvSpPr>
        <p:spPr/>
        <p:txBody>
          <a:bodyPr>
            <a:noAutofit/>
          </a:bodyPr>
          <a:lstStyle/>
          <a:p>
            <a:pPr algn="l">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Architecture:</a:t>
            </a:r>
            <a:r>
              <a:rPr lang="en-US" sz="3200" b="0" i="0" dirty="0">
                <a:solidFill>
                  <a:srgbClr val="374151"/>
                </a:solidFill>
                <a:effectLst/>
                <a:latin typeface="Times New Roman" panose="02020603050405020304" pitchFamily="18" charset="0"/>
                <a:cs typeface="Times New Roman" panose="02020603050405020304" pitchFamily="18" charset="0"/>
              </a:rPr>
              <a:t> Neurons arranged in layers without cycles or loops between neurons.</a:t>
            </a:r>
          </a:p>
          <a:p>
            <a:pPr algn="l">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Information Flow:</a:t>
            </a:r>
            <a:r>
              <a:rPr lang="en-US" sz="3200" b="0" i="0" dirty="0">
                <a:solidFill>
                  <a:srgbClr val="374151"/>
                </a:solidFill>
                <a:effectLst/>
                <a:latin typeface="Times New Roman" panose="02020603050405020304" pitchFamily="18" charset="0"/>
                <a:cs typeface="Times New Roman" panose="02020603050405020304" pitchFamily="18" charset="0"/>
              </a:rPr>
              <a:t> Information moves in a single direction, from input to output layers.</a:t>
            </a:r>
          </a:p>
          <a:p>
            <a:pPr algn="l">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Typical Usage:</a:t>
            </a:r>
            <a:r>
              <a:rPr lang="en-US" sz="3200" b="0" i="0" dirty="0">
                <a:solidFill>
                  <a:srgbClr val="374151"/>
                </a:solidFill>
                <a:effectLst/>
                <a:latin typeface="Times New Roman" panose="02020603050405020304" pitchFamily="18" charset="0"/>
                <a:cs typeface="Times New Roman" panose="02020603050405020304" pitchFamily="18" charset="0"/>
              </a:rPr>
              <a:t> Excellent for tabular data, structured data, and tasks where sequential information or temporal dependencies are less critical.</a:t>
            </a:r>
          </a:p>
          <a:p>
            <a:pPr algn="l">
              <a:buFont typeface="Arial" panose="020B0604020202020204" pitchFamily="34" charset="0"/>
              <a:buChar char="•"/>
            </a:pPr>
            <a:endParaRPr lang="en-US" sz="32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12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4F1B-4467-408E-9641-46239052392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Feedforward Neural Networks (FNNs):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1856D-FF53-48D2-BCAE-1004C8DAB7EF}"/>
              </a:ext>
            </a:extLst>
          </p:cNvPr>
          <p:cNvSpPr>
            <a:spLocks noGrp="1"/>
          </p:cNvSpPr>
          <p:nvPr>
            <p:ph idx="1"/>
          </p:nvPr>
        </p:nvSpPr>
        <p:spPr/>
        <p:txBody>
          <a:bodyPr/>
          <a:lstStyle/>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Appropriate </a:t>
            </a:r>
            <a:r>
              <a:rPr lang="en-US" sz="4000" b="1" dirty="0">
                <a:latin typeface="Times New Roman" panose="02020603050405020304" pitchFamily="18" charset="0"/>
                <a:cs typeface="Times New Roman" panose="02020603050405020304" pitchFamily="18" charset="0"/>
              </a:rPr>
              <a:t>p</a:t>
            </a:r>
            <a:r>
              <a:rPr lang="en-US" sz="4000" b="1" i="0" dirty="0">
                <a:effectLst/>
                <a:latin typeface="Times New Roman" panose="02020603050405020304" pitchFamily="18" charset="0"/>
                <a:cs typeface="Times New Roman" panose="02020603050405020304" pitchFamily="18" charset="0"/>
              </a:rPr>
              <a:t>roblems:</a:t>
            </a:r>
          </a:p>
          <a:p>
            <a:pPr algn="l">
              <a:buFont typeface="Arial" panose="020B0604020202020204" pitchFamily="34" charset="0"/>
              <a:buChar char="•"/>
            </a:pPr>
            <a:r>
              <a:rPr lang="en-US" sz="4000" b="1" i="0" dirty="0">
                <a:solidFill>
                  <a:srgbClr val="374151"/>
                </a:solidFill>
                <a:effectLst/>
                <a:latin typeface="Times New Roman" panose="02020603050405020304" pitchFamily="18" charset="0"/>
                <a:cs typeface="Times New Roman" panose="02020603050405020304" pitchFamily="18" charset="0"/>
              </a:rPr>
              <a:t>Image and Text Classification:</a:t>
            </a:r>
            <a:r>
              <a:rPr lang="en-US" sz="4000" b="0" i="0" dirty="0">
                <a:solidFill>
                  <a:srgbClr val="374151"/>
                </a:solidFill>
                <a:effectLst/>
                <a:latin typeface="Times New Roman" panose="02020603050405020304" pitchFamily="18" charset="0"/>
                <a:cs typeface="Times New Roman" panose="02020603050405020304" pitchFamily="18" charset="0"/>
              </a:rPr>
              <a:t> Recognizing objects in images, sentiment analysis in text.</a:t>
            </a:r>
          </a:p>
          <a:p>
            <a:pPr algn="l">
              <a:buFont typeface="Arial" panose="020B0604020202020204" pitchFamily="34" charset="0"/>
              <a:buChar char="•"/>
            </a:pPr>
            <a:r>
              <a:rPr lang="en-US" sz="4000" b="1" i="0" dirty="0">
                <a:solidFill>
                  <a:srgbClr val="374151"/>
                </a:solidFill>
                <a:effectLst/>
                <a:latin typeface="Times New Roman" panose="02020603050405020304" pitchFamily="18" charset="0"/>
                <a:cs typeface="Times New Roman" panose="02020603050405020304" pitchFamily="18" charset="0"/>
              </a:rPr>
              <a:t>Regression Tasks:</a:t>
            </a:r>
            <a:r>
              <a:rPr lang="en-US" sz="4000" b="0" i="0" dirty="0">
                <a:solidFill>
                  <a:srgbClr val="374151"/>
                </a:solidFill>
                <a:effectLst/>
                <a:latin typeface="Times New Roman" panose="02020603050405020304" pitchFamily="18" charset="0"/>
                <a:cs typeface="Times New Roman" panose="02020603050405020304" pitchFamily="18" charset="0"/>
              </a:rPr>
              <a:t> Predicting house prices based on features, sales forecasting.</a:t>
            </a:r>
          </a:p>
          <a:p>
            <a:pPr algn="l">
              <a:buFont typeface="Arial" panose="020B0604020202020204" pitchFamily="34" charset="0"/>
              <a:buChar char="•"/>
            </a:pPr>
            <a:r>
              <a:rPr lang="en-US" sz="4000" b="1" i="0" dirty="0">
                <a:solidFill>
                  <a:srgbClr val="374151"/>
                </a:solidFill>
                <a:effectLst/>
                <a:latin typeface="Times New Roman" panose="02020603050405020304" pitchFamily="18" charset="0"/>
                <a:cs typeface="Times New Roman" panose="02020603050405020304" pitchFamily="18" charset="0"/>
              </a:rPr>
              <a:t>Pattern Recognition:</a:t>
            </a:r>
            <a:r>
              <a:rPr lang="en-US" sz="4000" b="0" i="0" dirty="0">
                <a:solidFill>
                  <a:srgbClr val="374151"/>
                </a:solidFill>
                <a:effectLst/>
                <a:latin typeface="Times New Roman" panose="02020603050405020304" pitchFamily="18" charset="0"/>
                <a:cs typeface="Times New Roman" panose="02020603050405020304" pitchFamily="18" charset="0"/>
              </a:rPr>
              <a:t> Handwriting recognition, fraud detection in transactions.</a:t>
            </a:r>
          </a:p>
          <a:p>
            <a:endParaRPr lang="en-IN" dirty="0"/>
          </a:p>
        </p:txBody>
      </p:sp>
    </p:spTree>
    <p:extLst>
      <p:ext uri="{BB962C8B-B14F-4D97-AF65-F5344CB8AC3E}">
        <p14:creationId xmlns:p14="http://schemas.microsoft.com/office/powerpoint/2010/main" val="24779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19727</TotalTime>
  <Words>1459</Words>
  <Application>Microsoft Office PowerPoint</Application>
  <PresentationFormat>Widescreen</PresentationFormat>
  <Paragraphs>129</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-apple-system</vt:lpstr>
      <vt:lpstr>Arial</vt:lpstr>
      <vt:lpstr>Calibri</vt:lpstr>
      <vt:lpstr>Calibri Light</vt:lpstr>
      <vt:lpstr>erdana</vt:lpstr>
      <vt:lpstr>inter-bold</vt:lpstr>
      <vt:lpstr>inter-regular</vt:lpstr>
      <vt:lpstr>Roboto</vt:lpstr>
      <vt:lpstr>Söhne</vt:lpstr>
      <vt:lpstr>source-serif-pro</vt:lpstr>
      <vt:lpstr>Times New Roman</vt:lpstr>
      <vt:lpstr>Office Theme</vt:lpstr>
      <vt:lpstr>Artificial Neural Networks</vt:lpstr>
      <vt:lpstr>PowerPoint Presentation</vt:lpstr>
      <vt:lpstr>PowerPoint Presentation</vt:lpstr>
      <vt:lpstr>Introduction to deep learning</vt:lpstr>
      <vt:lpstr>PowerPoint Presentation</vt:lpstr>
      <vt:lpstr>Motivation behind ANN</vt:lpstr>
      <vt:lpstr> Types of Neural Networks: </vt:lpstr>
      <vt:lpstr>Feedforward Neural Networks (FNNs):</vt:lpstr>
      <vt:lpstr>Feedforward Neural Networks (FNNs):</vt:lpstr>
      <vt:lpstr> Recurrent Neural Networks (RNNs): </vt:lpstr>
      <vt:lpstr> Recurrent Neural Networks (RNNs): </vt:lpstr>
      <vt:lpstr> Convolutional Neural Networks (CNNs): </vt:lpstr>
      <vt:lpstr> Convolutional Neural Networks (CNNs): </vt:lpstr>
      <vt:lpstr>Artificial Neural Network</vt:lpstr>
      <vt:lpstr>Artificial Neural Network</vt:lpstr>
      <vt:lpstr> Building Blocks of Neural Networks: </vt:lpstr>
      <vt:lpstr> Understanding Neural Networks Basics: </vt:lpstr>
      <vt:lpstr>Appropriate problems for neural network learning</vt:lpstr>
      <vt:lpstr>Perceptron</vt:lpstr>
      <vt:lpstr> Representation: </vt:lpstr>
      <vt:lpstr>Key Components of a Perceptron: </vt:lpstr>
      <vt:lpstr> Key Components of a Perceptron: </vt:lpstr>
      <vt:lpstr> Activation Functions of Perceptron </vt:lpstr>
      <vt:lpstr> Perceptron Training Rule Steps: </vt:lpstr>
      <vt:lpstr>PowerPoint Presentation</vt:lpstr>
      <vt:lpstr>PowerPoint Presentation</vt:lpstr>
      <vt:lpstr>Epoch</vt:lpstr>
      <vt:lpstr> Limitations: </vt:lpstr>
      <vt:lpstr>PowerPoint Presentation</vt:lpstr>
      <vt:lpstr>Gradient descent and the Delta rule</vt:lpstr>
      <vt:lpstr>PowerPoint Presentation</vt:lpstr>
      <vt:lpstr>PowerPoint Presentation</vt:lpstr>
      <vt:lpstr>PowerPoint Presentation</vt:lpstr>
      <vt:lpstr> Derivation of Delta Rule using Gradient Descent </vt:lpstr>
      <vt:lpstr>PowerPoint Presentation</vt:lpstr>
      <vt:lpstr>PowerPoint Presentation</vt:lpstr>
      <vt:lpstr>PowerPoint Presentation</vt:lpstr>
      <vt:lpstr>PowerPoint Presentation</vt:lpstr>
      <vt:lpstr>PowerPoint Presentation</vt:lpstr>
      <vt:lpstr>Finally..</vt:lpstr>
      <vt:lpstr>Learning Rate</vt:lpstr>
      <vt:lpstr>Visualizing the hypothesis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Administrator</dc:creator>
  <cp:lastModifiedBy>Administrator</cp:lastModifiedBy>
  <cp:revision>42</cp:revision>
  <dcterms:created xsi:type="dcterms:W3CDTF">2023-11-23T15:21:29Z</dcterms:created>
  <dcterms:modified xsi:type="dcterms:W3CDTF">2023-12-07T08:08:49Z</dcterms:modified>
</cp:coreProperties>
</file>