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sldIdLst>
    <p:sldId id="272" r:id="rId2"/>
    <p:sldId id="257" r:id="rId3"/>
    <p:sldId id="258" r:id="rId4"/>
    <p:sldId id="271" r:id="rId5"/>
    <p:sldId id="259" r:id="rId6"/>
    <p:sldId id="260" r:id="rId7"/>
    <p:sldId id="262" r:id="rId8"/>
    <p:sldId id="263" r:id="rId9"/>
    <p:sldId id="281" r:id="rId10"/>
    <p:sldId id="264" r:id="rId11"/>
    <p:sldId id="274" r:id="rId12"/>
    <p:sldId id="276" r:id="rId13"/>
    <p:sldId id="279" r:id="rId14"/>
    <p:sldId id="266" r:id="rId15"/>
    <p:sldId id="277" r:id="rId16"/>
    <p:sldId id="275" r:id="rId17"/>
    <p:sldId id="273" r:id="rId18"/>
    <p:sldId id="267" r:id="rId19"/>
    <p:sldId id="270"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5T06:45:08.535"/>
    </inkml:context>
    <inkml:brush xml:id="br0">
      <inkml:brushProperty name="width" value="0.05" units="cm"/>
      <inkml:brushProperty name="height" value="0.05" units="cm"/>
      <inkml:brushProperty name="color" value="#F8F8F8"/>
    </inkml:brush>
  </inkml:definitions>
  <inkml:trace contextRef="#ctx0" brushRef="#br0">154 374 24575,'-5'-3'0,"0"-1"0,1-1 0,-1 1 0,1-1 0,0 1 0,-7-11 0,11 14 0,-16-31 0,15 29 0,0-1 0,0 1 0,-1-1 0,1 1 0,-1 0 0,0 0 0,0 0 0,0 0 0,-1 0 0,-4-5 0,6 8 0,0-1 0,0 0 0,1 0 0,-1 0 0,0 0 0,0 0 0,1 0 0,-1 0 0,0 0 0,1 0 0,-1 0 0,1 0 0,-1 0 0,1 0 0,0-1 0,0 1 0,-1 0 0,1 0 0,0 0 0,0-1 0,0 1 0,0 0 0,0 0 0,0 0 0,1-1 0,-1 1 0,0 0 0,1 0 0,-1 0 0,1 0 0,-1 0 0,2-3 0,2-2 0,0 0 0,1 0 0,0 0 0,8-7 0,5-7 0,-17 18 0,-1 0 0,0 0 0,1 0 0,-1 0 0,0 0 0,0 0 0,0 0 0,0 0 0,0 0 0,-1 0 0,1 0 0,-1 0 0,1 1 0,-1-1 0,0 0 0,0 0 0,1 0 0,-1 0 0,0 1 0,-1-1 0,1 1 0,0-1 0,-2-1 0,-33-35 0,22 29 0,-6-6 0,23 10 0,15 3 0,-14 2 0,0 0 0,-1 0 0,1 0 0,0 0 0,0 1 0,0-1 0,-1 1 0,1 0 0,0 1 0,3 1 0,-5-2 0,-1 0 0,0 1 0,1-1 0,-1 0 0,0 1 0,0-1 0,0 1 0,0 0 0,-1-1 0,1 1 0,0 0 0,-1 0 0,1-1 0,-1 1 0,1 0 0,-1 0 0,0 0 0,0 0 0,0-1 0,0 1 0,0 0 0,-1 2 0,0 8 0,0 0 0,-1-1 0,-4 15 0,3-15 0,0 0 0,1 0 0,1 0 0,-1 12 0,2-20 0,0 0 0,1 0 0,-1 1 0,1-1 0,-1 0 0,1 0 0,0 0 0,0 0 0,1 0 0,-1 0 0,1 0 0,-1 0 0,1 0 0,0-1 0,0 1 0,0-1 0,0 1 0,1-1 0,-1 0 0,5 3 0,5 6 0,-3 2 0,-14-13 0,2-2 0,0 1 0,1-1 0,-1 0 0,1 0 0,0 0 0,-1 0 0,1 0 0,-3-4 0,0-2 0,0-1 0,1 1 0,0-1 0,1 1 0,0-1 0,-4-15 0,4 11 0,1 0 0,0 0 0,0-24 0,3 31 0,0 1 0,0-1 0,0 0 0,1 1 0,0-1 0,0 1 0,0-1 0,1 1 0,3-6 0,13-31 0,-6 5 0,-13 42 0,0 0 0,0-1 0,0 1 0,1 0 0,0 0 0,2 6 0,3 26 0,-5-17 0,0 20 0,-1-38 0,0 0 0,0 0 0,0 0 0,-1 0 0,1 0 0,0 0 0,-1 0 0,0-1 0,1 1 0,-1 0 0,0 0 0,0 0 0,0-1 0,-2 3 0,-1 0 0,-1-2 0,0 1 0,0 0 0,0-1 0,0 0 0,0 0 0,0-1 0,-1 1 0,1-1 0,-11 1 0,-5 2 0,20-4 0,0 1 0,-1-1 0,1 1 0,0 0 0,0-1 0,0 1 0,0 0 0,0 0 0,0 0 0,0 0 0,0 0 0,0 0 0,-1 1 0,-3 2 0,4-20 0,2-20 0,-1 36 0,-1 17 0,1-15 0,-1-1 0,1 1 0,0-1 0,-1 1 0,1-1 0,-1 1 0,0-1 0,1 1 0,-1-1 0,0 0 0,0 0 0,0 1 0,0-1 0,0 0 0,0 0 0,-2 1 0,-10 16 0,13-18-12,0 0 0,0-1 1,0 1-1,0 0 0,0 0 0,0 0 0,0 0 0,0 0 0,0 0 0,0 0 1,0 0-1,0 0 0,0-1 0,1 1 0,-1 0 0,0 0 0,0 0 0,0 0 0,0 0 1,0 0-1,0 0 0,0 0 0,0 0 0,0 0 0,0-1 0,0 1 0,0 0 0,0 0 1,0 0-1,0 0 0,1 0 0,-1 0 0,0 0 0,0 0 0,0 0 0,0 0 1,0 0-1,0 0 0,0 0 0,0 0 0,1 0 0,-1 0 0,0 0 0,0 0 0,0 0 1,0 0-1,0 0 0,0 0 0,0 0 0,0 0 0,0 0 0,1 0 0,-1 0 0,0 0 1,0 0-1,0 0 0,0 0 0,0 0 0,0 0 0,0 1 0,0-1 0,0 0 1,0 0-1,1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5T06:45:45.903"/>
    </inkml:context>
    <inkml:brush xml:id="br0">
      <inkml:brushProperty name="width" value="0.05" units="cm"/>
      <inkml:brushProperty name="height" value="0.05" units="cm"/>
    </inkml:brush>
  </inkml:definitions>
  <inkml:trace contextRef="#ctx0" brushRef="#br0">1 0 24575,'5'159'0,"-5"-5"0,1-153 0,-1 0 0,1 0 0,0 0 0,0 0 0,0 0 0,-1 0 0,1-1 0,0 1 0,0 0 0,0 0 0,0-1 0,0 1 0,0-1 0,1 1 0,-1-1 0,0 1 0,0-1 0,0 1 0,0-1 0,1 0 0,-1 0 0,0 0 0,0 0 0,1 0 0,0 0 0,40 2 0,-38-3 0,97 1-1365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610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483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3062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4335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047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2270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3345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783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11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043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0311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580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545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433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962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116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2/6/2025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524602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33891F-D115-DBF8-56B9-24F7B6DFD988}"/>
              </a:ext>
            </a:extLst>
          </p:cNvPr>
          <p:cNvSpPr txBox="1">
            <a:spLocks/>
          </p:cNvSpPr>
          <p:nvPr/>
        </p:nvSpPr>
        <p:spPr>
          <a:xfrm>
            <a:off x="0" y="993207"/>
            <a:ext cx="12192000" cy="2616199"/>
          </a:xfrm>
          <a:prstGeom prst="rect">
            <a:avLst/>
          </a:prstGeom>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200" dirty="0">
                <a:latin typeface="Gill Sans MT" panose="020B0502020104020203" pitchFamily="34" charset="0"/>
              </a:rPr>
              <a:t>Text to Image Generation</a:t>
            </a:r>
          </a:p>
          <a:p>
            <a:r>
              <a:rPr lang="en-IN" sz="6200" dirty="0">
                <a:latin typeface="Gill Sans MT" panose="020B0502020104020203" pitchFamily="34" charset="0"/>
              </a:rPr>
              <a:t>using</a:t>
            </a:r>
            <a:br>
              <a:rPr lang="en-IN" sz="6200" dirty="0">
                <a:latin typeface="Gill Sans MT" panose="020B0502020104020203" pitchFamily="34" charset="0"/>
              </a:rPr>
            </a:br>
            <a:r>
              <a:rPr lang="en-IN" sz="6200" dirty="0">
                <a:latin typeface="Gill Sans MT" panose="020B0502020104020203" pitchFamily="34" charset="0"/>
              </a:rPr>
              <a:t>   BERT and GAN    </a:t>
            </a:r>
          </a:p>
        </p:txBody>
      </p:sp>
      <p:sp>
        <p:nvSpPr>
          <p:cNvPr id="9" name="Subtitle 2">
            <a:extLst>
              <a:ext uri="{FF2B5EF4-FFF2-40B4-BE49-F238E27FC236}">
                <a16:creationId xmlns:a16="http://schemas.microsoft.com/office/drawing/2014/main" id="{DF803510-FACC-FD33-EBB8-E0F5CEEE2B82}"/>
              </a:ext>
            </a:extLst>
          </p:cNvPr>
          <p:cNvSpPr txBox="1">
            <a:spLocks/>
          </p:cNvSpPr>
          <p:nvPr/>
        </p:nvSpPr>
        <p:spPr>
          <a:xfrm>
            <a:off x="131885" y="4532599"/>
            <a:ext cx="12191999" cy="324859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IN" sz="2000" b="1" dirty="0">
                <a:solidFill>
                  <a:srgbClr val="000000"/>
                </a:solidFill>
                <a:latin typeface="Gill Sans MT" panose="020B0502020104020203" pitchFamily="34" charset="0"/>
              </a:rPr>
              <a:t>       Guide  			             Project Coordinator                             By     	    	     	</a:t>
            </a:r>
          </a:p>
          <a:p>
            <a:pPr marL="0" indent="0" algn="ctr">
              <a:buNone/>
            </a:pPr>
            <a:r>
              <a:rPr lang="en-IN" sz="2000" dirty="0" err="1">
                <a:latin typeface="Gill Sans MT" panose="020B0502020104020203" pitchFamily="34" charset="0"/>
              </a:rPr>
              <a:t>Dr.</a:t>
            </a:r>
            <a:r>
              <a:rPr lang="en-IN" sz="2000" dirty="0">
                <a:latin typeface="Gill Sans MT" panose="020B0502020104020203" pitchFamily="34" charset="0"/>
              </a:rPr>
              <a:t> S. Kavitha     	                        </a:t>
            </a:r>
            <a:r>
              <a:rPr lang="en-US" altLang="en-IN" sz="2000" dirty="0">
                <a:latin typeface="Gill Sans MT" panose="020B0502020104020203" pitchFamily="34" charset="0"/>
              </a:rPr>
              <a:t>Mrs. </a:t>
            </a:r>
            <a:r>
              <a:rPr lang="en-IN" sz="2000" dirty="0">
                <a:latin typeface="Gill Sans MT" panose="020B0502020104020203" pitchFamily="34" charset="0"/>
              </a:rPr>
              <a:t>G. </a:t>
            </a:r>
            <a:r>
              <a:rPr lang="en-IN" sz="2000" dirty="0" err="1">
                <a:latin typeface="Gill Sans MT" panose="020B0502020104020203" pitchFamily="34" charset="0"/>
              </a:rPr>
              <a:t>Srisudha</a:t>
            </a:r>
            <a:r>
              <a:rPr lang="en-IN" sz="2000" dirty="0">
                <a:latin typeface="Gill Sans MT" panose="020B0502020104020203" pitchFamily="34" charset="0"/>
              </a:rPr>
              <a:t> 			          V. Bhanu(21AG1A6659)</a:t>
            </a:r>
          </a:p>
          <a:p>
            <a:pPr marL="0" indent="0" algn="ctr">
              <a:buNone/>
            </a:pPr>
            <a:r>
              <a:rPr lang="en-IN" sz="2000" dirty="0">
                <a:latin typeface="Gill Sans MT" panose="020B0502020104020203" pitchFamily="34" charset="0"/>
              </a:rPr>
              <a:t>								                                                          Syed Sameer Sohail(21AG1A6656)</a:t>
            </a:r>
          </a:p>
          <a:p>
            <a:pPr marL="0" indent="0" algn="ctr">
              <a:buNone/>
            </a:pPr>
            <a:r>
              <a:rPr lang="en-IN" sz="2000" dirty="0">
                <a:latin typeface="Gill Sans MT" panose="020B0502020104020203" pitchFamily="34" charset="0"/>
              </a:rPr>
              <a:t>								                                                      D. Harish(22AG5A6605)</a:t>
            </a:r>
          </a:p>
          <a:p>
            <a:pPr algn="ctr"/>
            <a:endParaRPr lang="en-IN" sz="2000" dirty="0">
              <a:latin typeface="Gill Sans MT" panose="020B0502020104020203" pitchFamily="34" charset="0"/>
            </a:endParaRPr>
          </a:p>
          <a:p>
            <a:pPr algn="ctr"/>
            <a:endParaRPr lang="en-IN" sz="2000" dirty="0">
              <a:latin typeface="Gill Sans MT" panose="020B0502020104020203" pitchFamily="34" charset="0"/>
            </a:endParaRPr>
          </a:p>
        </p:txBody>
      </p:sp>
    </p:spTree>
    <p:extLst>
      <p:ext uri="{BB962C8B-B14F-4D97-AF65-F5344CB8AC3E}">
        <p14:creationId xmlns:p14="http://schemas.microsoft.com/office/powerpoint/2010/main" val="1066702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7009-642A-CD9F-ECD6-013523932DF6}"/>
              </a:ext>
            </a:extLst>
          </p:cNvPr>
          <p:cNvSpPr>
            <a:spLocks noGrp="1"/>
          </p:cNvSpPr>
          <p:nvPr>
            <p:ph type="title"/>
          </p:nvPr>
        </p:nvSpPr>
        <p:spPr>
          <a:xfrm>
            <a:off x="0" y="649207"/>
            <a:ext cx="12191999" cy="1037493"/>
          </a:xfrm>
        </p:spPr>
        <p:txBody>
          <a:bodyPr>
            <a:normAutofit/>
          </a:bodyPr>
          <a:lstStyle/>
          <a:p>
            <a:pPr algn="ctr"/>
            <a:r>
              <a:rPr lang="en-IN" sz="4200" dirty="0">
                <a:solidFill>
                  <a:srgbClr val="000000"/>
                </a:solidFill>
                <a:effectLst/>
                <a:latin typeface="Gill Sans MT" panose="020B0502020104020203" pitchFamily="34" charset="0"/>
              </a:rPr>
              <a:t>Architecture :</a:t>
            </a:r>
            <a:endParaRPr lang="en-IN" sz="4200" dirty="0">
              <a:latin typeface="Gill Sans MT" panose="020B0502020104020203" pitchFamily="34" charset="0"/>
            </a:endParaRPr>
          </a:p>
        </p:txBody>
      </p:sp>
      <p:pic>
        <p:nvPicPr>
          <p:cNvPr id="5" name="Content Placeholder 4">
            <a:extLst>
              <a:ext uri="{FF2B5EF4-FFF2-40B4-BE49-F238E27FC236}">
                <a16:creationId xmlns:a16="http://schemas.microsoft.com/office/drawing/2014/main" id="{AA60ACD0-CF6F-48C7-DB9F-76CE526113FF}"/>
              </a:ext>
            </a:extLst>
          </p:cNvPr>
          <p:cNvPicPr>
            <a:picLocks noGrp="1" noChangeAspect="1"/>
          </p:cNvPicPr>
          <p:nvPr>
            <p:ph idx="1"/>
          </p:nvPr>
        </p:nvPicPr>
        <p:blipFill>
          <a:blip r:embed="rId2"/>
          <a:stretch>
            <a:fillRect/>
          </a:stretch>
        </p:blipFill>
        <p:spPr>
          <a:xfrm>
            <a:off x="3277834" y="1896208"/>
            <a:ext cx="5973128" cy="3778250"/>
          </a:xfr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5281FC0-BCBC-4074-5453-45AB14E682DC}"/>
                  </a:ext>
                </a:extLst>
              </p14:cNvPr>
              <p14:cNvContentPartPr/>
              <p14:nvPr/>
            </p14:nvContentPartPr>
            <p14:xfrm>
              <a:off x="6356760" y="1962630"/>
              <a:ext cx="55800" cy="134640"/>
            </p14:xfrm>
          </p:contentPart>
        </mc:Choice>
        <mc:Fallback xmlns="">
          <p:pic>
            <p:nvPicPr>
              <p:cNvPr id="4" name="Ink 3">
                <a:extLst>
                  <a:ext uri="{FF2B5EF4-FFF2-40B4-BE49-F238E27FC236}">
                    <a16:creationId xmlns:a16="http://schemas.microsoft.com/office/drawing/2014/main" id="{E5281FC0-BCBC-4074-5453-45AB14E682DC}"/>
                  </a:ext>
                </a:extLst>
              </p:cNvPr>
              <p:cNvPicPr/>
              <p:nvPr/>
            </p:nvPicPr>
            <p:blipFill>
              <a:blip r:embed="rId4"/>
              <a:stretch>
                <a:fillRect/>
              </a:stretch>
            </p:blipFill>
            <p:spPr>
              <a:xfrm>
                <a:off x="6347760" y="1953990"/>
                <a:ext cx="734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3375EDD-0251-8817-B3C0-C012A4BF5EC5}"/>
                  </a:ext>
                </a:extLst>
              </p14:cNvPr>
              <p14:cNvContentPartPr/>
              <p14:nvPr/>
            </p14:nvContentPartPr>
            <p14:xfrm>
              <a:off x="6343440" y="1979190"/>
              <a:ext cx="65160" cy="118440"/>
            </p14:xfrm>
          </p:contentPart>
        </mc:Choice>
        <mc:Fallback xmlns="">
          <p:pic>
            <p:nvPicPr>
              <p:cNvPr id="6" name="Ink 5">
                <a:extLst>
                  <a:ext uri="{FF2B5EF4-FFF2-40B4-BE49-F238E27FC236}">
                    <a16:creationId xmlns:a16="http://schemas.microsoft.com/office/drawing/2014/main" id="{C3375EDD-0251-8817-B3C0-C012A4BF5EC5}"/>
                  </a:ext>
                </a:extLst>
              </p:cNvPr>
              <p:cNvPicPr/>
              <p:nvPr/>
            </p:nvPicPr>
            <p:blipFill>
              <a:blip r:embed="rId6"/>
              <a:stretch>
                <a:fillRect/>
              </a:stretch>
            </p:blipFill>
            <p:spPr>
              <a:xfrm>
                <a:off x="6334440" y="1970190"/>
                <a:ext cx="82800" cy="136080"/>
              </a:xfrm>
              <a:prstGeom prst="rect">
                <a:avLst/>
              </a:prstGeom>
            </p:spPr>
          </p:pic>
        </mc:Fallback>
      </mc:AlternateContent>
    </p:spTree>
    <p:extLst>
      <p:ext uri="{BB962C8B-B14F-4D97-AF65-F5344CB8AC3E}">
        <p14:creationId xmlns:p14="http://schemas.microsoft.com/office/powerpoint/2010/main" val="359143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A96A-D1D4-FC1B-4E2F-31CC13F6CB85}"/>
              </a:ext>
            </a:extLst>
          </p:cNvPr>
          <p:cNvSpPr>
            <a:spLocks noGrp="1"/>
          </p:cNvSpPr>
          <p:nvPr>
            <p:ph type="title"/>
          </p:nvPr>
        </p:nvSpPr>
        <p:spPr>
          <a:xfrm>
            <a:off x="0" y="337038"/>
            <a:ext cx="12191999" cy="1140070"/>
          </a:xfrm>
        </p:spPr>
        <p:txBody>
          <a:bodyPr/>
          <a:lstStyle/>
          <a:p>
            <a:pPr algn="ctr"/>
            <a:r>
              <a:rPr lang="en-US" dirty="0">
                <a:latin typeface="Gill Sans MT" panose="020B0502020104020203" pitchFamily="34" charset="0"/>
              </a:rPr>
              <a:t>CLASS DIAGRAM</a:t>
            </a:r>
            <a:endParaRPr lang="en-IN" dirty="0">
              <a:latin typeface="Gill Sans MT" panose="020B0502020104020203" pitchFamily="34" charset="0"/>
            </a:endParaRPr>
          </a:p>
        </p:txBody>
      </p:sp>
      <p:pic>
        <p:nvPicPr>
          <p:cNvPr id="7" name="Image 37" descr="class">
            <a:extLst>
              <a:ext uri="{FF2B5EF4-FFF2-40B4-BE49-F238E27FC236}">
                <a16:creationId xmlns:a16="http://schemas.microsoft.com/office/drawing/2014/main" id="{B636865C-64B4-CC76-4F20-57B352737F14}"/>
              </a:ext>
            </a:extLst>
          </p:cNvPr>
          <p:cNvPicPr>
            <a:picLocks noGrp="1"/>
          </p:cNvPicPr>
          <p:nvPr>
            <p:ph idx="1"/>
          </p:nvPr>
        </p:nvPicPr>
        <p:blipFill>
          <a:blip r:embed="rId2" cstate="print"/>
          <a:stretch>
            <a:fillRect/>
          </a:stretch>
        </p:blipFill>
        <p:spPr>
          <a:xfrm>
            <a:off x="3587262" y="1477108"/>
            <a:ext cx="5829299" cy="5134707"/>
          </a:xfrm>
          <a:prstGeom prst="rect">
            <a:avLst/>
          </a:prstGeom>
        </p:spPr>
      </p:pic>
    </p:spTree>
    <p:extLst>
      <p:ext uri="{BB962C8B-B14F-4D97-AF65-F5344CB8AC3E}">
        <p14:creationId xmlns:p14="http://schemas.microsoft.com/office/powerpoint/2010/main" val="295650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A96A-D1D4-FC1B-4E2F-31CC13F6CB85}"/>
              </a:ext>
            </a:extLst>
          </p:cNvPr>
          <p:cNvSpPr>
            <a:spLocks noGrp="1"/>
          </p:cNvSpPr>
          <p:nvPr>
            <p:ph type="title"/>
          </p:nvPr>
        </p:nvSpPr>
        <p:spPr>
          <a:xfrm>
            <a:off x="0" y="424473"/>
            <a:ext cx="12191999" cy="1043353"/>
          </a:xfrm>
        </p:spPr>
        <p:txBody>
          <a:bodyPr>
            <a:noAutofit/>
          </a:bodyPr>
          <a:lstStyle/>
          <a:p>
            <a:pPr algn="ctr"/>
            <a:r>
              <a:rPr lang="en-US" dirty="0">
                <a:latin typeface="Gill Sans MT" panose="020B0502020104020203" pitchFamily="34" charset="0"/>
              </a:rPr>
              <a:t>OBJECT DIAGRAM</a:t>
            </a:r>
            <a:endParaRPr lang="en-IN" dirty="0">
              <a:latin typeface="Gill Sans MT" panose="020B0502020104020203" pitchFamily="34" charset="0"/>
            </a:endParaRPr>
          </a:p>
        </p:txBody>
      </p:sp>
      <p:pic>
        <p:nvPicPr>
          <p:cNvPr id="6" name="Image 33" descr="obj">
            <a:extLst>
              <a:ext uri="{FF2B5EF4-FFF2-40B4-BE49-F238E27FC236}">
                <a16:creationId xmlns:a16="http://schemas.microsoft.com/office/drawing/2014/main" id="{EE3648BC-DFF4-DAB6-99C4-7D6410BD3093}"/>
              </a:ext>
            </a:extLst>
          </p:cNvPr>
          <p:cNvPicPr>
            <a:picLocks noGrp="1"/>
          </p:cNvPicPr>
          <p:nvPr>
            <p:ph idx="1"/>
          </p:nvPr>
        </p:nvPicPr>
        <p:blipFill>
          <a:blip r:embed="rId2" cstate="print"/>
          <a:stretch>
            <a:fillRect/>
          </a:stretch>
        </p:blipFill>
        <p:spPr>
          <a:xfrm>
            <a:off x="2944723" y="1732084"/>
            <a:ext cx="6302554" cy="4364404"/>
          </a:xfrm>
          <a:prstGeom prst="rect">
            <a:avLst/>
          </a:prstGeom>
        </p:spPr>
      </p:pic>
    </p:spTree>
    <p:extLst>
      <p:ext uri="{BB962C8B-B14F-4D97-AF65-F5344CB8AC3E}">
        <p14:creationId xmlns:p14="http://schemas.microsoft.com/office/powerpoint/2010/main" val="140212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A96A-D1D4-FC1B-4E2F-31CC13F6CB85}"/>
              </a:ext>
            </a:extLst>
          </p:cNvPr>
          <p:cNvSpPr>
            <a:spLocks noGrp="1"/>
          </p:cNvSpPr>
          <p:nvPr>
            <p:ph type="title"/>
          </p:nvPr>
        </p:nvSpPr>
        <p:spPr>
          <a:xfrm>
            <a:off x="1424354" y="114302"/>
            <a:ext cx="12191999" cy="1019908"/>
          </a:xfrm>
        </p:spPr>
        <p:txBody>
          <a:bodyPr/>
          <a:lstStyle/>
          <a:p>
            <a:pPr algn="l"/>
            <a:r>
              <a:rPr lang="en-US" dirty="0">
                <a:latin typeface="Gill Sans MT" panose="020B0502020104020203" pitchFamily="34" charset="0"/>
              </a:rPr>
              <a:t>            STATE CHART DIGRAM</a:t>
            </a:r>
            <a:endParaRPr lang="en-IN" dirty="0">
              <a:latin typeface="Gill Sans MT" panose="020B0502020104020203" pitchFamily="34" charset="0"/>
            </a:endParaRPr>
          </a:p>
        </p:txBody>
      </p:sp>
      <p:pic>
        <p:nvPicPr>
          <p:cNvPr id="9" name="Image 32" descr="statechartdiag">
            <a:extLst>
              <a:ext uri="{FF2B5EF4-FFF2-40B4-BE49-F238E27FC236}">
                <a16:creationId xmlns:a16="http://schemas.microsoft.com/office/drawing/2014/main" id="{32E1ADD1-9136-6DAF-BB22-A3C47E5BAFCC}"/>
              </a:ext>
            </a:extLst>
          </p:cNvPr>
          <p:cNvPicPr>
            <a:picLocks noGrp="1"/>
          </p:cNvPicPr>
          <p:nvPr>
            <p:ph idx="1"/>
          </p:nvPr>
        </p:nvPicPr>
        <p:blipFill>
          <a:blip r:embed="rId2" cstate="print"/>
          <a:stretch>
            <a:fillRect/>
          </a:stretch>
        </p:blipFill>
        <p:spPr>
          <a:xfrm>
            <a:off x="4642338" y="913546"/>
            <a:ext cx="2743199" cy="5944454"/>
          </a:xfrm>
          <a:prstGeom prst="rect">
            <a:avLst/>
          </a:prstGeom>
        </p:spPr>
      </p:pic>
    </p:spTree>
    <p:extLst>
      <p:ext uri="{BB962C8B-B14F-4D97-AF65-F5344CB8AC3E}">
        <p14:creationId xmlns:p14="http://schemas.microsoft.com/office/powerpoint/2010/main" val="346298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7FD1-BF6F-E50D-F4D0-6256E711DAA3}"/>
              </a:ext>
            </a:extLst>
          </p:cNvPr>
          <p:cNvSpPr>
            <a:spLocks noGrp="1"/>
          </p:cNvSpPr>
          <p:nvPr>
            <p:ph type="title"/>
          </p:nvPr>
        </p:nvSpPr>
        <p:spPr>
          <a:xfrm>
            <a:off x="71120" y="492761"/>
            <a:ext cx="12192000" cy="1090246"/>
          </a:xfrm>
        </p:spPr>
        <p:txBody>
          <a:bodyPr>
            <a:noAutofit/>
          </a:bodyPr>
          <a:lstStyle/>
          <a:p>
            <a:pPr algn="ctr"/>
            <a:r>
              <a:rPr lang="en-US" dirty="0">
                <a:latin typeface="Gill Sans MT" panose="020B0502020104020203" pitchFamily="34" charset="0"/>
              </a:rPr>
              <a:t>USE CASE DIAGRAM</a:t>
            </a:r>
            <a:endParaRPr lang="en-IN" dirty="0">
              <a:latin typeface="Gill Sans MT" panose="020B0502020104020203" pitchFamily="34" charset="0"/>
            </a:endParaRPr>
          </a:p>
        </p:txBody>
      </p:sp>
      <p:pic>
        <p:nvPicPr>
          <p:cNvPr id="6" name="Image 29" descr="usecase">
            <a:extLst>
              <a:ext uri="{FF2B5EF4-FFF2-40B4-BE49-F238E27FC236}">
                <a16:creationId xmlns:a16="http://schemas.microsoft.com/office/drawing/2014/main" id="{0D195A6B-417E-B313-C3D0-F8D31AB8E4A4}"/>
              </a:ext>
            </a:extLst>
          </p:cNvPr>
          <p:cNvPicPr>
            <a:picLocks noGrp="1"/>
          </p:cNvPicPr>
          <p:nvPr>
            <p:ph idx="1"/>
          </p:nvPr>
        </p:nvPicPr>
        <p:blipFill>
          <a:blip r:embed="rId2" cstate="print"/>
          <a:stretch>
            <a:fillRect/>
          </a:stretch>
        </p:blipFill>
        <p:spPr>
          <a:xfrm>
            <a:off x="3972560" y="1706879"/>
            <a:ext cx="5066083" cy="5003799"/>
          </a:xfrm>
          <a:prstGeom prst="rect">
            <a:avLst/>
          </a:prstGeom>
        </p:spPr>
      </p:pic>
    </p:spTree>
    <p:extLst>
      <p:ext uri="{BB962C8B-B14F-4D97-AF65-F5344CB8AC3E}">
        <p14:creationId xmlns:p14="http://schemas.microsoft.com/office/powerpoint/2010/main" val="367804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A96A-D1D4-FC1B-4E2F-31CC13F6CB85}"/>
              </a:ext>
            </a:extLst>
          </p:cNvPr>
          <p:cNvSpPr>
            <a:spLocks noGrp="1"/>
          </p:cNvSpPr>
          <p:nvPr>
            <p:ph type="title"/>
          </p:nvPr>
        </p:nvSpPr>
        <p:spPr>
          <a:xfrm>
            <a:off x="0" y="562706"/>
            <a:ext cx="12191999" cy="1037494"/>
          </a:xfrm>
        </p:spPr>
        <p:txBody>
          <a:bodyPr/>
          <a:lstStyle/>
          <a:p>
            <a:pPr algn="ctr"/>
            <a:r>
              <a:rPr lang="en-US" dirty="0">
                <a:latin typeface="Gill Sans MT" panose="020B0502020104020203" pitchFamily="34" charset="0"/>
              </a:rPr>
              <a:t>SEQUENCE DIAGRAM</a:t>
            </a:r>
            <a:endParaRPr lang="en-IN" dirty="0">
              <a:latin typeface="Gill Sans MT" panose="020B0502020104020203" pitchFamily="34" charset="0"/>
            </a:endParaRPr>
          </a:p>
        </p:txBody>
      </p:sp>
      <p:pic>
        <p:nvPicPr>
          <p:cNvPr id="10" name="Image 31" descr="sequence">
            <a:extLst>
              <a:ext uri="{FF2B5EF4-FFF2-40B4-BE49-F238E27FC236}">
                <a16:creationId xmlns:a16="http://schemas.microsoft.com/office/drawing/2014/main" id="{895037F9-B8C0-4C04-2B80-16412C8C2604}"/>
              </a:ext>
            </a:extLst>
          </p:cNvPr>
          <p:cNvPicPr>
            <a:picLocks noGrp="1"/>
          </p:cNvPicPr>
          <p:nvPr>
            <p:ph idx="1"/>
          </p:nvPr>
        </p:nvPicPr>
        <p:blipFill>
          <a:blip r:embed="rId2" cstate="print"/>
          <a:stretch>
            <a:fillRect/>
          </a:stretch>
        </p:blipFill>
        <p:spPr>
          <a:xfrm>
            <a:off x="3924822" y="1503680"/>
            <a:ext cx="4342355" cy="5252720"/>
          </a:xfrm>
          <a:prstGeom prst="rect">
            <a:avLst/>
          </a:prstGeom>
        </p:spPr>
      </p:pic>
    </p:spTree>
    <p:extLst>
      <p:ext uri="{BB962C8B-B14F-4D97-AF65-F5344CB8AC3E}">
        <p14:creationId xmlns:p14="http://schemas.microsoft.com/office/powerpoint/2010/main" val="3815034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A96A-D1D4-FC1B-4E2F-31CC13F6CB85}"/>
              </a:ext>
            </a:extLst>
          </p:cNvPr>
          <p:cNvSpPr>
            <a:spLocks noGrp="1"/>
          </p:cNvSpPr>
          <p:nvPr>
            <p:ph type="title"/>
          </p:nvPr>
        </p:nvSpPr>
        <p:spPr>
          <a:xfrm>
            <a:off x="1" y="514839"/>
            <a:ext cx="12191999" cy="993531"/>
          </a:xfrm>
        </p:spPr>
        <p:txBody>
          <a:bodyPr/>
          <a:lstStyle/>
          <a:p>
            <a:pPr algn="ctr"/>
            <a:r>
              <a:rPr lang="en-US" dirty="0">
                <a:latin typeface="Gill Sans MT" panose="020B0502020104020203" pitchFamily="34" charset="0"/>
              </a:rPr>
              <a:t> ACTIVITY DIAGRAM</a:t>
            </a:r>
            <a:endParaRPr lang="en-IN" dirty="0">
              <a:latin typeface="Gill Sans MT" panose="020B0502020104020203" pitchFamily="34" charset="0"/>
            </a:endParaRPr>
          </a:p>
        </p:txBody>
      </p:sp>
      <p:pic>
        <p:nvPicPr>
          <p:cNvPr id="6" name="Image 30" descr="activity">
            <a:extLst>
              <a:ext uri="{FF2B5EF4-FFF2-40B4-BE49-F238E27FC236}">
                <a16:creationId xmlns:a16="http://schemas.microsoft.com/office/drawing/2014/main" id="{1AF2D94A-43C2-0E93-93CF-6DBD4506E8BD}"/>
              </a:ext>
            </a:extLst>
          </p:cNvPr>
          <p:cNvPicPr>
            <a:picLocks noGrp="1"/>
          </p:cNvPicPr>
          <p:nvPr>
            <p:ph idx="1"/>
          </p:nvPr>
        </p:nvPicPr>
        <p:blipFill>
          <a:blip r:embed="rId2" cstate="print"/>
          <a:stretch>
            <a:fillRect/>
          </a:stretch>
        </p:blipFill>
        <p:spPr>
          <a:xfrm>
            <a:off x="3423920" y="1371600"/>
            <a:ext cx="5650661" cy="5486400"/>
          </a:xfrm>
          <a:prstGeom prst="rect">
            <a:avLst/>
          </a:prstGeom>
        </p:spPr>
      </p:pic>
    </p:spTree>
    <p:extLst>
      <p:ext uri="{BB962C8B-B14F-4D97-AF65-F5344CB8AC3E}">
        <p14:creationId xmlns:p14="http://schemas.microsoft.com/office/powerpoint/2010/main" val="3072314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B1E5-31B7-E5B8-4BFD-EA44ED9D3404}"/>
              </a:ext>
            </a:extLst>
          </p:cNvPr>
          <p:cNvSpPr>
            <a:spLocks noGrp="1"/>
          </p:cNvSpPr>
          <p:nvPr>
            <p:ph type="title"/>
          </p:nvPr>
        </p:nvSpPr>
        <p:spPr>
          <a:xfrm>
            <a:off x="0" y="685801"/>
            <a:ext cx="12191999" cy="1195754"/>
          </a:xfrm>
        </p:spPr>
        <p:txBody>
          <a:bodyPr/>
          <a:lstStyle/>
          <a:p>
            <a:pPr algn="ctr"/>
            <a:r>
              <a:rPr lang="en-US" dirty="0">
                <a:latin typeface="Gill Sans MT" panose="020B0502020104020203" pitchFamily="34" charset="0"/>
              </a:rPr>
              <a:t>DEPLOYMENT DIAGRAM</a:t>
            </a:r>
            <a:endParaRPr lang="en-IN" dirty="0">
              <a:latin typeface="Gill Sans MT" panose="020B0502020104020203" pitchFamily="34" charset="0"/>
            </a:endParaRPr>
          </a:p>
        </p:txBody>
      </p:sp>
      <p:pic>
        <p:nvPicPr>
          <p:cNvPr id="6" name="Image 34" descr="deploy">
            <a:extLst>
              <a:ext uri="{FF2B5EF4-FFF2-40B4-BE49-F238E27FC236}">
                <a16:creationId xmlns:a16="http://schemas.microsoft.com/office/drawing/2014/main" id="{D9D6D60F-3B5D-8940-1B4A-F02CE0180109}"/>
              </a:ext>
            </a:extLst>
          </p:cNvPr>
          <p:cNvPicPr>
            <a:picLocks noGrp="1"/>
          </p:cNvPicPr>
          <p:nvPr>
            <p:ph idx="1"/>
          </p:nvPr>
        </p:nvPicPr>
        <p:blipFill>
          <a:blip r:embed="rId2" cstate="print"/>
          <a:stretch>
            <a:fillRect/>
          </a:stretch>
        </p:blipFill>
        <p:spPr>
          <a:xfrm>
            <a:off x="2641600" y="1676400"/>
            <a:ext cx="7537775" cy="4836160"/>
          </a:xfrm>
          <a:prstGeom prst="rect">
            <a:avLst/>
          </a:prstGeom>
        </p:spPr>
      </p:pic>
    </p:spTree>
    <p:extLst>
      <p:ext uri="{BB962C8B-B14F-4D97-AF65-F5344CB8AC3E}">
        <p14:creationId xmlns:p14="http://schemas.microsoft.com/office/powerpoint/2010/main" val="912786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EF2A-588C-4E5B-2B10-DFBB85BA6566}"/>
              </a:ext>
            </a:extLst>
          </p:cNvPr>
          <p:cNvSpPr>
            <a:spLocks noGrp="1"/>
          </p:cNvSpPr>
          <p:nvPr>
            <p:ph type="title"/>
          </p:nvPr>
        </p:nvSpPr>
        <p:spPr>
          <a:xfrm>
            <a:off x="1" y="694592"/>
            <a:ext cx="12191999" cy="1072662"/>
          </a:xfrm>
        </p:spPr>
        <p:txBody>
          <a:bodyPr/>
          <a:lstStyle/>
          <a:p>
            <a:pPr algn="ctr"/>
            <a:r>
              <a:rPr lang="en-US" dirty="0">
                <a:latin typeface="Gill Sans MT" panose="020B0502020104020203" pitchFamily="34" charset="0"/>
              </a:rPr>
              <a:t>Conclusion :</a:t>
            </a:r>
            <a:endParaRPr lang="en-IN"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9FDC887B-ED6C-DC9D-320A-FA2E68D4CF88}"/>
              </a:ext>
            </a:extLst>
          </p:cNvPr>
          <p:cNvSpPr>
            <a:spLocks noGrp="1"/>
          </p:cNvSpPr>
          <p:nvPr>
            <p:ph idx="1"/>
          </p:nvPr>
        </p:nvSpPr>
        <p:spPr>
          <a:xfrm>
            <a:off x="1381147" y="2487052"/>
            <a:ext cx="9743467" cy="4255476"/>
          </a:xfrm>
        </p:spPr>
        <p:txBody>
          <a:bodyPr>
            <a:normAutofit/>
          </a:bodyPr>
          <a:lstStyle/>
          <a:p>
            <a:pPr>
              <a:lnSpc>
                <a:spcPct val="150000"/>
              </a:lnSpc>
            </a:pPr>
            <a:r>
              <a:rPr lang="en-US" dirty="0">
                <a:latin typeface="Gill Sans MT" panose="020B0502020104020203" pitchFamily="34" charset="0"/>
              </a:rPr>
              <a:t>The proposed methodology is used to create </a:t>
            </a:r>
            <a:r>
              <a:rPr lang="en-US" dirty="0" err="1">
                <a:latin typeface="Gill Sans MT" panose="020B0502020104020203" pitchFamily="34" charset="0"/>
              </a:rPr>
              <a:t>StackGAN</a:t>
            </a:r>
            <a:r>
              <a:rPr lang="en-US" dirty="0">
                <a:latin typeface="Gill Sans MT" panose="020B0502020104020203" pitchFamily="34" charset="0"/>
              </a:rPr>
              <a:t> model which is a deep learning model that generates photo-realistic images from text descriptions using a two-stage process. First, it creates a low-resolution sketch based on the text. Then, it refines the sketch with intricate details and colors to produce a high-resolution image. By incorporating "BERT Text Embeddings ," </a:t>
            </a:r>
            <a:r>
              <a:rPr lang="en-US" dirty="0" err="1">
                <a:latin typeface="Gill Sans MT" panose="020B0502020104020203" pitchFamily="34" charset="0"/>
              </a:rPr>
              <a:t>StackGAN</a:t>
            </a:r>
            <a:r>
              <a:rPr lang="en-US" dirty="0">
                <a:latin typeface="Gill Sans MT" panose="020B0502020104020203" pitchFamily="34" charset="0"/>
              </a:rPr>
              <a:t> ensures the generated images accurately reflect the input text, leading to significant improvements in image quality, realism, and diversity.</a:t>
            </a:r>
            <a:endParaRPr lang="en-US" sz="1800" dirty="0">
              <a:latin typeface="Gill Sans MT" panose="020B0502020104020203" pitchFamily="34" charset="0"/>
            </a:endParaRPr>
          </a:p>
        </p:txBody>
      </p:sp>
    </p:spTree>
    <p:extLst>
      <p:ext uri="{BB962C8B-B14F-4D97-AF65-F5344CB8AC3E}">
        <p14:creationId xmlns:p14="http://schemas.microsoft.com/office/powerpoint/2010/main" val="1676414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3517-81D3-B273-1409-E3BB7EF7F140}"/>
              </a:ext>
            </a:extLst>
          </p:cNvPr>
          <p:cNvSpPr>
            <a:spLocks noGrp="1"/>
          </p:cNvSpPr>
          <p:nvPr>
            <p:ph type="title"/>
          </p:nvPr>
        </p:nvSpPr>
        <p:spPr>
          <a:xfrm>
            <a:off x="0" y="2772497"/>
            <a:ext cx="12192000" cy="1049235"/>
          </a:xfrm>
        </p:spPr>
        <p:txBody>
          <a:bodyPr/>
          <a:lstStyle/>
          <a:p>
            <a:pPr algn="ctr"/>
            <a:r>
              <a:rPr lang="en-US" dirty="0">
                <a:latin typeface="Gill Sans MT" panose="020B0502020104020203" pitchFamily="34" charset="0"/>
              </a:rPr>
              <a:t>Any Queries</a:t>
            </a:r>
            <a:endParaRPr lang="en-IN" dirty="0">
              <a:latin typeface="Gill Sans MT" panose="020B0502020104020203" pitchFamily="34" charset="0"/>
            </a:endParaRPr>
          </a:p>
        </p:txBody>
      </p:sp>
    </p:spTree>
    <p:extLst>
      <p:ext uri="{BB962C8B-B14F-4D97-AF65-F5344CB8AC3E}">
        <p14:creationId xmlns:p14="http://schemas.microsoft.com/office/powerpoint/2010/main" val="302055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3787-BDDE-7B94-D10A-86FC60C5B452}"/>
              </a:ext>
            </a:extLst>
          </p:cNvPr>
          <p:cNvSpPr>
            <a:spLocks noGrp="1"/>
          </p:cNvSpPr>
          <p:nvPr>
            <p:ph type="title"/>
          </p:nvPr>
        </p:nvSpPr>
        <p:spPr>
          <a:xfrm>
            <a:off x="0" y="272562"/>
            <a:ext cx="12192000" cy="967154"/>
          </a:xfrm>
        </p:spPr>
        <p:txBody>
          <a:bodyPr>
            <a:normAutofit/>
          </a:bodyPr>
          <a:lstStyle/>
          <a:p>
            <a:pPr algn="ctr"/>
            <a:r>
              <a:rPr lang="en-IN" sz="4200" dirty="0">
                <a:latin typeface="Gill Sans MT" panose="020B0502020104020203" pitchFamily="34" charset="0"/>
              </a:rPr>
              <a:t>Abstract :</a:t>
            </a:r>
          </a:p>
        </p:txBody>
      </p:sp>
      <p:sp>
        <p:nvSpPr>
          <p:cNvPr id="3" name="Content Placeholder 2">
            <a:extLst>
              <a:ext uri="{FF2B5EF4-FFF2-40B4-BE49-F238E27FC236}">
                <a16:creationId xmlns:a16="http://schemas.microsoft.com/office/drawing/2014/main" id="{4EB4A5B4-BFE0-4000-8782-77F0319F8956}"/>
              </a:ext>
            </a:extLst>
          </p:cNvPr>
          <p:cNvSpPr>
            <a:spLocks noGrp="1"/>
          </p:cNvSpPr>
          <p:nvPr>
            <p:ph idx="1"/>
          </p:nvPr>
        </p:nvSpPr>
        <p:spPr>
          <a:xfrm>
            <a:off x="1372447" y="1971770"/>
            <a:ext cx="9603275" cy="4042168"/>
          </a:xfrm>
        </p:spPr>
        <p:txBody>
          <a:bodyPr>
            <a:normAutofit lnSpcReduction="10000"/>
          </a:bodyPr>
          <a:lstStyle/>
          <a:p>
            <a:pPr algn="just">
              <a:lnSpc>
                <a:spcPct val="150000"/>
              </a:lnSpc>
            </a:pPr>
            <a:r>
              <a:rPr lang="en-US" sz="1800" dirty="0">
                <a:latin typeface="Gill Sans MT" panose="020B0502020104020203" pitchFamily="34" charset="0"/>
                <a:cs typeface="Times New Roman" panose="02020603050405020304" pitchFamily="18" charset="0"/>
              </a:rPr>
              <a:t>Text-to-image generation is a challenging task that bridges computer vision and natural language processing. Existing models based on generative adversarial networks (GANs) typically use text encoders pre-trained on image-text pairs. However, these encoders often fail to capture the semantic depth of unseen text during pre-training, making it difficult to generate images that align well with provided textual descriptions.to overcome this issue, we introduce a new text-to-image generation model that incorporates BERT, a highly effective pre-trained language model in natural language processing. By fine-tuning BERT on a large text corpus, we enable it to encode rich textual information, enhancing its suitability for image generation tasks. Experiments conducted on a CUB_200_2011 dataset reveal that our method outperforms baseline models in both quantitative metrics and qualitative assessments.</a:t>
            </a:r>
            <a:endParaRPr lang="en-IN" sz="18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07020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85B5-3687-146B-0A37-1D1E63EEE270}"/>
              </a:ext>
            </a:extLst>
          </p:cNvPr>
          <p:cNvSpPr>
            <a:spLocks noGrp="1"/>
          </p:cNvSpPr>
          <p:nvPr>
            <p:ph type="title"/>
          </p:nvPr>
        </p:nvSpPr>
        <p:spPr>
          <a:xfrm>
            <a:off x="1" y="2791580"/>
            <a:ext cx="12191999" cy="1049235"/>
          </a:xfrm>
        </p:spPr>
        <p:txBody>
          <a:bodyPr/>
          <a:lstStyle/>
          <a:p>
            <a:pPr algn="ctr"/>
            <a:r>
              <a:rPr lang="en-US" dirty="0">
                <a:latin typeface="Gill Sans MT" panose="020B0502020104020203" pitchFamily="34" charset="0"/>
              </a:rPr>
              <a:t>Thank you</a:t>
            </a:r>
            <a:endParaRPr lang="en-IN" dirty="0">
              <a:latin typeface="Gill Sans MT" panose="020B0502020104020203" pitchFamily="34" charset="0"/>
            </a:endParaRPr>
          </a:p>
        </p:txBody>
      </p:sp>
    </p:spTree>
    <p:extLst>
      <p:ext uri="{BB962C8B-B14F-4D97-AF65-F5344CB8AC3E}">
        <p14:creationId xmlns:p14="http://schemas.microsoft.com/office/powerpoint/2010/main" val="392528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390-0019-3ADB-E4DD-83DA822418AF}"/>
              </a:ext>
            </a:extLst>
          </p:cNvPr>
          <p:cNvSpPr>
            <a:spLocks noGrp="1"/>
          </p:cNvSpPr>
          <p:nvPr>
            <p:ph type="title"/>
          </p:nvPr>
        </p:nvSpPr>
        <p:spPr>
          <a:xfrm>
            <a:off x="0" y="237392"/>
            <a:ext cx="12192000" cy="870437"/>
          </a:xfrm>
        </p:spPr>
        <p:txBody>
          <a:bodyPr>
            <a:normAutofit/>
          </a:bodyPr>
          <a:lstStyle/>
          <a:p>
            <a:pPr algn="ctr"/>
            <a:r>
              <a:rPr lang="en-IN" sz="4200" dirty="0">
                <a:solidFill>
                  <a:srgbClr val="000000"/>
                </a:solidFill>
                <a:effectLst/>
                <a:latin typeface="Gill Sans MT" panose="020B0502020104020203" pitchFamily="34" charset="0"/>
              </a:rPr>
              <a:t>Literature Survey Overview : </a:t>
            </a:r>
            <a:endParaRPr lang="en-IN" sz="4200" dirty="0">
              <a:latin typeface="Gill Sans MT" panose="020B0502020104020203" pitchFamily="34" charset="0"/>
            </a:endParaRPr>
          </a:p>
        </p:txBody>
      </p:sp>
      <p:graphicFrame>
        <p:nvGraphicFramePr>
          <p:cNvPr id="5" name="Content Placeholder 4">
            <a:extLst>
              <a:ext uri="{FF2B5EF4-FFF2-40B4-BE49-F238E27FC236}">
                <a16:creationId xmlns:a16="http://schemas.microsoft.com/office/drawing/2014/main" id="{04E7CB5A-1BD8-E37D-33CD-D938BE91F838}"/>
              </a:ext>
            </a:extLst>
          </p:cNvPr>
          <p:cNvGraphicFramePr>
            <a:graphicFrameLocks noGrp="1"/>
          </p:cNvGraphicFramePr>
          <p:nvPr>
            <p:ph idx="1"/>
            <p:extLst>
              <p:ext uri="{D42A27DB-BD31-4B8C-83A1-F6EECF244321}">
                <p14:modId xmlns:p14="http://schemas.microsoft.com/office/powerpoint/2010/main" val="3673014738"/>
              </p:ext>
            </p:extLst>
          </p:nvPr>
        </p:nvGraphicFramePr>
        <p:xfrm>
          <a:off x="1508059" y="1502313"/>
          <a:ext cx="9912346" cy="4662403"/>
        </p:xfrm>
        <a:graphic>
          <a:graphicData uri="http://schemas.openxmlformats.org/drawingml/2006/table">
            <a:tbl>
              <a:tblPr firstRow="1" bandRow="1">
                <a:tableStyleId>{5C22544A-7EE6-4342-B048-85BDC9FD1C3A}</a:tableStyleId>
              </a:tblPr>
              <a:tblGrid>
                <a:gridCol w="720969">
                  <a:extLst>
                    <a:ext uri="{9D8B030D-6E8A-4147-A177-3AD203B41FA5}">
                      <a16:colId xmlns:a16="http://schemas.microsoft.com/office/drawing/2014/main" val="3144555674"/>
                    </a:ext>
                  </a:extLst>
                </a:gridCol>
                <a:gridCol w="2206869">
                  <a:extLst>
                    <a:ext uri="{9D8B030D-6E8A-4147-A177-3AD203B41FA5}">
                      <a16:colId xmlns:a16="http://schemas.microsoft.com/office/drawing/2014/main" val="899742123"/>
                    </a:ext>
                  </a:extLst>
                </a:gridCol>
                <a:gridCol w="3349870">
                  <a:extLst>
                    <a:ext uri="{9D8B030D-6E8A-4147-A177-3AD203B41FA5}">
                      <a16:colId xmlns:a16="http://schemas.microsoft.com/office/drawing/2014/main" val="813309711"/>
                    </a:ext>
                  </a:extLst>
                </a:gridCol>
                <a:gridCol w="3634638">
                  <a:extLst>
                    <a:ext uri="{9D8B030D-6E8A-4147-A177-3AD203B41FA5}">
                      <a16:colId xmlns:a16="http://schemas.microsoft.com/office/drawing/2014/main" val="1103011314"/>
                    </a:ext>
                  </a:extLst>
                </a:gridCol>
              </a:tblGrid>
              <a:tr h="395203">
                <a:tc>
                  <a:txBody>
                    <a:bodyPr/>
                    <a:lstStyle/>
                    <a:p>
                      <a:r>
                        <a:rPr lang="en-US" dirty="0" err="1">
                          <a:latin typeface="Gill Sans MT" panose="020B0502020104020203" pitchFamily="34" charset="0"/>
                        </a:rPr>
                        <a:t>S.No</a:t>
                      </a:r>
                      <a:endParaRPr lang="en-IN" dirty="0">
                        <a:latin typeface="Gill Sans MT" panose="020B0502020104020203" pitchFamily="34" charset="0"/>
                      </a:endParaRPr>
                    </a:p>
                  </a:txBody>
                  <a:tcPr/>
                </a:tc>
                <a:tc>
                  <a:txBody>
                    <a:bodyPr/>
                    <a:lstStyle/>
                    <a:p>
                      <a:r>
                        <a:rPr lang="en-IN" sz="1800" b="1" kern="1200" dirty="0">
                          <a:solidFill>
                            <a:schemeClr val="lt1"/>
                          </a:solidFill>
                          <a:effectLst/>
                          <a:latin typeface="Gill Sans MT" panose="020B0502020104020203" pitchFamily="34" charset="0"/>
                          <a:ea typeface="+mn-ea"/>
                          <a:cs typeface="+mn-cs"/>
                        </a:rPr>
                        <a:t>  Author/Year/Title </a:t>
                      </a:r>
                      <a:endParaRPr lang="en-IN" dirty="0">
                        <a:latin typeface="Gill Sans MT" panose="020B0502020104020203" pitchFamily="34" charset="0"/>
                      </a:endParaRPr>
                    </a:p>
                  </a:txBody>
                  <a:tcPr/>
                </a:tc>
                <a:tc>
                  <a:txBody>
                    <a:bodyPr/>
                    <a:lstStyle/>
                    <a:p>
                      <a:r>
                        <a:rPr lang="en-IN" sz="1800" b="1" kern="1200" dirty="0">
                          <a:solidFill>
                            <a:schemeClr val="lt1"/>
                          </a:solidFill>
                          <a:effectLst/>
                          <a:latin typeface="Gill Sans MT" panose="020B0502020104020203" pitchFamily="34" charset="0"/>
                          <a:ea typeface="+mn-ea"/>
                          <a:cs typeface="+mn-cs"/>
                        </a:rPr>
                        <a:t>          Methodology</a:t>
                      </a:r>
                      <a:endParaRPr lang="en-IN" dirty="0">
                        <a:latin typeface="Gill Sans MT" panose="020B0502020104020203" pitchFamily="34" charset="0"/>
                      </a:endParaRPr>
                    </a:p>
                  </a:txBody>
                  <a:tcPr/>
                </a:tc>
                <a:tc>
                  <a:txBody>
                    <a:bodyPr/>
                    <a:lstStyle/>
                    <a:p>
                      <a:r>
                        <a:rPr lang="en-US" dirty="0">
                          <a:latin typeface="Gill Sans MT" panose="020B0502020104020203" pitchFamily="34" charset="0"/>
                        </a:rPr>
                        <a:t>                </a:t>
                      </a:r>
                      <a:r>
                        <a:rPr lang="en-IN" sz="1800" b="1" kern="1200" dirty="0">
                          <a:solidFill>
                            <a:schemeClr val="lt1"/>
                          </a:solidFill>
                          <a:effectLst/>
                          <a:latin typeface="Gill Sans MT" panose="020B0502020104020203" pitchFamily="34" charset="0"/>
                          <a:ea typeface="+mn-ea"/>
                          <a:cs typeface="+mn-cs"/>
                        </a:rPr>
                        <a:t>Pros/Cons</a:t>
                      </a:r>
                      <a:endParaRPr lang="en-IN" dirty="0">
                        <a:latin typeface="Gill Sans MT" panose="020B0502020104020203" pitchFamily="34" charset="0"/>
                      </a:endParaRPr>
                    </a:p>
                  </a:txBody>
                  <a:tcPr/>
                </a:tc>
                <a:extLst>
                  <a:ext uri="{0D108BD9-81ED-4DB2-BD59-A6C34878D82A}">
                    <a16:rowId xmlns:a16="http://schemas.microsoft.com/office/drawing/2014/main" val="4022342421"/>
                  </a:ext>
                </a:extLst>
              </a:tr>
              <a:tr h="1536418">
                <a:tc>
                  <a:txBody>
                    <a:bodyPr/>
                    <a:lstStyle/>
                    <a:p>
                      <a:r>
                        <a:rPr lang="en-US" dirty="0">
                          <a:latin typeface="Gill Sans MT" panose="020B0502020104020203" pitchFamily="34" charset="0"/>
                        </a:rPr>
                        <a:t>1.</a:t>
                      </a:r>
                      <a:endParaRPr lang="en-IN" dirty="0">
                        <a:latin typeface="Gill Sans MT" panose="020B0502020104020203" pitchFamily="34" charset="0"/>
                      </a:endParaRPr>
                    </a:p>
                  </a:txBody>
                  <a:tcPr/>
                </a:tc>
                <a:tc>
                  <a:txBody>
                    <a:bodyPr/>
                    <a:lstStyle/>
                    <a:p>
                      <a:r>
                        <a:rPr lang="en-US" dirty="0" err="1">
                          <a:latin typeface="Gill Sans MT" panose="020B0502020104020203" pitchFamily="34" charset="0"/>
                        </a:rPr>
                        <a:t>Sutskever</a:t>
                      </a:r>
                      <a:r>
                        <a:rPr lang="en-US" dirty="0">
                          <a:latin typeface="Gill Sans MT" panose="020B0502020104020203" pitchFamily="34" charset="0"/>
                        </a:rPr>
                        <a:t> et al., 2014, </a:t>
                      </a:r>
                    </a:p>
                    <a:p>
                      <a:r>
                        <a:rPr lang="en-US" dirty="0">
                          <a:latin typeface="Gill Sans MT" panose="020B0502020104020203" pitchFamily="34" charset="0"/>
                        </a:rPr>
                        <a:t>"Sequence to Sequence Learning with Neural Networks"</a:t>
                      </a:r>
                      <a:endParaRPr lang="en-US" altLang="en-IN" b="1" dirty="0">
                        <a:latin typeface="Gill Sans MT" panose="020B0502020104020203" pitchFamily="34" charset="0"/>
                      </a:endParaRPr>
                    </a:p>
                  </a:txBody>
                  <a:tcPr/>
                </a:tc>
                <a:tc>
                  <a:txBody>
                    <a:bodyPr/>
                    <a:lstStyle/>
                    <a:p>
                      <a:r>
                        <a:rPr lang="en-US" sz="1600" b="1" dirty="0">
                          <a:latin typeface="Gill Sans MT" panose="020B0502020104020203" pitchFamily="34" charset="0"/>
                        </a:rPr>
                        <a:t>Seq2Seq (RNN-based):</a:t>
                      </a:r>
                      <a:r>
                        <a:rPr lang="en-US" dirty="0">
                          <a:latin typeface="Gill Sans MT" panose="020B0502020104020203" pitchFamily="34" charset="0"/>
                        </a:rPr>
                        <a:t>The sequence-to-sequence(Seq2Seq) model used Recurrent Neural Networks (RNNs) to convert text descriptions into a sequence of image features.</a:t>
                      </a:r>
                      <a:endParaRPr lang="en-IN" dirty="0">
                        <a:latin typeface="Gill Sans MT" panose="020B0502020104020203" pitchFamily="34" charset="0"/>
                      </a:endParaRPr>
                    </a:p>
                  </a:txBody>
                  <a:tcPr/>
                </a:tc>
                <a:tc>
                  <a:txBody>
                    <a:bodyPr/>
                    <a:lstStyle/>
                    <a:p>
                      <a:r>
                        <a:rPr lang="en-US" sz="1600" b="1" dirty="0">
                          <a:latin typeface="Gill Sans MT" panose="020B0502020104020203" pitchFamily="34" charset="0"/>
                        </a:rPr>
                        <a:t>Pros</a:t>
                      </a:r>
                      <a:r>
                        <a:rPr lang="en-US" sz="1600" dirty="0">
                          <a:latin typeface="Gill Sans MT" panose="020B0502020104020203" pitchFamily="34" charset="0"/>
                        </a:rPr>
                        <a:t>: </a:t>
                      </a:r>
                      <a:r>
                        <a:rPr lang="en-US" dirty="0">
                          <a:latin typeface="Gill Sans MT" panose="020B0502020104020203" pitchFamily="34" charset="0"/>
                        </a:rPr>
                        <a:t>Pioneered the concept of translating sequences. It was a major breakthrough in language tasks. </a:t>
                      </a:r>
                    </a:p>
                    <a:p>
                      <a:r>
                        <a:rPr lang="en-US" sz="1600" b="1" dirty="0">
                          <a:latin typeface="Gill Sans MT" panose="020B0502020104020203" pitchFamily="34" charset="0"/>
                        </a:rPr>
                        <a:t>Cons</a:t>
                      </a:r>
                      <a:r>
                        <a:rPr lang="en-US" sz="1600" dirty="0">
                          <a:latin typeface="Gill Sans MT" panose="020B0502020104020203" pitchFamily="34" charset="0"/>
                        </a:rPr>
                        <a:t>: </a:t>
                      </a:r>
                      <a:r>
                        <a:rPr lang="en-US" dirty="0">
                          <a:latin typeface="Gill Sans MT" panose="020B0502020104020203" pitchFamily="34" charset="0"/>
                        </a:rPr>
                        <a:t>Limited in image generation tasks, prone to losing information over long sequences, and incapable of handling large image datasets effectively.</a:t>
                      </a:r>
                      <a:endParaRPr lang="en-IN" dirty="0">
                        <a:latin typeface="Gill Sans MT" panose="020B0502020104020203" pitchFamily="34" charset="0"/>
                      </a:endParaRPr>
                    </a:p>
                  </a:txBody>
                  <a:tcPr/>
                </a:tc>
                <a:extLst>
                  <a:ext uri="{0D108BD9-81ED-4DB2-BD59-A6C34878D82A}">
                    <a16:rowId xmlns:a16="http://schemas.microsoft.com/office/drawing/2014/main" val="625517096"/>
                  </a:ext>
                </a:extLst>
              </a:tr>
              <a:tr h="1266814">
                <a:tc>
                  <a:txBody>
                    <a:bodyPr/>
                    <a:lstStyle/>
                    <a:p>
                      <a:r>
                        <a:rPr lang="en-US" dirty="0">
                          <a:latin typeface="Gill Sans MT" panose="020B0502020104020203" pitchFamily="34" charset="0"/>
                        </a:rPr>
                        <a:t>2.</a:t>
                      </a:r>
                      <a:endParaRPr lang="en-IN" dirty="0">
                        <a:latin typeface="Gill Sans MT" panose="020B05020201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Gill Sans MT" panose="020B0502020104020203" pitchFamily="34" charset="0"/>
                          <a:ea typeface="+mn-ea"/>
                          <a:cs typeface="+mn-cs"/>
                        </a:rPr>
                        <a:t>Reed et al., 2016, "Generative Adversarial Text-to-Image Synthesis"</a:t>
                      </a:r>
                    </a:p>
                  </a:txBody>
                  <a:tcPr/>
                </a:tc>
                <a:tc>
                  <a:txBody>
                    <a:bodyPr/>
                    <a:lstStyle/>
                    <a:p>
                      <a:r>
                        <a:rPr lang="en-US" sz="1600" b="1" dirty="0">
                          <a:latin typeface="Gill Sans MT" panose="020B0502020104020203" pitchFamily="34" charset="0"/>
                        </a:rPr>
                        <a:t>GAN-based (text-to-image GAN): </a:t>
                      </a:r>
                      <a:r>
                        <a:rPr lang="en-US" dirty="0">
                          <a:latin typeface="Gill Sans MT" panose="020B0502020104020203" pitchFamily="34" charset="0"/>
                        </a:rPr>
                        <a:t>Used a GAN framework where the generator creates images based on text embeddings, and the discriminator ensures the generated image matches the text description.</a:t>
                      </a:r>
                      <a:endParaRPr lang="en-IN" dirty="0">
                        <a:latin typeface="Gill Sans MT" panose="020B0502020104020203" pitchFamily="34" charset="0"/>
                      </a:endParaRPr>
                    </a:p>
                  </a:txBody>
                  <a:tcPr/>
                </a:tc>
                <a:tc>
                  <a:txBody>
                    <a:bodyPr/>
                    <a:lstStyle/>
                    <a:p>
                      <a:r>
                        <a:rPr lang="en-US" sz="1600" b="1" dirty="0">
                          <a:latin typeface="Gill Sans MT" panose="020B0502020104020203" pitchFamily="34" charset="0"/>
                        </a:rPr>
                        <a:t>Pros: </a:t>
                      </a:r>
                      <a:r>
                        <a:rPr lang="en-US" dirty="0">
                          <a:latin typeface="Gill Sans MT" panose="020B0502020104020203" pitchFamily="34" charset="0"/>
                        </a:rPr>
                        <a:t>Marked the first use of GANs for text-to-image synthesis. Produced more realistic images compared to previous methods.</a:t>
                      </a:r>
                    </a:p>
                    <a:p>
                      <a:r>
                        <a:rPr lang="en-US" sz="1600" b="1" dirty="0">
                          <a:latin typeface="Gill Sans MT" panose="020B0502020104020203" pitchFamily="34" charset="0"/>
                        </a:rPr>
                        <a:t>Cons: </a:t>
                      </a:r>
                      <a:r>
                        <a:rPr lang="en-US" dirty="0">
                          <a:latin typeface="Gill Sans MT" panose="020B0502020104020203" pitchFamily="34" charset="0"/>
                        </a:rPr>
                        <a:t>Generated images lacked fine details and high-resolution outputs.</a:t>
                      </a:r>
                      <a:endParaRPr lang="en-IN" dirty="0">
                        <a:latin typeface="Gill Sans MT" panose="020B0502020104020203" pitchFamily="34" charset="0"/>
                      </a:endParaRPr>
                    </a:p>
                  </a:txBody>
                  <a:tcPr/>
                </a:tc>
                <a:extLst>
                  <a:ext uri="{0D108BD9-81ED-4DB2-BD59-A6C34878D82A}">
                    <a16:rowId xmlns:a16="http://schemas.microsoft.com/office/drawing/2014/main" val="2384665477"/>
                  </a:ext>
                </a:extLst>
              </a:tr>
            </a:tbl>
          </a:graphicData>
        </a:graphic>
      </p:graphicFrame>
    </p:spTree>
    <p:extLst>
      <p:ext uri="{BB962C8B-B14F-4D97-AF65-F5344CB8AC3E}">
        <p14:creationId xmlns:p14="http://schemas.microsoft.com/office/powerpoint/2010/main" val="358999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697C-010F-2B31-8C4D-07844DF3D2BF}"/>
              </a:ext>
            </a:extLst>
          </p:cNvPr>
          <p:cNvSpPr>
            <a:spLocks noGrp="1"/>
          </p:cNvSpPr>
          <p:nvPr>
            <p:ph type="title"/>
          </p:nvPr>
        </p:nvSpPr>
        <p:spPr>
          <a:xfrm>
            <a:off x="1099886" y="151876"/>
            <a:ext cx="9603275" cy="498756"/>
          </a:xfrm>
        </p:spPr>
        <p:txBody>
          <a:bodyPr>
            <a:normAutofit fontScale="90000"/>
          </a:bodyPr>
          <a:lstStyle/>
          <a:p>
            <a:pPr algn="ctr"/>
            <a:r>
              <a:rPr lang="en-IN" dirty="0">
                <a:solidFill>
                  <a:srgbClr val="000000"/>
                </a:solidFill>
                <a:effectLst/>
                <a:latin typeface="Gill Sans MT" panose="020B0502020104020203" pitchFamily="34" charset="0"/>
              </a:rPr>
              <a:t>Literature Survey Overview </a:t>
            </a:r>
            <a:r>
              <a:rPr lang="en-IN" dirty="0" err="1">
                <a:solidFill>
                  <a:srgbClr val="000000"/>
                </a:solidFill>
                <a:effectLst/>
                <a:latin typeface="Gill Sans MT" panose="020B0502020104020203" pitchFamily="34" charset="0"/>
              </a:rPr>
              <a:t>Cont</a:t>
            </a:r>
            <a:r>
              <a:rPr lang="en-IN" dirty="0">
                <a:solidFill>
                  <a:srgbClr val="000000"/>
                </a:solidFill>
                <a:effectLst/>
                <a:latin typeface="Gill Sans MT" panose="020B0502020104020203" pitchFamily="34" charset="0"/>
              </a:rPr>
              <a:t>…</a:t>
            </a:r>
            <a:r>
              <a:rPr lang="en-IN" dirty="0">
                <a:solidFill>
                  <a:srgbClr val="000000"/>
                </a:solidFill>
                <a:latin typeface="Gill Sans MT" panose="020B0502020104020203" pitchFamily="34" charset="0"/>
              </a:rPr>
              <a:t>.</a:t>
            </a:r>
            <a:r>
              <a:rPr lang="en-IN" dirty="0">
                <a:solidFill>
                  <a:srgbClr val="000000"/>
                </a:solidFill>
                <a:effectLst/>
                <a:latin typeface="Gill Sans MT" panose="020B0502020104020203" pitchFamily="34" charset="0"/>
              </a:rPr>
              <a:t> </a:t>
            </a:r>
            <a:endParaRPr lang="en-IN"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C488D236-0694-DA46-0787-DDA332336802}"/>
              </a:ext>
            </a:extLst>
          </p:cNvPr>
          <p:cNvSpPr>
            <a:spLocks noGrp="1"/>
          </p:cNvSpPr>
          <p:nvPr>
            <p:ph idx="1"/>
          </p:nvPr>
        </p:nvSpPr>
        <p:spPr>
          <a:xfrm>
            <a:off x="1484311" y="2666999"/>
            <a:ext cx="9607804" cy="3124201"/>
          </a:xfrm>
        </p:spPr>
        <p:txBody>
          <a:bodyPr/>
          <a:lstStyle/>
          <a:p>
            <a:endParaRPr lang="en-IN" dirty="0"/>
          </a:p>
        </p:txBody>
      </p:sp>
      <p:graphicFrame>
        <p:nvGraphicFramePr>
          <p:cNvPr id="4" name="Content Placeholder 4">
            <a:extLst>
              <a:ext uri="{FF2B5EF4-FFF2-40B4-BE49-F238E27FC236}">
                <a16:creationId xmlns:a16="http://schemas.microsoft.com/office/drawing/2014/main" id="{9C8D10D7-A4B2-A462-69A8-1C3ED194A979}"/>
              </a:ext>
            </a:extLst>
          </p:cNvPr>
          <p:cNvGraphicFramePr>
            <a:graphicFrameLocks/>
          </p:cNvGraphicFramePr>
          <p:nvPr>
            <p:extLst>
              <p:ext uri="{D42A27DB-BD31-4B8C-83A1-F6EECF244321}">
                <p14:modId xmlns:p14="http://schemas.microsoft.com/office/powerpoint/2010/main" val="2865398623"/>
              </p:ext>
            </p:extLst>
          </p:nvPr>
        </p:nvGraphicFramePr>
        <p:xfrm>
          <a:off x="1099885" y="892910"/>
          <a:ext cx="10233398" cy="5888295"/>
        </p:xfrm>
        <a:graphic>
          <a:graphicData uri="http://schemas.openxmlformats.org/drawingml/2006/table">
            <a:tbl>
              <a:tblPr firstRow="1" bandRow="1">
                <a:tableStyleId>{5C22544A-7EE6-4342-B048-85BDC9FD1C3A}</a:tableStyleId>
              </a:tblPr>
              <a:tblGrid>
                <a:gridCol w="736921">
                  <a:extLst>
                    <a:ext uri="{9D8B030D-6E8A-4147-A177-3AD203B41FA5}">
                      <a16:colId xmlns:a16="http://schemas.microsoft.com/office/drawing/2014/main" val="3144555674"/>
                    </a:ext>
                  </a:extLst>
                </a:gridCol>
                <a:gridCol w="2274174">
                  <a:extLst>
                    <a:ext uri="{9D8B030D-6E8A-4147-A177-3AD203B41FA5}">
                      <a16:colId xmlns:a16="http://schemas.microsoft.com/office/drawing/2014/main" val="899742123"/>
                    </a:ext>
                  </a:extLst>
                </a:gridCol>
                <a:gridCol w="3643834">
                  <a:extLst>
                    <a:ext uri="{9D8B030D-6E8A-4147-A177-3AD203B41FA5}">
                      <a16:colId xmlns:a16="http://schemas.microsoft.com/office/drawing/2014/main" val="813309711"/>
                    </a:ext>
                  </a:extLst>
                </a:gridCol>
                <a:gridCol w="3578469">
                  <a:extLst>
                    <a:ext uri="{9D8B030D-6E8A-4147-A177-3AD203B41FA5}">
                      <a16:colId xmlns:a16="http://schemas.microsoft.com/office/drawing/2014/main" val="1103011314"/>
                    </a:ext>
                  </a:extLst>
                </a:gridCol>
              </a:tblGrid>
              <a:tr h="401895">
                <a:tc>
                  <a:txBody>
                    <a:bodyPr/>
                    <a:lstStyle/>
                    <a:p>
                      <a:r>
                        <a:rPr lang="en-US" dirty="0" err="1">
                          <a:latin typeface="Gill Sans MT" panose="020B0502020104020203" pitchFamily="34" charset="0"/>
                        </a:rPr>
                        <a:t>S.No</a:t>
                      </a:r>
                      <a:endParaRPr lang="en-IN" dirty="0">
                        <a:latin typeface="Gill Sans MT" panose="020B0502020104020203" pitchFamily="34" charset="0"/>
                      </a:endParaRPr>
                    </a:p>
                  </a:txBody>
                  <a:tcPr/>
                </a:tc>
                <a:tc>
                  <a:txBody>
                    <a:bodyPr/>
                    <a:lstStyle/>
                    <a:p>
                      <a:r>
                        <a:rPr lang="en-IN" sz="1800" b="1" kern="1200" dirty="0">
                          <a:solidFill>
                            <a:schemeClr val="lt1"/>
                          </a:solidFill>
                          <a:effectLst/>
                          <a:latin typeface="Gill Sans MT" panose="020B0502020104020203" pitchFamily="34" charset="0"/>
                          <a:ea typeface="+mn-ea"/>
                          <a:cs typeface="+mn-cs"/>
                        </a:rPr>
                        <a:t>  Author/Year/Title </a:t>
                      </a:r>
                      <a:endParaRPr lang="en-IN" dirty="0">
                        <a:latin typeface="Gill Sans MT" panose="020B0502020104020203" pitchFamily="34" charset="0"/>
                      </a:endParaRPr>
                    </a:p>
                  </a:txBody>
                  <a:tcPr/>
                </a:tc>
                <a:tc>
                  <a:txBody>
                    <a:bodyPr/>
                    <a:lstStyle/>
                    <a:p>
                      <a:r>
                        <a:rPr lang="en-IN" sz="1800" b="1" kern="1200" dirty="0">
                          <a:solidFill>
                            <a:schemeClr val="lt1"/>
                          </a:solidFill>
                          <a:effectLst/>
                          <a:latin typeface="Gill Sans MT" panose="020B0502020104020203" pitchFamily="34" charset="0"/>
                          <a:ea typeface="+mn-ea"/>
                          <a:cs typeface="+mn-cs"/>
                        </a:rPr>
                        <a:t>             Methodology</a:t>
                      </a:r>
                      <a:endParaRPr lang="en-IN" dirty="0">
                        <a:latin typeface="Gill Sans MT" panose="020B0502020104020203" pitchFamily="34" charset="0"/>
                      </a:endParaRPr>
                    </a:p>
                  </a:txBody>
                  <a:tcPr/>
                </a:tc>
                <a:tc>
                  <a:txBody>
                    <a:bodyPr/>
                    <a:lstStyle/>
                    <a:p>
                      <a:r>
                        <a:rPr lang="en-US" dirty="0">
                          <a:latin typeface="Gill Sans MT" panose="020B0502020104020203" pitchFamily="34" charset="0"/>
                        </a:rPr>
                        <a:t>               </a:t>
                      </a:r>
                      <a:r>
                        <a:rPr lang="en-IN" sz="1800" b="1" kern="1200" dirty="0">
                          <a:solidFill>
                            <a:schemeClr val="lt1"/>
                          </a:solidFill>
                          <a:effectLst/>
                          <a:latin typeface="Gill Sans MT" panose="020B0502020104020203" pitchFamily="34" charset="0"/>
                          <a:ea typeface="+mn-ea"/>
                          <a:cs typeface="+mn-cs"/>
                        </a:rPr>
                        <a:t>Pros/Cons</a:t>
                      </a:r>
                      <a:endParaRPr lang="en-IN" dirty="0">
                        <a:latin typeface="Gill Sans MT" panose="020B0502020104020203" pitchFamily="34" charset="0"/>
                      </a:endParaRPr>
                    </a:p>
                  </a:txBody>
                  <a:tcPr/>
                </a:tc>
                <a:extLst>
                  <a:ext uri="{0D108BD9-81ED-4DB2-BD59-A6C34878D82A}">
                    <a16:rowId xmlns:a16="http://schemas.microsoft.com/office/drawing/2014/main" val="4022342421"/>
                  </a:ext>
                </a:extLst>
              </a:tr>
              <a:tr h="1585558">
                <a:tc>
                  <a:txBody>
                    <a:bodyPr/>
                    <a:lstStyle/>
                    <a:p>
                      <a:r>
                        <a:rPr lang="en-US" dirty="0">
                          <a:latin typeface="Gill Sans MT" panose="020B0502020104020203" pitchFamily="34" charset="0"/>
                        </a:rPr>
                        <a:t>3.</a:t>
                      </a:r>
                      <a:endParaRPr lang="en-IN" dirty="0">
                        <a:latin typeface="Gill Sans MT" panose="020B0502020104020203" pitchFamily="34" charset="0"/>
                      </a:endParaRPr>
                    </a:p>
                  </a:txBody>
                  <a:tcPr/>
                </a:tc>
                <a:tc>
                  <a:txBody>
                    <a:bodyPr/>
                    <a:lstStyle/>
                    <a:p>
                      <a:r>
                        <a:rPr lang="en-US" dirty="0">
                          <a:latin typeface="Gill Sans MT" panose="020B0502020104020203" pitchFamily="34" charset="0"/>
                        </a:rPr>
                        <a:t>Reed et al., 2016,</a:t>
                      </a:r>
                    </a:p>
                    <a:p>
                      <a:r>
                        <a:rPr lang="en-US" dirty="0">
                          <a:latin typeface="Gill Sans MT" panose="020B0502020104020203" pitchFamily="34" charset="0"/>
                        </a:rPr>
                        <a:t>"Learning Deep Representations of Fine-Grained Visual Descriptions"</a:t>
                      </a:r>
                      <a:endParaRPr lang="en-US" altLang="en-IN" b="1" dirty="0">
                        <a:latin typeface="Gill Sans MT" panose="020B0502020104020203" pitchFamily="34" charset="0"/>
                      </a:endParaRPr>
                    </a:p>
                  </a:txBody>
                  <a:tcPr/>
                </a:tc>
                <a:tc>
                  <a:txBody>
                    <a:bodyPr/>
                    <a:lstStyle/>
                    <a:p>
                      <a:r>
                        <a:rPr lang="en-US" sz="1600" b="1" dirty="0">
                          <a:latin typeface="Gill Sans MT" panose="020B0502020104020203" pitchFamily="34" charset="0"/>
                        </a:rPr>
                        <a:t>Conditional GAN with LSTM: </a:t>
                      </a:r>
                      <a:r>
                        <a:rPr lang="en-US" dirty="0">
                          <a:latin typeface="Gill Sans MT" panose="020B0502020104020203" pitchFamily="34" charset="0"/>
                        </a:rPr>
                        <a:t>Introduced a conditional GAN using LSTMs for text processing and CNNs for image generation, using fine-grained text descriptions.</a:t>
                      </a:r>
                      <a:endParaRPr lang="en-IN" dirty="0">
                        <a:latin typeface="Gill Sans MT" panose="020B0502020104020203" pitchFamily="34" charset="0"/>
                      </a:endParaRPr>
                    </a:p>
                  </a:txBody>
                  <a:tcPr/>
                </a:tc>
                <a:tc>
                  <a:txBody>
                    <a:bodyPr/>
                    <a:lstStyle/>
                    <a:p>
                      <a:r>
                        <a:rPr lang="en-US" dirty="0">
                          <a:latin typeface="Gill Sans MT" panose="020B0502020104020203" pitchFamily="34" charset="0"/>
                        </a:rPr>
                        <a:t> </a:t>
                      </a:r>
                      <a:r>
                        <a:rPr lang="en-US" sz="1600" b="1" dirty="0">
                          <a:latin typeface="Gill Sans MT" panose="020B0502020104020203" pitchFamily="34" charset="0"/>
                        </a:rPr>
                        <a:t>Pros: </a:t>
                      </a:r>
                      <a:r>
                        <a:rPr lang="en-US" dirty="0">
                          <a:latin typeface="Gill Sans MT" panose="020B0502020104020203" pitchFamily="34" charset="0"/>
                        </a:rPr>
                        <a:t>Handled fine-grained visual descriptions well. Improved quality of the generated images. </a:t>
                      </a:r>
                    </a:p>
                    <a:p>
                      <a:r>
                        <a:rPr lang="en-US" sz="1600" b="1" dirty="0">
                          <a:latin typeface="Gill Sans MT" panose="020B0502020104020203" pitchFamily="34" charset="0"/>
                        </a:rPr>
                        <a:t>Cons: </a:t>
                      </a:r>
                      <a:r>
                        <a:rPr lang="en-US" dirty="0">
                          <a:latin typeface="Gill Sans MT" panose="020B0502020104020203" pitchFamily="34" charset="0"/>
                        </a:rPr>
                        <a:t>Images were often blurry and lacked clarity, especially for complex or abstract descriptions.</a:t>
                      </a:r>
                      <a:endParaRPr lang="en-IN" dirty="0">
                        <a:latin typeface="Gill Sans MT" panose="020B0502020104020203" pitchFamily="34" charset="0"/>
                      </a:endParaRPr>
                    </a:p>
                  </a:txBody>
                  <a:tcPr/>
                </a:tc>
                <a:extLst>
                  <a:ext uri="{0D108BD9-81ED-4DB2-BD59-A6C34878D82A}">
                    <a16:rowId xmlns:a16="http://schemas.microsoft.com/office/drawing/2014/main" val="625517096"/>
                  </a:ext>
                </a:extLst>
              </a:tr>
              <a:tr h="1249835">
                <a:tc>
                  <a:txBody>
                    <a:bodyPr/>
                    <a:lstStyle/>
                    <a:p>
                      <a:r>
                        <a:rPr lang="en-US" dirty="0">
                          <a:latin typeface="Gill Sans MT" panose="020B0502020104020203" pitchFamily="34" charset="0"/>
                        </a:rPr>
                        <a:t>4.</a:t>
                      </a:r>
                      <a:endParaRPr lang="en-IN" dirty="0">
                        <a:latin typeface="Gill Sans MT" panose="020B05020201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Gill Sans MT" panose="020B0502020104020203" pitchFamily="34" charset="0"/>
                          <a:ea typeface="+mn-ea"/>
                          <a:cs typeface="+mn-cs"/>
                        </a:rPr>
                        <a:t>Mansimov</a:t>
                      </a:r>
                      <a:r>
                        <a:rPr lang="en-US" sz="1800" b="0" i="0" kern="1200" dirty="0">
                          <a:solidFill>
                            <a:schemeClr val="dk1"/>
                          </a:solidFill>
                          <a:effectLst/>
                          <a:latin typeface="Gill Sans MT" panose="020B0502020104020203" pitchFamily="34" charset="0"/>
                          <a:ea typeface="+mn-ea"/>
                          <a:cs typeface="+mn-cs"/>
                        </a:rPr>
                        <a:t> et al., 2016, “Generating Images from Captions with Attention"</a:t>
                      </a:r>
                    </a:p>
                  </a:txBody>
                  <a:tcPr/>
                </a:tc>
                <a:tc>
                  <a:txBody>
                    <a:bodyPr/>
                    <a:lstStyle/>
                    <a:p>
                      <a:r>
                        <a:rPr lang="en-US" sz="1600" b="1" dirty="0">
                          <a:latin typeface="Gill Sans MT" panose="020B0502020104020203" pitchFamily="34" charset="0"/>
                        </a:rPr>
                        <a:t>Attentional Generative Models: </a:t>
                      </a:r>
                      <a:r>
                        <a:rPr lang="en-US" dirty="0">
                          <a:latin typeface="Gill Sans MT" panose="020B0502020104020203" pitchFamily="34" charset="0"/>
                        </a:rPr>
                        <a:t>Introduced a combination of RNNs with an attention mechanism that focuses on different parts of the input text while generating different parts of the image.</a:t>
                      </a:r>
                      <a:endParaRPr lang="en-IN" dirty="0">
                        <a:latin typeface="Gill Sans MT" panose="020B0502020104020203" pitchFamily="34" charset="0"/>
                      </a:endParaRPr>
                    </a:p>
                  </a:txBody>
                  <a:tcPr/>
                </a:tc>
                <a:tc>
                  <a:txBody>
                    <a:bodyPr/>
                    <a:lstStyle/>
                    <a:p>
                      <a:r>
                        <a:rPr lang="en-US" sz="1600" b="1" dirty="0">
                          <a:latin typeface="Gill Sans MT" panose="020B0502020104020203" pitchFamily="34" charset="0"/>
                        </a:rPr>
                        <a:t>Pros: </a:t>
                      </a:r>
                      <a:r>
                        <a:rPr lang="en-US" dirty="0">
                          <a:latin typeface="Gill Sans MT" panose="020B0502020104020203" pitchFamily="34" charset="0"/>
                        </a:rPr>
                        <a:t>The attention mechanism improved the image generation process by focusing on specific text features. </a:t>
                      </a:r>
                    </a:p>
                    <a:p>
                      <a:r>
                        <a:rPr lang="en-US" sz="1600" b="1" dirty="0">
                          <a:latin typeface="Gill Sans MT" panose="020B0502020104020203" pitchFamily="34" charset="0"/>
                        </a:rPr>
                        <a:t>Cons: </a:t>
                      </a:r>
                      <a:r>
                        <a:rPr lang="en-US" dirty="0">
                          <a:latin typeface="Gill Sans MT" panose="020B0502020104020203" pitchFamily="34" charset="0"/>
                        </a:rPr>
                        <a:t>Generated images still lacked realism, and the method struggled with complex images.</a:t>
                      </a:r>
                      <a:endParaRPr lang="en-IN" dirty="0">
                        <a:latin typeface="Gill Sans MT" panose="020B0502020104020203" pitchFamily="34" charset="0"/>
                      </a:endParaRPr>
                    </a:p>
                  </a:txBody>
                  <a:tcPr/>
                </a:tc>
                <a:extLst>
                  <a:ext uri="{0D108BD9-81ED-4DB2-BD59-A6C34878D82A}">
                    <a16:rowId xmlns:a16="http://schemas.microsoft.com/office/drawing/2014/main" val="2384665477"/>
                  </a:ext>
                </a:extLst>
              </a:tr>
              <a:tr h="1288266">
                <a:tc>
                  <a:txBody>
                    <a:bodyPr/>
                    <a:lstStyle/>
                    <a:p>
                      <a:r>
                        <a:rPr lang="en-US" dirty="0">
                          <a:latin typeface="Gill Sans MT" panose="020B0502020104020203" pitchFamily="34" charset="0"/>
                        </a:rPr>
                        <a:t>5.</a:t>
                      </a:r>
                      <a:endParaRPr lang="en-IN" dirty="0">
                        <a:latin typeface="Gill Sans MT" panose="020B05020201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ill Sans MT" panose="020B0502020104020203" pitchFamily="34" charset="0"/>
                        </a:rPr>
                        <a:t>Nguyen et al., 2017, "Plug &amp; Play Generative Networks: Conditional Iterative Generation of Images in Latent Space"</a:t>
                      </a:r>
                      <a:endParaRPr lang="en-US" altLang="en-IN" b="1" dirty="0">
                        <a:latin typeface="Gill Sans MT" panose="020B05020201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Gill Sans MT" panose="020B0502020104020203" pitchFamily="34" charset="0"/>
                        </a:rPr>
                        <a:t>Plug-and-Play Generative Networks (PPGN): </a:t>
                      </a:r>
                      <a:r>
                        <a:rPr lang="en-US" sz="1800" b="0" dirty="0">
                          <a:latin typeface="Gill Sans MT" panose="020B0502020104020203" pitchFamily="34" charset="0"/>
                        </a:rPr>
                        <a:t>Used a GAN architecture in combination with a gradient ascent method to iteratively improve the generated images by backpropagating from a discriminator.</a:t>
                      </a:r>
                      <a:endParaRPr lang="en-IN" sz="1800" b="0" dirty="0">
                        <a:latin typeface="Gill Sans MT" panose="020B0502020104020203" pitchFamily="34" charset="0"/>
                      </a:endParaRPr>
                    </a:p>
                  </a:txBody>
                  <a:tcPr/>
                </a:tc>
                <a:tc>
                  <a:txBody>
                    <a:bodyPr/>
                    <a:lstStyle/>
                    <a:p>
                      <a:r>
                        <a:rPr lang="en-US" sz="1600" b="1" dirty="0">
                          <a:latin typeface="Gill Sans MT" panose="020B0502020104020203" pitchFamily="34" charset="0"/>
                        </a:rPr>
                        <a:t>Pros: </a:t>
                      </a:r>
                      <a:r>
                        <a:rPr lang="en-US" sz="1800" b="0" dirty="0">
                          <a:latin typeface="Gill Sans MT" panose="020B0502020104020203" pitchFamily="34" charset="0"/>
                        </a:rPr>
                        <a:t>Introduced a flexible way of improving image quality by tuning latent space. </a:t>
                      </a:r>
                    </a:p>
                    <a:p>
                      <a:r>
                        <a:rPr lang="en-US" sz="1600" b="1" dirty="0">
                          <a:latin typeface="Gill Sans MT" panose="020B0502020104020203" pitchFamily="34" charset="0"/>
                        </a:rPr>
                        <a:t>Cons: </a:t>
                      </a:r>
                      <a:r>
                        <a:rPr lang="en-US" sz="1800" b="0" dirty="0">
                          <a:latin typeface="Gill Sans MT" panose="020B0502020104020203" pitchFamily="34" charset="0"/>
                        </a:rPr>
                        <a:t>Computationally intensive, and image quality was inconsistent across different samples.</a:t>
                      </a:r>
                      <a:endParaRPr lang="en-IN" sz="1800" b="0" dirty="0">
                        <a:latin typeface="Gill Sans MT" panose="020B0502020104020203" pitchFamily="34" charset="0"/>
                      </a:endParaRPr>
                    </a:p>
                  </a:txBody>
                  <a:tcPr/>
                </a:tc>
                <a:extLst>
                  <a:ext uri="{0D108BD9-81ED-4DB2-BD59-A6C34878D82A}">
                    <a16:rowId xmlns:a16="http://schemas.microsoft.com/office/drawing/2014/main" val="3670765833"/>
                  </a:ext>
                </a:extLst>
              </a:tr>
            </a:tbl>
          </a:graphicData>
        </a:graphic>
      </p:graphicFrame>
    </p:spTree>
    <p:extLst>
      <p:ext uri="{BB962C8B-B14F-4D97-AF65-F5344CB8AC3E}">
        <p14:creationId xmlns:p14="http://schemas.microsoft.com/office/powerpoint/2010/main" val="84231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35E0-7B57-E1CC-FA79-5F13601B29E9}"/>
              </a:ext>
            </a:extLst>
          </p:cNvPr>
          <p:cNvSpPr>
            <a:spLocks noGrp="1"/>
          </p:cNvSpPr>
          <p:nvPr>
            <p:ph type="title"/>
          </p:nvPr>
        </p:nvSpPr>
        <p:spPr>
          <a:xfrm>
            <a:off x="0" y="612530"/>
            <a:ext cx="12192000" cy="1066799"/>
          </a:xfrm>
        </p:spPr>
        <p:txBody>
          <a:bodyPr>
            <a:normAutofit/>
          </a:bodyPr>
          <a:lstStyle/>
          <a:p>
            <a:pPr algn="ctr"/>
            <a:r>
              <a:rPr lang="en-IN" sz="4200" dirty="0">
                <a:solidFill>
                  <a:srgbClr val="000000"/>
                </a:solidFill>
                <a:effectLst/>
                <a:latin typeface="Gill Sans MT" panose="020B0502020104020203" pitchFamily="34" charset="0"/>
              </a:rPr>
              <a:t>Existing System :</a:t>
            </a:r>
            <a:endParaRPr lang="en-IN" sz="42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79244138-D0B2-A629-D18A-005CDA3330C8}"/>
              </a:ext>
            </a:extLst>
          </p:cNvPr>
          <p:cNvSpPr>
            <a:spLocks noGrp="1"/>
          </p:cNvSpPr>
          <p:nvPr>
            <p:ph idx="1"/>
          </p:nvPr>
        </p:nvSpPr>
        <p:spPr>
          <a:xfrm>
            <a:off x="1274885" y="1556238"/>
            <a:ext cx="10140215" cy="4390294"/>
          </a:xfrm>
        </p:spPr>
        <p:txBody>
          <a:bodyPr>
            <a:normAutofit/>
          </a:bodyPr>
          <a:lstStyle/>
          <a:p>
            <a:pPr algn="just">
              <a:lnSpc>
                <a:spcPct val="150000"/>
              </a:lnSpc>
            </a:pPr>
            <a:r>
              <a:rPr lang="en-US" sz="1800" dirty="0">
                <a:latin typeface="Gill Sans MT" panose="020B0502020104020203" pitchFamily="34" charset="0"/>
                <a:cs typeface="Times New Roman" panose="02020603050405020304" pitchFamily="18" charset="0"/>
              </a:rPr>
              <a:t>In the existing text-to-image generation systems, most approaches rely on either standalone generative models like GANs (Generative Adversarial Networks) or simplified NLP embeddings to convert textual descriptions into images. While these systems have made significant progress, they often face limitations in effectively capturing the nuanced semantics of complex or lengthy textual descriptions. Traditional GAN-based architectures typically focus on generating images based on shallow text embeddings, which lack a deep understanding of the text's contextual meaning. This often leads to misaligned or oversimplified visual representations that fail to reflect the richness of the input text. Moreover, existing systems frequently struggle with scalability and generalization. For instance, models trained on specific datasets may perform poorly when exposed to new, unseen text descriptions or when tasked with generating images based on large or abstract textual inputs. </a:t>
            </a:r>
            <a:endParaRPr lang="en-IN" sz="18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83825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F4A4-0C03-B27E-665F-BE62A80A347D}"/>
              </a:ext>
            </a:extLst>
          </p:cNvPr>
          <p:cNvSpPr>
            <a:spLocks noGrp="1"/>
          </p:cNvSpPr>
          <p:nvPr>
            <p:ph type="title"/>
          </p:nvPr>
        </p:nvSpPr>
        <p:spPr>
          <a:xfrm>
            <a:off x="0" y="586680"/>
            <a:ext cx="12191999" cy="1028700"/>
          </a:xfrm>
        </p:spPr>
        <p:txBody>
          <a:bodyPr>
            <a:normAutofit/>
          </a:bodyPr>
          <a:lstStyle/>
          <a:p>
            <a:pPr algn="ctr"/>
            <a:r>
              <a:rPr lang="en-IN" sz="4200" dirty="0">
                <a:solidFill>
                  <a:srgbClr val="000000"/>
                </a:solidFill>
                <a:effectLst/>
                <a:latin typeface="Gill Sans MT" panose="020B0502020104020203" pitchFamily="34" charset="0"/>
              </a:rPr>
              <a:t>Proposed system :</a:t>
            </a:r>
            <a:endParaRPr lang="en-IN" sz="42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87461A86-66E7-872E-302C-722F17A5A6C4}"/>
              </a:ext>
            </a:extLst>
          </p:cNvPr>
          <p:cNvSpPr>
            <a:spLocks noGrp="1"/>
          </p:cNvSpPr>
          <p:nvPr>
            <p:ph idx="1"/>
          </p:nvPr>
        </p:nvSpPr>
        <p:spPr>
          <a:xfrm>
            <a:off x="1742769" y="2058897"/>
            <a:ext cx="9603275" cy="3979426"/>
          </a:xfrm>
        </p:spPr>
        <p:txBody>
          <a:bodyPr>
            <a:normAutofit/>
          </a:bodyPr>
          <a:lstStyle/>
          <a:p>
            <a:pPr algn="just">
              <a:lnSpc>
                <a:spcPct val="150000"/>
              </a:lnSpc>
            </a:pPr>
            <a:r>
              <a:rPr lang="en-US" dirty="0">
                <a:latin typeface="Gill Sans MT" panose="020B0502020104020203" pitchFamily="34" charset="0"/>
              </a:rPr>
              <a:t>We have proposed the combination of the two models </a:t>
            </a:r>
            <a:r>
              <a:rPr lang="en-US" dirty="0" err="1">
                <a:latin typeface="Gill Sans MT" panose="020B0502020104020203" pitchFamily="34" charset="0"/>
              </a:rPr>
              <a:t>i.e</a:t>
            </a:r>
            <a:r>
              <a:rPr lang="en-US" dirty="0">
                <a:latin typeface="Gill Sans MT" panose="020B0502020104020203" pitchFamily="34" charset="0"/>
              </a:rPr>
              <a:t> the BERT is an NLP model and the </a:t>
            </a:r>
            <a:r>
              <a:rPr lang="en-US" dirty="0" err="1">
                <a:latin typeface="Gill Sans MT" panose="020B0502020104020203" pitchFamily="34" charset="0"/>
              </a:rPr>
              <a:t>StackGAN</a:t>
            </a:r>
            <a:r>
              <a:rPr lang="en-US" dirty="0">
                <a:latin typeface="Gill Sans MT" panose="020B0502020104020203" pitchFamily="34" charset="0"/>
              </a:rPr>
              <a:t> is an Deep-learning model offers several significant advantages for image generation system. BERT's exceptional ability to understand and represent the semantic meaning of text provides a strong foundation for image generation. By incorporating BERT-generated sentence embeddings, the </a:t>
            </a:r>
            <a:r>
              <a:rPr lang="en-US" dirty="0" err="1">
                <a:latin typeface="Gill Sans MT" panose="020B0502020104020203" pitchFamily="34" charset="0"/>
              </a:rPr>
              <a:t>StackGAN</a:t>
            </a:r>
            <a:r>
              <a:rPr lang="en-US" dirty="0">
                <a:latin typeface="Gill Sans MT" panose="020B0502020104020203" pitchFamily="34" charset="0"/>
              </a:rPr>
              <a:t> architecture can leverage deep semantic understanding of the text description. In </a:t>
            </a:r>
            <a:r>
              <a:rPr lang="en-US" dirty="0" err="1">
                <a:latin typeface="Gill Sans MT" panose="020B0502020104020203" pitchFamily="34" charset="0"/>
              </a:rPr>
              <a:t>StackGAN</a:t>
            </a:r>
            <a:r>
              <a:rPr lang="en-US" dirty="0">
                <a:latin typeface="Gill Sans MT" panose="020B0502020104020203" pitchFamily="34" charset="0"/>
              </a:rPr>
              <a:t> basically the Architecture of this model is a Hierarchical manner so we can able to generate the image for the Larger text Description. so we combined this BERT and </a:t>
            </a:r>
            <a:r>
              <a:rPr lang="en-US" dirty="0" err="1">
                <a:latin typeface="Gill Sans MT" panose="020B0502020104020203" pitchFamily="34" charset="0"/>
              </a:rPr>
              <a:t>StackGAN</a:t>
            </a:r>
            <a:r>
              <a:rPr lang="en-US" dirty="0">
                <a:latin typeface="Gill Sans MT" panose="020B0502020104020203" pitchFamily="34" charset="0"/>
              </a:rPr>
              <a:t> to generate the images aligned with the give Text description Perfectly and to generate the High-quality realistic images.</a:t>
            </a:r>
            <a:endParaRPr lang="en-IN" sz="1800" dirty="0">
              <a:latin typeface="Gill Sans MT" panose="020B0502020104020203" pitchFamily="34" charset="0"/>
            </a:endParaRPr>
          </a:p>
        </p:txBody>
      </p:sp>
    </p:spTree>
    <p:extLst>
      <p:ext uri="{BB962C8B-B14F-4D97-AF65-F5344CB8AC3E}">
        <p14:creationId xmlns:p14="http://schemas.microsoft.com/office/powerpoint/2010/main" val="314898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75CC-2473-8B47-ED37-6545FEB1F815}"/>
              </a:ext>
            </a:extLst>
          </p:cNvPr>
          <p:cNvSpPr>
            <a:spLocks noGrp="1"/>
          </p:cNvSpPr>
          <p:nvPr>
            <p:ph type="title"/>
          </p:nvPr>
        </p:nvSpPr>
        <p:spPr>
          <a:xfrm>
            <a:off x="0" y="636343"/>
            <a:ext cx="12192000" cy="1049235"/>
          </a:xfrm>
        </p:spPr>
        <p:txBody>
          <a:bodyPr>
            <a:normAutofit/>
          </a:bodyPr>
          <a:lstStyle/>
          <a:p>
            <a:pPr algn="ctr"/>
            <a:r>
              <a:rPr lang="en-IN" sz="4200" dirty="0">
                <a:solidFill>
                  <a:srgbClr val="000000"/>
                </a:solidFill>
                <a:effectLst/>
                <a:latin typeface="Gill Sans MT" panose="020B0502020104020203" pitchFamily="34" charset="0"/>
              </a:rPr>
              <a:t>Advantages :</a:t>
            </a:r>
            <a:endParaRPr lang="en-IN" sz="4200" dirty="0">
              <a:latin typeface="Gill Sans MT" panose="020B0502020104020203" pitchFamily="34" charset="0"/>
            </a:endParaRPr>
          </a:p>
        </p:txBody>
      </p:sp>
      <p:sp>
        <p:nvSpPr>
          <p:cNvPr id="4" name="Rectangle 1">
            <a:extLst>
              <a:ext uri="{FF2B5EF4-FFF2-40B4-BE49-F238E27FC236}">
                <a16:creationId xmlns:a16="http://schemas.microsoft.com/office/drawing/2014/main" id="{25A69989-33FF-878A-387F-6D8DFE6BDE67}"/>
              </a:ext>
            </a:extLst>
          </p:cNvPr>
          <p:cNvSpPr>
            <a:spLocks noGrp="1" noChangeArrowheads="1"/>
          </p:cNvSpPr>
          <p:nvPr>
            <p:ph idx="1"/>
          </p:nvPr>
        </p:nvSpPr>
        <p:spPr bwMode="auto">
          <a:xfrm>
            <a:off x="1776047" y="2023135"/>
            <a:ext cx="9295528" cy="419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Gill Sans MT" panose="020B0502020104020203" pitchFamily="34" charset="0"/>
              </a:rPr>
              <a:t>Improved Image Quality:</a:t>
            </a:r>
            <a:r>
              <a:rPr kumimoji="0" lang="en-US" altLang="en-US" sz="1800" b="0" i="0" u="none" strike="noStrike" cap="none" normalizeH="0" baseline="0" dirty="0">
                <a:ln>
                  <a:noFill/>
                </a:ln>
                <a:solidFill>
                  <a:schemeClr val="tx1"/>
                </a:solidFill>
                <a:effectLst/>
                <a:latin typeface="Gill Sans MT" panose="020B0502020104020203" pitchFamily="34" charset="0"/>
              </a:rPr>
              <a:t> </a:t>
            </a:r>
            <a:r>
              <a:rPr kumimoji="0" lang="en-US" altLang="en-US" sz="1800" b="0" i="0" u="none" strike="noStrike" cap="none" normalizeH="0" baseline="0" dirty="0" err="1">
                <a:ln>
                  <a:noFill/>
                </a:ln>
                <a:solidFill>
                  <a:schemeClr val="tx1"/>
                </a:solidFill>
                <a:effectLst/>
                <a:latin typeface="Gill Sans MT" panose="020B0502020104020203" pitchFamily="34" charset="0"/>
              </a:rPr>
              <a:t>StackGAN's</a:t>
            </a:r>
            <a:r>
              <a:rPr kumimoji="0" lang="en-US" altLang="en-US" sz="1800" b="0" i="0" u="none" strike="noStrike" cap="none" normalizeH="0" baseline="0" dirty="0">
                <a:ln>
                  <a:noFill/>
                </a:ln>
                <a:solidFill>
                  <a:schemeClr val="tx1"/>
                </a:solidFill>
                <a:effectLst/>
                <a:latin typeface="Gill Sans MT" panose="020B0502020104020203" pitchFamily="34" charset="0"/>
              </a:rPr>
              <a:t> hierarchical approach allows it to generate more detailed and realistic images.</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Gill Sans MT" panose="020B0502020104020203"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Gill Sans MT" panose="020B0502020104020203" pitchFamily="34" charset="0"/>
              </a:rPr>
              <a:t>Better Text-Image Alignment:</a:t>
            </a:r>
            <a:r>
              <a:rPr kumimoji="0" lang="en-US" altLang="en-US" sz="1800" b="0" i="0" u="none" strike="noStrike" cap="none" normalizeH="0" baseline="0" dirty="0">
                <a:ln>
                  <a:noFill/>
                </a:ln>
                <a:solidFill>
                  <a:schemeClr val="tx1"/>
                </a:solidFill>
                <a:effectLst/>
                <a:latin typeface="Gill Sans MT" panose="020B0502020104020203" pitchFamily="34" charset="0"/>
              </a:rPr>
              <a:t> </a:t>
            </a:r>
            <a:r>
              <a:rPr kumimoji="0" lang="en-US" altLang="en-US" sz="1800" b="0" i="0" u="none" strike="noStrike" cap="none" normalizeH="0" baseline="0" dirty="0" err="1">
                <a:ln>
                  <a:noFill/>
                </a:ln>
                <a:solidFill>
                  <a:schemeClr val="tx1"/>
                </a:solidFill>
                <a:effectLst/>
                <a:latin typeface="Gill Sans MT" panose="020B0502020104020203" pitchFamily="34" charset="0"/>
              </a:rPr>
              <a:t>StackGAN's</a:t>
            </a:r>
            <a:r>
              <a:rPr kumimoji="0" lang="en-US" altLang="en-US" sz="1800" b="0" i="0" u="none" strike="noStrike" cap="none" normalizeH="0" baseline="0" dirty="0">
                <a:ln>
                  <a:noFill/>
                </a:ln>
                <a:solidFill>
                  <a:schemeClr val="tx1"/>
                </a:solidFill>
                <a:effectLst/>
                <a:latin typeface="Gill Sans MT" panose="020B0502020104020203" pitchFamily="34" charset="0"/>
              </a:rPr>
              <a:t> two-stage process can help ensure a stronger alignment between the generated image and the input text, resulting in more accurate and relevant image-text pairs. </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Gill Sans MT" panose="020B0502020104020203"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lang="en-US" b="1" dirty="0">
                <a:latin typeface="Gill Sans MT" panose="020B0502020104020203" pitchFamily="34" charset="0"/>
              </a:rPr>
              <a:t>Handling Ambiguity</a:t>
            </a:r>
            <a:r>
              <a:rPr lang="en-US" dirty="0">
                <a:latin typeface="Gill Sans MT" panose="020B0502020104020203" pitchFamily="34" charset="0"/>
              </a:rPr>
              <a:t> – BERT's contextual learning helps resolve ambiguities in textual descriptions, ensuring more accurate image generation compared to traditional text encoders</a:t>
            </a:r>
            <a:r>
              <a:rPr kumimoji="0" lang="en-US" altLang="en-US" sz="1800" b="0" i="0" u="none" strike="noStrike" cap="none" normalizeH="0" baseline="0" dirty="0">
                <a:ln>
                  <a:noFill/>
                </a:ln>
                <a:solidFill>
                  <a:schemeClr val="tx1"/>
                </a:solidFill>
                <a:effectLst/>
                <a:latin typeface="Gill Sans MT" panose="020B0502020104020203" pitchFamily="34" charset="0"/>
              </a:rPr>
              <a:t>. </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Gill Sans MT" panose="020B0502020104020203" pitchFamily="34" charset="0"/>
            </a:endParaRPr>
          </a:p>
        </p:txBody>
      </p:sp>
    </p:spTree>
    <p:extLst>
      <p:ext uri="{BB962C8B-B14F-4D97-AF65-F5344CB8AC3E}">
        <p14:creationId xmlns:p14="http://schemas.microsoft.com/office/powerpoint/2010/main" val="10226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9D55-F894-4464-D3A9-52E38C86F273}"/>
              </a:ext>
            </a:extLst>
          </p:cNvPr>
          <p:cNvSpPr>
            <a:spLocks noGrp="1"/>
          </p:cNvSpPr>
          <p:nvPr>
            <p:ph type="title"/>
          </p:nvPr>
        </p:nvSpPr>
        <p:spPr>
          <a:xfrm>
            <a:off x="0" y="659423"/>
            <a:ext cx="12191999" cy="923193"/>
          </a:xfrm>
        </p:spPr>
        <p:txBody>
          <a:bodyPr>
            <a:noAutofit/>
          </a:bodyPr>
          <a:lstStyle/>
          <a:p>
            <a:pPr algn="ctr"/>
            <a:r>
              <a:rPr lang="en-IN" sz="4200" dirty="0">
                <a:solidFill>
                  <a:srgbClr val="000000"/>
                </a:solidFill>
                <a:effectLst/>
                <a:latin typeface="Gill Sans MT" panose="020B0502020104020203" pitchFamily="34" charset="0"/>
              </a:rPr>
              <a:t>Requirements :</a:t>
            </a:r>
            <a:br>
              <a:rPr lang="en-IN" sz="4200" dirty="0">
                <a:solidFill>
                  <a:srgbClr val="000000"/>
                </a:solidFill>
                <a:effectLst/>
                <a:latin typeface="Gill Sans MT" panose="020B0502020104020203" pitchFamily="34" charset="0"/>
              </a:rPr>
            </a:br>
            <a:endParaRPr lang="en-IN" sz="42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D9562B2F-4FFF-34D4-AB7B-C051D348B9B3}"/>
              </a:ext>
            </a:extLst>
          </p:cNvPr>
          <p:cNvSpPr>
            <a:spLocks noGrp="1"/>
          </p:cNvSpPr>
          <p:nvPr>
            <p:ph idx="1"/>
          </p:nvPr>
        </p:nvSpPr>
        <p:spPr>
          <a:xfrm>
            <a:off x="1721704" y="1872762"/>
            <a:ext cx="9603275" cy="4440115"/>
          </a:xfrm>
        </p:spPr>
        <p:txBody>
          <a:bodyPr>
            <a:noAutofit/>
          </a:bodyPr>
          <a:lstStyle/>
          <a:p>
            <a:r>
              <a:rPr lang="en-IN" b="1" dirty="0">
                <a:latin typeface="Gill Sans MT" panose="020B0502020104020203" pitchFamily="34" charset="0"/>
              </a:rPr>
              <a:t>Hardware Requirements :</a:t>
            </a:r>
          </a:p>
          <a:p>
            <a:pPr marL="1257300" lvl="2" indent="-342900">
              <a:buFont typeface="+mj-lt"/>
              <a:buAutoNum type="arabicPeriod"/>
            </a:pPr>
            <a:r>
              <a:rPr lang="en-IN" sz="1800" dirty="0">
                <a:latin typeface="Gill Sans MT" panose="020B0502020104020203" pitchFamily="34" charset="0"/>
              </a:rPr>
              <a:t>GPU (NVIDIA RTX 3070 or RTX 3090)</a:t>
            </a:r>
          </a:p>
          <a:p>
            <a:pPr marL="1257300" lvl="2" indent="-342900">
              <a:buFont typeface="+mj-lt"/>
              <a:buAutoNum type="arabicPeriod"/>
            </a:pPr>
            <a:r>
              <a:rPr lang="en-IN" sz="1800" dirty="0">
                <a:latin typeface="Gill Sans MT" panose="020B0502020104020203" pitchFamily="34" charset="0"/>
              </a:rPr>
              <a:t>Core (i5 Above)</a:t>
            </a:r>
          </a:p>
          <a:p>
            <a:pPr marL="1257300" lvl="2" indent="-342900">
              <a:buFont typeface="+mj-lt"/>
              <a:buAutoNum type="arabicPeriod"/>
            </a:pPr>
            <a:r>
              <a:rPr lang="en-IN" sz="1800" dirty="0">
                <a:latin typeface="Gill Sans MT" panose="020B0502020104020203" pitchFamily="34" charset="0"/>
              </a:rPr>
              <a:t>RAM (8GB or 16GB)</a:t>
            </a:r>
          </a:p>
          <a:p>
            <a:pPr marL="1257300" lvl="2" indent="-342900">
              <a:buFont typeface="+mj-lt"/>
              <a:buAutoNum type="arabicPeriod"/>
            </a:pPr>
            <a:r>
              <a:rPr lang="en-IN" sz="1800" dirty="0">
                <a:latin typeface="Gill Sans MT" panose="020B0502020104020203" pitchFamily="34" charset="0"/>
              </a:rPr>
              <a:t>Storage (512 or 1TB)</a:t>
            </a:r>
          </a:p>
          <a:p>
            <a:r>
              <a:rPr lang="en-IN" b="1" dirty="0">
                <a:latin typeface="Gill Sans MT" panose="020B0502020104020203" pitchFamily="34" charset="0"/>
              </a:rPr>
              <a:t>Software Requirements :</a:t>
            </a:r>
          </a:p>
          <a:p>
            <a:pPr marL="1257300" lvl="2" indent="-342900">
              <a:buAutoNum type="arabicPeriod"/>
            </a:pPr>
            <a:r>
              <a:rPr lang="en-IN" sz="1800" dirty="0">
                <a:latin typeface="Gill Sans MT" panose="020B0502020104020203" pitchFamily="34" charset="0"/>
              </a:rPr>
              <a:t>Deep Learning Frameworks : </a:t>
            </a:r>
            <a:r>
              <a:rPr lang="en-IN" sz="1800" dirty="0" err="1">
                <a:latin typeface="Gill Sans MT" panose="020B0502020104020203" pitchFamily="34" charset="0"/>
              </a:rPr>
              <a:t>Tensorflow</a:t>
            </a:r>
            <a:r>
              <a:rPr lang="en-IN" sz="1800" dirty="0">
                <a:latin typeface="Gill Sans MT" panose="020B0502020104020203" pitchFamily="34" charset="0"/>
              </a:rPr>
              <a:t>, </a:t>
            </a:r>
            <a:r>
              <a:rPr lang="en-IN" sz="1800" dirty="0" err="1">
                <a:latin typeface="Gill Sans MT" panose="020B0502020104020203" pitchFamily="34" charset="0"/>
              </a:rPr>
              <a:t>Keras</a:t>
            </a:r>
            <a:r>
              <a:rPr lang="en-IN" sz="1800" dirty="0">
                <a:latin typeface="Gill Sans MT" panose="020B0502020104020203" pitchFamily="34" charset="0"/>
              </a:rPr>
              <a:t>, </a:t>
            </a:r>
            <a:r>
              <a:rPr lang="en-IN" sz="1800" dirty="0" err="1">
                <a:latin typeface="Gill Sans MT" panose="020B0502020104020203" pitchFamily="34" charset="0"/>
              </a:rPr>
              <a:t>Pytorch</a:t>
            </a:r>
            <a:endParaRPr lang="en-IN" sz="1800" dirty="0">
              <a:latin typeface="Gill Sans MT" panose="020B0502020104020203" pitchFamily="34" charset="0"/>
            </a:endParaRPr>
          </a:p>
          <a:p>
            <a:pPr marL="1257300" lvl="2" indent="-342900">
              <a:buFont typeface="Arial" panose="020B0604020202020204" pitchFamily="34" charset="0"/>
              <a:buAutoNum type="arabicPeriod"/>
            </a:pPr>
            <a:r>
              <a:rPr lang="en-IN" sz="1800" dirty="0">
                <a:latin typeface="Gill Sans MT" panose="020B0502020104020203" pitchFamily="34" charset="0"/>
              </a:rPr>
              <a:t>Cloud Platform : Google </a:t>
            </a:r>
            <a:r>
              <a:rPr lang="en-IN" sz="1800" dirty="0" err="1">
                <a:latin typeface="Gill Sans MT" panose="020B0502020104020203" pitchFamily="34" charset="0"/>
              </a:rPr>
              <a:t>Colab</a:t>
            </a:r>
            <a:endParaRPr lang="en-IN" sz="1800" dirty="0">
              <a:latin typeface="Gill Sans MT" panose="020B0502020104020203" pitchFamily="34" charset="0"/>
            </a:endParaRPr>
          </a:p>
          <a:p>
            <a:pPr marL="1257300" lvl="2" indent="-342900">
              <a:buFont typeface="Arial" panose="020B0604020202020204" pitchFamily="34" charset="0"/>
              <a:buAutoNum type="arabicPeriod"/>
            </a:pPr>
            <a:r>
              <a:rPr lang="en-IN" sz="1800" dirty="0">
                <a:latin typeface="Gill Sans MT" panose="020B0502020104020203" pitchFamily="34" charset="0"/>
              </a:rPr>
              <a:t>Natural Language Processing Library : </a:t>
            </a:r>
            <a:r>
              <a:rPr lang="en-IN" sz="1800" dirty="0" err="1">
                <a:latin typeface="Gill Sans MT" panose="020B0502020104020203" pitchFamily="34" charset="0"/>
              </a:rPr>
              <a:t>Nltk</a:t>
            </a:r>
            <a:r>
              <a:rPr lang="en-IN" sz="1800" dirty="0">
                <a:latin typeface="Gill Sans MT" panose="020B0502020104020203" pitchFamily="34" charset="0"/>
              </a:rPr>
              <a:t>, Bert</a:t>
            </a:r>
          </a:p>
          <a:p>
            <a:pPr marL="1257300" lvl="2" indent="-342900">
              <a:buAutoNum type="arabicPeriod"/>
            </a:pPr>
            <a:r>
              <a:rPr lang="en-IN" sz="1800" dirty="0">
                <a:latin typeface="Gill Sans MT" panose="020B0502020104020203" pitchFamily="34" charset="0"/>
              </a:rPr>
              <a:t>serialization module in Python : Pickle</a:t>
            </a:r>
          </a:p>
          <a:p>
            <a:pPr marL="1257300" lvl="2" indent="-342900">
              <a:buAutoNum type="arabicPeriod"/>
            </a:pPr>
            <a:r>
              <a:rPr lang="en-IN" sz="1800" dirty="0">
                <a:latin typeface="Gill Sans MT" panose="020B0502020104020203" pitchFamily="34" charset="0"/>
              </a:rPr>
              <a:t>GAN Specific Libraries : </a:t>
            </a:r>
            <a:r>
              <a:rPr lang="en-IN" sz="1800" dirty="0" err="1">
                <a:latin typeface="Gill Sans MT" panose="020B0502020104020203" pitchFamily="34" charset="0"/>
              </a:rPr>
              <a:t>Tensorflow_GPU</a:t>
            </a:r>
            <a:r>
              <a:rPr lang="en-IN" sz="1800" dirty="0">
                <a:latin typeface="Gill Sans MT" panose="020B0502020104020203" pitchFamily="34" charset="0"/>
              </a:rPr>
              <a:t>, </a:t>
            </a:r>
            <a:r>
              <a:rPr lang="en-IN" sz="1800" dirty="0" err="1">
                <a:latin typeface="Gill Sans MT" panose="020B0502020104020203" pitchFamily="34" charset="0"/>
              </a:rPr>
              <a:t>Keras</a:t>
            </a:r>
            <a:r>
              <a:rPr lang="en-IN" sz="1800" dirty="0">
                <a:latin typeface="Gill Sans MT" panose="020B0502020104020203" pitchFamily="34" charset="0"/>
              </a:rPr>
              <a:t>-GAN</a:t>
            </a:r>
          </a:p>
          <a:p>
            <a:pPr>
              <a:buFont typeface="Arial" panose="020B0604020202020204" pitchFamily="34" charset="0"/>
              <a:buChar char="•"/>
            </a:pPr>
            <a:endParaRPr lang="en-IN" dirty="0">
              <a:latin typeface="Gill Sans MT" panose="020B0502020104020203" pitchFamily="34" charset="0"/>
            </a:endParaRPr>
          </a:p>
          <a:p>
            <a:pPr>
              <a:buFont typeface="Arial" panose="020B0604020202020204" pitchFamily="34" charset="0"/>
              <a:buChar char="•"/>
            </a:pPr>
            <a:endParaRPr lang="en-IN" dirty="0">
              <a:latin typeface="Gill Sans MT" panose="020B0502020104020203" pitchFamily="34" charset="0"/>
            </a:endParaRPr>
          </a:p>
          <a:p>
            <a:endParaRPr lang="en-IN" dirty="0">
              <a:latin typeface="Gill Sans MT" panose="020B0502020104020203" pitchFamily="34" charset="0"/>
            </a:endParaRPr>
          </a:p>
        </p:txBody>
      </p:sp>
    </p:spTree>
    <p:extLst>
      <p:ext uri="{BB962C8B-B14F-4D97-AF65-F5344CB8AC3E}">
        <p14:creationId xmlns:p14="http://schemas.microsoft.com/office/powerpoint/2010/main" val="117824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2410FB-3572-B321-173F-5A51C4EFE015}"/>
              </a:ext>
            </a:extLst>
          </p:cNvPr>
          <p:cNvSpPr>
            <a:spLocks noGrp="1"/>
          </p:cNvSpPr>
          <p:nvPr>
            <p:ph type="title"/>
          </p:nvPr>
        </p:nvSpPr>
        <p:spPr>
          <a:xfrm>
            <a:off x="0" y="636343"/>
            <a:ext cx="12192000" cy="1049235"/>
          </a:xfrm>
        </p:spPr>
        <p:txBody>
          <a:bodyPr>
            <a:normAutofit/>
          </a:bodyPr>
          <a:lstStyle/>
          <a:p>
            <a:pPr algn="ctr"/>
            <a:r>
              <a:rPr lang="en-IN" sz="4200" dirty="0">
                <a:solidFill>
                  <a:srgbClr val="000000"/>
                </a:solidFill>
                <a:effectLst/>
                <a:latin typeface="Gill Sans MT" panose="020B0502020104020203" pitchFamily="34" charset="0"/>
              </a:rPr>
              <a:t>Algorithms:</a:t>
            </a:r>
            <a:endParaRPr lang="en-IN" sz="42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97660605-2C30-E2DA-8F24-FECF3D18F8FA}"/>
              </a:ext>
            </a:extLst>
          </p:cNvPr>
          <p:cNvSpPr>
            <a:spLocks noGrp="1"/>
          </p:cNvSpPr>
          <p:nvPr>
            <p:ph idx="1"/>
          </p:nvPr>
        </p:nvSpPr>
        <p:spPr>
          <a:xfrm>
            <a:off x="2344393" y="1960318"/>
            <a:ext cx="10018713" cy="4261339"/>
          </a:xfrm>
        </p:spPr>
        <p:txBody>
          <a:bodyPr/>
          <a:lstStyle/>
          <a:p>
            <a:r>
              <a:rPr lang="en-US" dirty="0">
                <a:latin typeface="Gill Sans MT" panose="020B0502020104020203" pitchFamily="34" charset="0"/>
              </a:rPr>
              <a:t>NLP Based :</a:t>
            </a:r>
          </a:p>
          <a:p>
            <a:pPr lvl="1">
              <a:buFont typeface="Wingdings" panose="05000000000000000000" pitchFamily="2" charset="2"/>
              <a:buChar char="Ø"/>
            </a:pPr>
            <a:r>
              <a:rPr lang="en-US" dirty="0">
                <a:latin typeface="Gill Sans MT" panose="020B0502020104020203" pitchFamily="34" charset="0"/>
              </a:rPr>
              <a:t>Bert Embedding </a:t>
            </a:r>
          </a:p>
          <a:p>
            <a:endParaRPr lang="en-US" dirty="0">
              <a:latin typeface="Gill Sans MT" panose="020B0502020104020203" pitchFamily="34" charset="0"/>
            </a:endParaRPr>
          </a:p>
          <a:p>
            <a:r>
              <a:rPr lang="en-US" dirty="0">
                <a:latin typeface="Gill Sans MT" panose="020B0502020104020203" pitchFamily="34" charset="0"/>
              </a:rPr>
              <a:t>Deep Learning Based :</a:t>
            </a:r>
          </a:p>
          <a:p>
            <a:pPr lvl="1">
              <a:buFont typeface="Wingdings" panose="05000000000000000000" pitchFamily="2" charset="2"/>
              <a:buChar char="Ø"/>
            </a:pPr>
            <a:r>
              <a:rPr lang="en-US" dirty="0" err="1">
                <a:latin typeface="Gill Sans MT" panose="020B0502020104020203" pitchFamily="34" charset="0"/>
              </a:rPr>
              <a:t>StackGan</a:t>
            </a:r>
            <a:r>
              <a:rPr lang="en-US" dirty="0">
                <a:latin typeface="Gill Sans MT" panose="020B0502020104020203" pitchFamily="34" charset="0"/>
              </a:rPr>
              <a:t>(Stage 1 &amp; Stage 2)</a:t>
            </a:r>
          </a:p>
          <a:p>
            <a:pPr lvl="2">
              <a:buFont typeface="Wingdings" panose="05000000000000000000" pitchFamily="2" charset="2"/>
              <a:buChar char="Ø"/>
            </a:pPr>
            <a:r>
              <a:rPr lang="en-US" sz="2000" dirty="0">
                <a:latin typeface="Gill Sans MT" panose="020B0502020104020203" pitchFamily="34" charset="0"/>
              </a:rPr>
              <a:t>Generator</a:t>
            </a:r>
          </a:p>
          <a:p>
            <a:pPr lvl="2">
              <a:buFont typeface="Wingdings" panose="05000000000000000000" pitchFamily="2" charset="2"/>
              <a:buChar char="Ø"/>
            </a:pPr>
            <a:r>
              <a:rPr lang="en-US" sz="2000">
                <a:latin typeface="Gill Sans MT" panose="020B0502020104020203" pitchFamily="34" charset="0"/>
              </a:rPr>
              <a:t>Discriminator</a:t>
            </a:r>
            <a:endParaRPr lang="en-IN" sz="2000" dirty="0">
              <a:latin typeface="Gill Sans MT" panose="020B0502020104020203" pitchFamily="34" charset="0"/>
            </a:endParaRPr>
          </a:p>
        </p:txBody>
      </p:sp>
    </p:spTree>
    <p:extLst>
      <p:ext uri="{BB962C8B-B14F-4D97-AF65-F5344CB8AC3E}">
        <p14:creationId xmlns:p14="http://schemas.microsoft.com/office/powerpoint/2010/main" val="7607272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748</TotalTime>
  <Words>1217</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Gill Sans MT</vt:lpstr>
      <vt:lpstr>Wingdings</vt:lpstr>
      <vt:lpstr>Wingdings 3</vt:lpstr>
      <vt:lpstr>Wisp</vt:lpstr>
      <vt:lpstr>PowerPoint Presentation</vt:lpstr>
      <vt:lpstr>Abstract :</vt:lpstr>
      <vt:lpstr>Literature Survey Overview : </vt:lpstr>
      <vt:lpstr>Literature Survey Overview Cont…. </vt:lpstr>
      <vt:lpstr>Existing System :</vt:lpstr>
      <vt:lpstr>Proposed system :</vt:lpstr>
      <vt:lpstr>Advantages :</vt:lpstr>
      <vt:lpstr>Requirements : </vt:lpstr>
      <vt:lpstr>Algorithms:</vt:lpstr>
      <vt:lpstr>Architecture :</vt:lpstr>
      <vt:lpstr>CLASS DIAGRAM</vt:lpstr>
      <vt:lpstr>OBJECT DIAGRAM</vt:lpstr>
      <vt:lpstr>            STATE CHART DIGRAM</vt:lpstr>
      <vt:lpstr>USE CASE DIAGRAM</vt:lpstr>
      <vt:lpstr>SEQUENCE DIAGRAM</vt:lpstr>
      <vt:lpstr> ACTIVITY DIAGRAM</vt:lpstr>
      <vt:lpstr>DEPLOYMENT DIAGRAM</vt:lpstr>
      <vt:lpstr>Conclusion :</vt:lpstr>
      <vt:lpstr>Any Queries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Vangapally Bhanu</dc:creator>
  <cp:lastModifiedBy>Vangapally Bhanu</cp:lastModifiedBy>
  <cp:revision>22</cp:revision>
  <dcterms:created xsi:type="dcterms:W3CDTF">2024-10-09T11:25:04Z</dcterms:created>
  <dcterms:modified xsi:type="dcterms:W3CDTF">2025-02-06T04:00:08Z</dcterms:modified>
</cp:coreProperties>
</file>