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7" r:id="rId2"/>
    <p:sldId id="257" r:id="rId3"/>
    <p:sldId id="258" r:id="rId4"/>
    <p:sldId id="260" r:id="rId5"/>
    <p:sldId id="262" r:id="rId6"/>
    <p:sldId id="263" r:id="rId7"/>
    <p:sldId id="265" r:id="rId8"/>
    <p:sldId id="264"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A97F12-69B6-42CA-A198-4376588C600B}"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B44E5-5121-4E96-BF45-1939EECB603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307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A97F12-69B6-42CA-A198-4376588C600B}"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B44E5-5121-4E96-BF45-1939EECB6030}" type="slidenum">
              <a:rPr lang="en-IN" smtClean="0"/>
              <a:t>‹#›</a:t>
            </a:fld>
            <a:endParaRPr lang="en-IN"/>
          </a:p>
        </p:txBody>
      </p:sp>
    </p:spTree>
    <p:extLst>
      <p:ext uri="{BB962C8B-B14F-4D97-AF65-F5344CB8AC3E}">
        <p14:creationId xmlns:p14="http://schemas.microsoft.com/office/powerpoint/2010/main" val="2549373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A97F12-69B6-42CA-A198-4376588C600B}"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B44E5-5121-4E96-BF45-1939EECB6030}" type="slidenum">
              <a:rPr lang="en-IN" smtClean="0"/>
              <a:t>‹#›</a:t>
            </a:fld>
            <a:endParaRPr lang="en-IN"/>
          </a:p>
        </p:txBody>
      </p:sp>
    </p:spTree>
    <p:extLst>
      <p:ext uri="{BB962C8B-B14F-4D97-AF65-F5344CB8AC3E}">
        <p14:creationId xmlns:p14="http://schemas.microsoft.com/office/powerpoint/2010/main" val="2875180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A97F12-69B6-42CA-A198-4376588C600B}"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B44E5-5121-4E96-BF45-1939EECB6030}" type="slidenum">
              <a:rPr lang="en-IN" smtClean="0"/>
              <a:t>‹#›</a:t>
            </a:fld>
            <a:endParaRPr lang="en-IN"/>
          </a:p>
        </p:txBody>
      </p:sp>
    </p:spTree>
    <p:extLst>
      <p:ext uri="{BB962C8B-B14F-4D97-AF65-F5344CB8AC3E}">
        <p14:creationId xmlns:p14="http://schemas.microsoft.com/office/powerpoint/2010/main" val="2881065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A97F12-69B6-42CA-A198-4376588C600B}"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B44E5-5121-4E96-BF45-1939EECB603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626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A97F12-69B6-42CA-A198-4376588C600B}"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DB44E5-5121-4E96-BF45-1939EECB6030}" type="slidenum">
              <a:rPr lang="en-IN" smtClean="0"/>
              <a:t>‹#›</a:t>
            </a:fld>
            <a:endParaRPr lang="en-IN"/>
          </a:p>
        </p:txBody>
      </p:sp>
    </p:spTree>
    <p:extLst>
      <p:ext uri="{BB962C8B-B14F-4D97-AF65-F5344CB8AC3E}">
        <p14:creationId xmlns:p14="http://schemas.microsoft.com/office/powerpoint/2010/main" val="2669395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A97F12-69B6-42CA-A198-4376588C600B}" type="datetimeFigureOut">
              <a:rPr lang="en-IN" smtClean="0"/>
              <a:t>15-07-2024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DB44E5-5121-4E96-BF45-1939EECB6030}" type="slidenum">
              <a:rPr lang="en-IN" smtClean="0"/>
              <a:t>‹#›</a:t>
            </a:fld>
            <a:endParaRPr lang="en-IN"/>
          </a:p>
        </p:txBody>
      </p:sp>
    </p:spTree>
    <p:extLst>
      <p:ext uri="{BB962C8B-B14F-4D97-AF65-F5344CB8AC3E}">
        <p14:creationId xmlns:p14="http://schemas.microsoft.com/office/powerpoint/2010/main" val="150618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A97F12-69B6-42CA-A198-4376588C600B}" type="datetimeFigureOut">
              <a:rPr lang="en-IN" smtClean="0"/>
              <a:t>15-07-2024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DB44E5-5121-4E96-BF45-1939EECB6030}" type="slidenum">
              <a:rPr lang="en-IN" smtClean="0"/>
              <a:t>‹#›</a:t>
            </a:fld>
            <a:endParaRPr lang="en-IN"/>
          </a:p>
        </p:txBody>
      </p:sp>
    </p:spTree>
    <p:extLst>
      <p:ext uri="{BB962C8B-B14F-4D97-AF65-F5344CB8AC3E}">
        <p14:creationId xmlns:p14="http://schemas.microsoft.com/office/powerpoint/2010/main" val="2439604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7A97F12-69B6-42CA-A198-4376588C600B}" type="datetimeFigureOut">
              <a:rPr lang="en-IN" smtClean="0"/>
              <a:t>15-07-2024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1DB44E5-5121-4E96-BF45-1939EECB6030}" type="slidenum">
              <a:rPr lang="en-IN" smtClean="0"/>
              <a:t>‹#›</a:t>
            </a:fld>
            <a:endParaRPr lang="en-IN"/>
          </a:p>
        </p:txBody>
      </p:sp>
    </p:spTree>
    <p:extLst>
      <p:ext uri="{BB962C8B-B14F-4D97-AF65-F5344CB8AC3E}">
        <p14:creationId xmlns:p14="http://schemas.microsoft.com/office/powerpoint/2010/main" val="2646032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7A97F12-69B6-42CA-A198-4376588C600B}" type="datetimeFigureOut">
              <a:rPr lang="en-IN" smtClean="0"/>
              <a:t>15-07-2024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1DB44E5-5121-4E96-BF45-1939EECB6030}" type="slidenum">
              <a:rPr lang="en-IN" smtClean="0"/>
              <a:t>‹#›</a:t>
            </a:fld>
            <a:endParaRPr lang="en-IN"/>
          </a:p>
        </p:txBody>
      </p:sp>
    </p:spTree>
    <p:extLst>
      <p:ext uri="{BB962C8B-B14F-4D97-AF65-F5344CB8AC3E}">
        <p14:creationId xmlns:p14="http://schemas.microsoft.com/office/powerpoint/2010/main" val="86645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A97F12-69B6-42CA-A198-4376588C600B}"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DB44E5-5121-4E96-BF45-1939EECB6030}" type="slidenum">
              <a:rPr lang="en-IN" smtClean="0"/>
              <a:t>‹#›</a:t>
            </a:fld>
            <a:endParaRPr lang="en-IN"/>
          </a:p>
        </p:txBody>
      </p:sp>
    </p:spTree>
    <p:extLst>
      <p:ext uri="{BB962C8B-B14F-4D97-AF65-F5344CB8AC3E}">
        <p14:creationId xmlns:p14="http://schemas.microsoft.com/office/powerpoint/2010/main" val="983636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A97F12-69B6-42CA-A198-4376588C600B}" type="datetimeFigureOut">
              <a:rPr lang="en-IN" smtClean="0"/>
              <a:t>15-07-2024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1DB44E5-5121-4E96-BF45-1939EECB603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150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228600"/>
            <a:ext cx="6096000" cy="1066800"/>
          </a:xfrm>
          <a:prstGeom prst="rect">
            <a:avLst/>
          </a:prstGeom>
        </p:spPr>
      </p:pic>
      <p:sp>
        <p:nvSpPr>
          <p:cNvPr id="2" name="Title 1"/>
          <p:cNvSpPr>
            <a:spLocks noGrp="1"/>
          </p:cNvSpPr>
          <p:nvPr>
            <p:ph type="title"/>
          </p:nvPr>
        </p:nvSpPr>
        <p:spPr>
          <a:xfrm>
            <a:off x="1815280" y="952500"/>
            <a:ext cx="8001000" cy="914400"/>
          </a:xfrm>
        </p:spPr>
        <p:txBody>
          <a:bodyPr>
            <a:noAutofit/>
          </a:bodyPr>
          <a:lstStyle/>
          <a:p>
            <a:pPr algn="ctr"/>
            <a:r>
              <a:rPr lang="en-US" sz="1400" dirty="0" err="1">
                <a:solidFill>
                  <a:schemeClr val="tx1"/>
                </a:solidFill>
                <a:latin typeface="Times New Roman" pitchFamily="18" charset="0"/>
                <a:cs typeface="Times New Roman" pitchFamily="18" charset="0"/>
              </a:rPr>
              <a:t>Bidarahalli</a:t>
            </a:r>
            <a:r>
              <a:rPr lang="en-US" sz="1400" dirty="0">
                <a:solidFill>
                  <a:schemeClr val="tx1"/>
                </a:solidFill>
                <a:latin typeface="Times New Roman" pitchFamily="18" charset="0"/>
                <a:cs typeface="Times New Roman" pitchFamily="18" charset="0"/>
              </a:rPr>
              <a:t>, Virgo Nagar Post,, Bangalore-560049, Karnataka, India</a:t>
            </a:r>
            <a:r>
              <a:rPr lang="en-US" sz="1800" dirty="0">
                <a:latin typeface="Times New Roman" pitchFamily="18" charset="0"/>
                <a:cs typeface="Times New Roman" pitchFamily="18" charset="0"/>
              </a:rPr>
              <a: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a:t>
            </a:r>
            <a:r>
              <a:rPr lang="en-US" sz="1800" b="1" dirty="0">
                <a:solidFill>
                  <a:srgbClr val="663300"/>
                </a:solidFill>
                <a:latin typeface="Times New Roman" pitchFamily="18" charset="0"/>
                <a:cs typeface="Times New Roman" pitchFamily="18" charset="0"/>
              </a:rPr>
              <a:t>Department of Electronics and Communication Engineering</a:t>
            </a:r>
            <a:r>
              <a:rPr lang="en-US" sz="1800" b="1" dirty="0">
                <a:solidFill>
                  <a:schemeClr val="tx1"/>
                </a:solidFill>
                <a:latin typeface="Times New Roman" pitchFamily="18" charset="0"/>
                <a:cs typeface="Times New Roman" pitchFamily="18" charset="0"/>
              </a:rPr>
              <a:t>,</a:t>
            </a:r>
            <a:br>
              <a:rPr lang="en-US" sz="1800" dirty="0">
                <a:solidFill>
                  <a:schemeClr val="tx1"/>
                </a:solidFill>
                <a:latin typeface="Times New Roman" pitchFamily="18" charset="0"/>
                <a:cs typeface="Times New Roman" pitchFamily="18" charset="0"/>
              </a:rPr>
            </a:br>
            <a:endParaRPr lang="en-US" sz="1800" dirty="0"/>
          </a:p>
        </p:txBody>
      </p:sp>
      <p:sp>
        <p:nvSpPr>
          <p:cNvPr id="3" name="Content Placeholder 2"/>
          <p:cNvSpPr>
            <a:spLocks noGrp="1"/>
          </p:cNvSpPr>
          <p:nvPr>
            <p:ph idx="1"/>
          </p:nvPr>
        </p:nvSpPr>
        <p:spPr>
          <a:xfrm>
            <a:off x="1415845" y="2019300"/>
            <a:ext cx="9665110" cy="3657600"/>
          </a:xfrm>
        </p:spPr>
        <p:txBody>
          <a:bodyPr>
            <a:normAutofit/>
          </a:bodyPr>
          <a:lstStyle/>
          <a:p>
            <a:pPr marL="0" indent="0" algn="ctr">
              <a:buNone/>
            </a:pPr>
            <a:r>
              <a:rPr lang="en-US" sz="2200" b="1" dirty="0">
                <a:solidFill>
                  <a:srgbClr val="0070C0"/>
                </a:solidFill>
                <a:latin typeface="Times New Roman" panose="02020603050405020304" pitchFamily="18" charset="0"/>
                <a:cs typeface="Times New Roman" panose="02020603050405020304" pitchFamily="18" charset="0"/>
              </a:rPr>
              <a:t>PROBLEM STATEMENT: </a:t>
            </a:r>
          </a:p>
          <a:p>
            <a:pPr marL="0" indent="0" algn="ctr">
              <a:buNone/>
            </a:pPr>
            <a:r>
              <a:rPr lang="en-US" sz="2800" dirty="0">
                <a:solidFill>
                  <a:srgbClr val="00B0F0"/>
                </a:solidFill>
              </a:rPr>
              <a:t>Develop a 2D occupancy grid map    of a room using overhead cameras</a:t>
            </a:r>
            <a:endParaRPr lang="en-IN" dirty="0">
              <a:solidFill>
                <a:srgbClr val="00B0F0"/>
              </a:solidFill>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nSpc>
                <a:spcPct val="60000"/>
              </a:lnSpc>
              <a:buNone/>
            </a:pPr>
            <a:r>
              <a:rPr lang="en-US" sz="1800" dirty="0">
                <a:latin typeface="Times New Roman" panose="02020603050405020304" pitchFamily="18" charset="0"/>
                <a:cs typeface="Times New Roman" panose="02020603050405020304" pitchFamily="18" charset="0"/>
              </a:rPr>
              <a:t> </a:t>
            </a:r>
            <a:r>
              <a:rPr lang="en-US" sz="1800" b="1" dirty="0">
                <a:solidFill>
                  <a:srgbClr val="7030A0"/>
                </a:solidFill>
                <a:latin typeface="Times New Roman" panose="02020603050405020304" pitchFamily="18" charset="0"/>
                <a:cs typeface="Times New Roman" panose="02020603050405020304" pitchFamily="18" charset="0"/>
              </a:rPr>
              <a:t>PRESENTER:</a:t>
            </a:r>
          </a:p>
          <a:p>
            <a:pPr marL="0" indent="0">
              <a:lnSpc>
                <a:spcPct val="60000"/>
              </a:lnSpc>
              <a:buNone/>
            </a:pPr>
            <a:r>
              <a:rPr lang="en-US" sz="1700" b="1" dirty="0">
                <a:latin typeface="Times New Roman" panose="02020603050405020304" pitchFamily="18" charset="0"/>
                <a:cs typeface="Times New Roman" panose="02020603050405020304" pitchFamily="18" charset="0"/>
              </a:rPr>
              <a:t>Bhanu Prakash M C</a:t>
            </a:r>
          </a:p>
          <a:p>
            <a:pPr marL="0" indent="0">
              <a:lnSpc>
                <a:spcPct val="60000"/>
              </a:lnSpc>
              <a:buNone/>
            </a:pPr>
            <a:r>
              <a:rPr lang="en-US" sz="1700" b="1" dirty="0">
                <a:latin typeface="Times New Roman" panose="02020603050405020304" pitchFamily="18" charset="0"/>
                <a:cs typeface="Times New Roman" panose="02020603050405020304" pitchFamily="18" charset="0"/>
              </a:rPr>
              <a:t>USN:1EP21EC013</a:t>
            </a:r>
          </a:p>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8444680" y="3966087"/>
            <a:ext cx="27432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7030A0"/>
                </a:solidFill>
                <a:latin typeface="Times New Roman" panose="02020603050405020304" pitchFamily="18" charset="0"/>
                <a:cs typeface="Times New Roman" panose="02020603050405020304" pitchFamily="18" charset="0"/>
              </a:rPr>
              <a:t>COLLEGE MENTOR</a:t>
            </a:r>
            <a:r>
              <a:rPr lang="en-US" dirty="0">
                <a:solidFill>
                  <a:srgbClr val="7030A0"/>
                </a:solidFill>
              </a:rPr>
              <a:t>:</a:t>
            </a:r>
          </a:p>
          <a:p>
            <a:r>
              <a:rPr lang="en-US" sz="1600" b="1" dirty="0" err="1">
                <a:solidFill>
                  <a:schemeClr val="tx1"/>
                </a:solidFill>
                <a:latin typeface="Times New Roman" panose="02020603050405020304" pitchFamily="18" charset="0"/>
                <a:cs typeface="Times New Roman" panose="02020603050405020304" pitchFamily="18" charset="0"/>
              </a:rPr>
              <a:t>Malini</a:t>
            </a:r>
            <a:r>
              <a:rPr lang="en-US" sz="1600" b="1" dirty="0">
                <a:solidFill>
                  <a:schemeClr val="tx1"/>
                </a:solidFill>
                <a:latin typeface="Times New Roman" panose="02020603050405020304" pitchFamily="18" charset="0"/>
                <a:cs typeface="Times New Roman" panose="02020603050405020304" pitchFamily="18" charset="0"/>
              </a:rPr>
              <a:t> V L</a:t>
            </a:r>
          </a:p>
        </p:txBody>
      </p:sp>
    </p:spTree>
    <p:extLst>
      <p:ext uri="{BB962C8B-B14F-4D97-AF65-F5344CB8AC3E}">
        <p14:creationId xmlns:p14="http://schemas.microsoft.com/office/powerpoint/2010/main" val="804795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61406-2FE3-7478-1BDB-975651FE3645}"/>
              </a:ext>
            </a:extLst>
          </p:cNvPr>
          <p:cNvSpPr>
            <a:spLocks noGrp="1"/>
          </p:cNvSpPr>
          <p:nvPr>
            <p:ph type="title"/>
          </p:nvPr>
        </p:nvSpPr>
        <p:spPr>
          <a:xfrm>
            <a:off x="1097280" y="286604"/>
            <a:ext cx="10058400" cy="1198068"/>
          </a:xfrm>
        </p:spPr>
        <p:txBody>
          <a:bodyPr/>
          <a:lstStyle/>
          <a:p>
            <a:r>
              <a:rPr lang="en-IN" dirty="0">
                <a:solidFill>
                  <a:schemeClr val="accent2">
                    <a:lumMod val="75000"/>
                  </a:schemeClr>
                </a:solidFill>
              </a:rPr>
              <a:t>Unique Idea Brief (Solution)</a:t>
            </a:r>
          </a:p>
        </p:txBody>
      </p:sp>
      <p:sp>
        <p:nvSpPr>
          <p:cNvPr id="3" name="Content Placeholder 2">
            <a:extLst>
              <a:ext uri="{FF2B5EF4-FFF2-40B4-BE49-F238E27FC236}">
                <a16:creationId xmlns:a16="http://schemas.microsoft.com/office/drawing/2014/main" id="{16F4AD80-B10F-6161-A3BA-987025100390}"/>
              </a:ext>
            </a:extLst>
          </p:cNvPr>
          <p:cNvSpPr>
            <a:spLocks noGrp="1"/>
          </p:cNvSpPr>
          <p:nvPr>
            <p:ph idx="1"/>
          </p:nvPr>
        </p:nvSpPr>
        <p:spPr/>
        <p:txBody>
          <a:bodyPr>
            <a:normAutofit fontScale="77500" lnSpcReduction="20000"/>
          </a:bodyPr>
          <a:lstStyle/>
          <a:p>
            <a:r>
              <a:rPr lang="en-US" dirty="0"/>
              <a:t>To develop a 2D occupancy grid map of a room using overhead cameras, you would typically follow these steps:</a:t>
            </a:r>
          </a:p>
          <a:p>
            <a:pPr>
              <a:buFont typeface="+mj-lt"/>
              <a:buAutoNum type="arabicPeriod"/>
            </a:pPr>
            <a:r>
              <a:rPr lang="en-US" b="1" dirty="0"/>
              <a:t>Camera Setup</a:t>
            </a:r>
            <a:r>
              <a:rPr lang="en-US" dirty="0"/>
              <a:t>: Install overhead cameras in the room at appropriate positions to capture the entire area effectively. Ensure that the cameras have a suitable resolution and field of view to capture details necessary for mapping.</a:t>
            </a:r>
          </a:p>
          <a:p>
            <a:pPr>
              <a:buFont typeface="+mj-lt"/>
              <a:buAutoNum type="arabicPeriod"/>
            </a:pPr>
            <a:r>
              <a:rPr lang="en-US" b="1" dirty="0"/>
              <a:t>Image Processing</a:t>
            </a:r>
            <a:r>
              <a:rPr lang="en-US" dirty="0"/>
              <a:t>: Use computer vision techniques to process the camera feed. This involves tasks such as image segmentation to identify objects, edge detection for object boundaries, and feature extraction for object recognition.</a:t>
            </a:r>
          </a:p>
          <a:p>
            <a:pPr>
              <a:buFont typeface="+mj-lt"/>
              <a:buAutoNum type="arabicPeriod"/>
            </a:pPr>
            <a:r>
              <a:rPr lang="en-US" b="1" dirty="0"/>
              <a:t>Object Detection and Tracking</a:t>
            </a:r>
            <a:r>
              <a:rPr lang="en-US" dirty="0"/>
              <a:t>: Implement algorithms for object detection and tracking within the camera feed. This helps in identifying objects such as furniture, walls, doors, and other elements in the room.</a:t>
            </a:r>
          </a:p>
          <a:p>
            <a:pPr>
              <a:buFont typeface="+mj-lt"/>
              <a:buAutoNum type="arabicPeriod"/>
            </a:pPr>
            <a:r>
              <a:rPr lang="en-US" b="1" dirty="0"/>
              <a:t>Mapping Algorithm</a:t>
            </a:r>
            <a:r>
              <a:rPr lang="en-US" dirty="0"/>
              <a:t>: Utilize a mapping algorithm like occupancy grid mapping to create a representation of the room. In occupancy grid mapping, the environment is divided into grid cells, and each cell is assigned a probability representing the likelihood of it being occupied by an object.</a:t>
            </a:r>
          </a:p>
          <a:p>
            <a:pPr>
              <a:buFont typeface="+mj-lt"/>
              <a:buAutoNum type="arabicPeriod"/>
            </a:pPr>
            <a:r>
              <a:rPr lang="en-US" b="1" dirty="0"/>
              <a:t>Update and Refinement</a:t>
            </a:r>
            <a:r>
              <a:rPr lang="en-US" dirty="0"/>
              <a:t>: Continuously update the occupancy grid map based on new camera input and object movements within the room. This ensures that the map remains accurate and up to date.</a:t>
            </a:r>
          </a:p>
          <a:p>
            <a:pPr>
              <a:buFont typeface="+mj-lt"/>
              <a:buAutoNum type="arabicPeriod"/>
            </a:pPr>
            <a:r>
              <a:rPr lang="en-US" b="1" dirty="0"/>
              <a:t>Visualization</a:t>
            </a:r>
            <a:r>
              <a:rPr lang="en-US" dirty="0"/>
              <a:t>: Present the generated occupancy grid map in a visual format that can be easily interpreted. This visualization helps in understanding the layout of the room and the positions of different objects within it.</a:t>
            </a:r>
          </a:p>
          <a:p>
            <a:r>
              <a:rPr lang="en-US" dirty="0"/>
              <a:t>By following these steps, you can develop a 2D occupancy grid map of a room using overhead cameras.</a:t>
            </a:r>
          </a:p>
          <a:p>
            <a:endParaRPr lang="en-IN" dirty="0"/>
          </a:p>
        </p:txBody>
      </p:sp>
    </p:spTree>
    <p:extLst>
      <p:ext uri="{BB962C8B-B14F-4D97-AF65-F5344CB8AC3E}">
        <p14:creationId xmlns:p14="http://schemas.microsoft.com/office/powerpoint/2010/main" val="721946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9A3AE-7D85-F933-9E5F-7DDBF4829A71}"/>
              </a:ext>
            </a:extLst>
          </p:cNvPr>
          <p:cNvSpPr>
            <a:spLocks noGrp="1"/>
          </p:cNvSpPr>
          <p:nvPr>
            <p:ph type="title"/>
          </p:nvPr>
        </p:nvSpPr>
        <p:spPr/>
        <p:txBody>
          <a:bodyPr/>
          <a:lstStyle/>
          <a:p>
            <a:r>
              <a:rPr lang="en-IN" dirty="0">
                <a:solidFill>
                  <a:schemeClr val="accent2">
                    <a:lumMod val="75000"/>
                  </a:schemeClr>
                </a:solidFill>
              </a:rPr>
              <a:t>Features Offered</a:t>
            </a:r>
          </a:p>
        </p:txBody>
      </p:sp>
      <p:sp>
        <p:nvSpPr>
          <p:cNvPr id="5" name="Rectangle 2">
            <a:extLst>
              <a:ext uri="{FF2B5EF4-FFF2-40B4-BE49-F238E27FC236}">
                <a16:creationId xmlns:a16="http://schemas.microsoft.com/office/drawing/2014/main" id="{D8281D33-21BF-A3DF-8829-47D8A6FD68D5}"/>
              </a:ext>
            </a:extLst>
          </p:cNvPr>
          <p:cNvSpPr>
            <a:spLocks noGrp="1" noChangeArrowheads="1"/>
          </p:cNvSpPr>
          <p:nvPr>
            <p:ph idx="1"/>
          </p:nvPr>
        </p:nvSpPr>
        <p:spPr bwMode="auto">
          <a:xfrm>
            <a:off x="1097280" y="2287754"/>
            <a:ext cx="978703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Simulation Environment:</a:t>
            </a:r>
            <a:r>
              <a:rPr kumimoji="0" lang="en-US" altLang="en-US" sz="1800" b="0" i="0" u="none" strike="noStrike" cap="none" normalizeH="0" baseline="0" dirty="0">
                <a:ln>
                  <a:noFill/>
                </a:ln>
                <a:solidFill>
                  <a:schemeClr val="tx1"/>
                </a:solidFill>
                <a:effectLst/>
                <a:latin typeface="Arial" panose="020B0604020202020204" pitchFamily="34" charset="0"/>
              </a:rPr>
              <a:t> Realistic room simulation with customizable worlds and robot models.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Image Processing:</a:t>
            </a:r>
            <a:r>
              <a:rPr kumimoji="0" lang="en-US" altLang="en-US" sz="1800" b="0" i="0" u="none" strike="noStrike" cap="none" normalizeH="0" baseline="0" dirty="0">
                <a:ln>
                  <a:noFill/>
                </a:ln>
                <a:solidFill>
                  <a:schemeClr val="tx1"/>
                </a:solidFill>
                <a:effectLst/>
                <a:latin typeface="Arial" panose="020B0604020202020204" pitchFamily="34" charset="0"/>
              </a:rPr>
              <a:t> Capture and process images using background subtraction to detect occupancy.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Occupancy Grid:</a:t>
            </a:r>
            <a:r>
              <a:rPr kumimoji="0" lang="en-US" altLang="en-US" sz="1800" b="0" i="0" u="none" strike="noStrike" cap="none" normalizeH="0" baseline="0" dirty="0">
                <a:ln>
                  <a:noFill/>
                </a:ln>
                <a:solidFill>
                  <a:schemeClr val="tx1"/>
                </a:solidFill>
                <a:effectLst/>
                <a:latin typeface="Arial" panose="020B0604020202020204" pitchFamily="34" charset="0"/>
              </a:rPr>
              <a:t> Maintain and update a 2D occupancy grid based on detected changes.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ROS Integration:</a:t>
            </a:r>
            <a:r>
              <a:rPr kumimoji="0" lang="en-US" altLang="en-US" sz="1800" b="0" i="0" u="none" strike="noStrike" cap="none" normalizeH="0" baseline="0" dirty="0">
                <a:ln>
                  <a:noFill/>
                </a:ln>
                <a:solidFill>
                  <a:schemeClr val="tx1"/>
                </a:solidFill>
                <a:effectLst/>
                <a:latin typeface="Arial" panose="020B0604020202020204" pitchFamily="34" charset="0"/>
              </a:rPr>
              <a:t> Implement ROS nodes and messages for seamless communication and integration.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Visualization:</a:t>
            </a:r>
            <a:r>
              <a:rPr kumimoji="0" lang="en-US" altLang="en-US" sz="1800" b="0" i="0" u="none" strike="noStrike" cap="none" normalizeH="0" baseline="0" dirty="0">
                <a:ln>
                  <a:noFill/>
                </a:ln>
                <a:solidFill>
                  <a:schemeClr val="tx1"/>
                </a:solidFill>
                <a:effectLst/>
                <a:latin typeface="Arial" panose="020B0604020202020204" pitchFamily="34" charset="0"/>
              </a:rPr>
              <a:t> Tools for visualizing images, masks, and the occupancy grid.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Extensibility:</a:t>
            </a:r>
            <a:r>
              <a:rPr kumimoji="0" lang="en-US" altLang="en-US" sz="1800" b="0" i="0" u="none" strike="noStrike" cap="none" normalizeH="0" baseline="0" dirty="0">
                <a:ln>
                  <a:noFill/>
                </a:ln>
                <a:solidFill>
                  <a:schemeClr val="tx1"/>
                </a:solidFill>
                <a:effectLst/>
                <a:latin typeface="Arial" panose="020B0604020202020204" pitchFamily="34" charset="0"/>
              </a:rPr>
              <a:t> Easily extend and customize the project to suit various applications.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Educational and Research Utility:</a:t>
            </a:r>
            <a:r>
              <a:rPr kumimoji="0" lang="en-US" altLang="en-US" sz="1800" b="0" i="0" u="none" strike="noStrike" cap="none" normalizeH="0" baseline="0" dirty="0">
                <a:ln>
                  <a:noFill/>
                </a:ln>
                <a:solidFill>
                  <a:schemeClr val="tx1"/>
                </a:solidFill>
                <a:effectLst/>
                <a:latin typeface="Arial" panose="020B0604020202020204" pitchFamily="34" charset="0"/>
              </a:rPr>
              <a:t> Ideal for learning and research purposes in robotics and related fields. </a:t>
            </a:r>
          </a:p>
        </p:txBody>
      </p:sp>
    </p:spTree>
    <p:extLst>
      <p:ext uri="{BB962C8B-B14F-4D97-AF65-F5344CB8AC3E}">
        <p14:creationId xmlns:p14="http://schemas.microsoft.com/office/powerpoint/2010/main" val="2090146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9A0F-A717-2951-4C03-B0522E24DBC4}"/>
              </a:ext>
            </a:extLst>
          </p:cNvPr>
          <p:cNvSpPr>
            <a:spLocks noGrp="1"/>
          </p:cNvSpPr>
          <p:nvPr>
            <p:ph type="title"/>
          </p:nvPr>
        </p:nvSpPr>
        <p:spPr/>
        <p:txBody>
          <a:bodyPr/>
          <a:lstStyle/>
          <a:p>
            <a:r>
              <a:rPr lang="en-US" dirty="0">
                <a:solidFill>
                  <a:schemeClr val="accent2">
                    <a:lumMod val="75000"/>
                  </a:schemeClr>
                </a:solidFill>
              </a:rPr>
              <a:t>Process flow:</a:t>
            </a:r>
            <a:endParaRPr lang="en-IN" dirty="0">
              <a:solidFill>
                <a:schemeClr val="accent2">
                  <a:lumMod val="75000"/>
                </a:schemeClr>
              </a:solidFill>
            </a:endParaRPr>
          </a:p>
        </p:txBody>
      </p:sp>
      <p:pic>
        <p:nvPicPr>
          <p:cNvPr id="5" name="Content Placeholder 4">
            <a:extLst>
              <a:ext uri="{FF2B5EF4-FFF2-40B4-BE49-F238E27FC236}">
                <a16:creationId xmlns:a16="http://schemas.microsoft.com/office/drawing/2014/main" id="{55BA25A2-BB72-38F7-E5C6-94BDA6CB30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7654" y="111761"/>
            <a:ext cx="4640026" cy="5757228"/>
          </a:xfrm>
        </p:spPr>
      </p:pic>
    </p:spTree>
    <p:extLst>
      <p:ext uri="{BB962C8B-B14F-4D97-AF65-F5344CB8AC3E}">
        <p14:creationId xmlns:p14="http://schemas.microsoft.com/office/powerpoint/2010/main" val="3583911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CD55C-DFA4-3FF4-D937-0ED2808F0A24}"/>
              </a:ext>
            </a:extLst>
          </p:cNvPr>
          <p:cNvSpPr>
            <a:spLocks noGrp="1"/>
          </p:cNvSpPr>
          <p:nvPr>
            <p:ph type="title"/>
          </p:nvPr>
        </p:nvSpPr>
        <p:spPr/>
        <p:txBody>
          <a:bodyPr>
            <a:normAutofit/>
          </a:bodyPr>
          <a:lstStyle/>
          <a:p>
            <a:r>
              <a:rPr lang="en-IN" sz="4400" dirty="0">
                <a:solidFill>
                  <a:schemeClr val="accent2">
                    <a:lumMod val="75000"/>
                  </a:schemeClr>
                </a:solidFill>
              </a:rPr>
              <a:t>Architecture Diagram</a:t>
            </a:r>
          </a:p>
        </p:txBody>
      </p:sp>
      <p:pic>
        <p:nvPicPr>
          <p:cNvPr id="19" name="Content Placeholder 18">
            <a:extLst>
              <a:ext uri="{FF2B5EF4-FFF2-40B4-BE49-F238E27FC236}">
                <a16:creationId xmlns:a16="http://schemas.microsoft.com/office/drawing/2014/main" id="{DA006296-DC80-21D2-BEC1-219168CEF7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8921" y="2609276"/>
            <a:ext cx="8592273" cy="2315924"/>
          </a:xfrm>
        </p:spPr>
      </p:pic>
    </p:spTree>
    <p:extLst>
      <p:ext uri="{BB962C8B-B14F-4D97-AF65-F5344CB8AC3E}">
        <p14:creationId xmlns:p14="http://schemas.microsoft.com/office/powerpoint/2010/main" val="1931105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7CEE1-2281-F205-7461-35BD3D2B5250}"/>
              </a:ext>
            </a:extLst>
          </p:cNvPr>
          <p:cNvSpPr>
            <a:spLocks noGrp="1"/>
          </p:cNvSpPr>
          <p:nvPr>
            <p:ph type="title"/>
          </p:nvPr>
        </p:nvSpPr>
        <p:spPr>
          <a:xfrm>
            <a:off x="1097280" y="286603"/>
            <a:ext cx="10058400" cy="1207899"/>
          </a:xfrm>
        </p:spPr>
        <p:txBody>
          <a:bodyPr/>
          <a:lstStyle/>
          <a:p>
            <a:r>
              <a:rPr lang="en-US" dirty="0">
                <a:solidFill>
                  <a:schemeClr val="accent2">
                    <a:lumMod val="75000"/>
                  </a:schemeClr>
                </a:solidFill>
              </a:rPr>
              <a:t>Technologies used:</a:t>
            </a:r>
            <a:endParaRPr lang="en-IN" dirty="0">
              <a:solidFill>
                <a:schemeClr val="accent2">
                  <a:lumMod val="75000"/>
                </a:schemeClr>
              </a:solidFill>
            </a:endParaRPr>
          </a:p>
        </p:txBody>
      </p:sp>
      <p:sp>
        <p:nvSpPr>
          <p:cNvPr id="4" name="Rectangle 1">
            <a:extLst>
              <a:ext uri="{FF2B5EF4-FFF2-40B4-BE49-F238E27FC236}">
                <a16:creationId xmlns:a16="http://schemas.microsoft.com/office/drawing/2014/main" id="{E7E96A32-A537-50B4-6676-2A5A5E103A3B}"/>
              </a:ext>
            </a:extLst>
          </p:cNvPr>
          <p:cNvSpPr>
            <a:spLocks noGrp="1" noChangeArrowheads="1"/>
          </p:cNvSpPr>
          <p:nvPr>
            <p:ph idx="1"/>
          </p:nvPr>
        </p:nvSpPr>
        <p:spPr bwMode="auto">
          <a:xfrm>
            <a:off x="1097280" y="2166181"/>
            <a:ext cx="10337636" cy="3690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50000"/>
              </a:lnSpc>
            </a:pPr>
            <a:r>
              <a:rPr lang="en-IN" sz="1400" b="1" dirty="0"/>
              <a:t>1. Robot Operating System (ROS)</a:t>
            </a:r>
          </a:p>
          <a:p>
            <a:pPr algn="just">
              <a:lnSpc>
                <a:spcPct val="50000"/>
              </a:lnSpc>
              <a:buFont typeface="Arial" panose="020B0604020202020204" pitchFamily="34" charset="0"/>
              <a:buChar char="•"/>
            </a:pPr>
            <a:r>
              <a:rPr lang="en-IN" sz="1400" b="1" dirty="0"/>
              <a:t>ROS Master:</a:t>
            </a:r>
            <a:r>
              <a:rPr lang="en-IN" sz="1400" dirty="0"/>
              <a:t> Manages communication between nodes.</a:t>
            </a:r>
          </a:p>
          <a:p>
            <a:pPr algn="just">
              <a:lnSpc>
                <a:spcPct val="50000"/>
              </a:lnSpc>
              <a:buFont typeface="Arial" panose="020B0604020202020204" pitchFamily="34" charset="0"/>
              <a:buChar char="•"/>
            </a:pPr>
            <a:r>
              <a:rPr lang="en-IN" sz="1400" b="1" dirty="0"/>
              <a:t>ROS Nodes:</a:t>
            </a:r>
            <a:r>
              <a:rPr lang="en-IN" sz="1400" dirty="0"/>
              <a:t> Modular processes that perform computation.</a:t>
            </a:r>
          </a:p>
          <a:p>
            <a:pPr algn="just">
              <a:lnSpc>
                <a:spcPct val="50000"/>
              </a:lnSpc>
              <a:buFont typeface="Arial" panose="020B0604020202020204" pitchFamily="34" charset="0"/>
              <a:buChar char="•"/>
            </a:pPr>
            <a:r>
              <a:rPr lang="en-IN" sz="1400" b="1" dirty="0"/>
              <a:t>ROS Topics:</a:t>
            </a:r>
            <a:r>
              <a:rPr lang="en-IN" sz="1400" dirty="0"/>
              <a:t> Named buses over which nodes exchange messages.</a:t>
            </a:r>
          </a:p>
          <a:p>
            <a:pPr algn="just">
              <a:lnSpc>
                <a:spcPct val="50000"/>
              </a:lnSpc>
              <a:buFont typeface="Arial" panose="020B0604020202020204" pitchFamily="34" charset="0"/>
              <a:buChar char="•"/>
            </a:pPr>
            <a:r>
              <a:rPr lang="en-IN" sz="1400" b="1" dirty="0"/>
              <a:t>ROS Messages:</a:t>
            </a:r>
            <a:r>
              <a:rPr lang="en-IN" sz="1400" dirty="0"/>
              <a:t> Data structures for communication between nodes.</a:t>
            </a:r>
          </a:p>
          <a:p>
            <a:pPr algn="just">
              <a:lnSpc>
                <a:spcPct val="50000"/>
              </a:lnSpc>
              <a:buFont typeface="Arial" panose="020B0604020202020204" pitchFamily="34" charset="0"/>
              <a:buChar char="•"/>
            </a:pPr>
            <a:r>
              <a:rPr lang="en-IN" sz="1400" b="1" dirty="0"/>
              <a:t>ROS Launch Files:</a:t>
            </a:r>
            <a:r>
              <a:rPr lang="en-IN" sz="1400" dirty="0"/>
              <a:t> XML files that describe how to start up a collection of nodes and set parameters.</a:t>
            </a:r>
          </a:p>
          <a:p>
            <a:pPr algn="just">
              <a:lnSpc>
                <a:spcPct val="50000"/>
              </a:lnSpc>
            </a:pPr>
            <a:r>
              <a:rPr lang="en-IN" sz="1400" b="1" dirty="0"/>
              <a:t>2. Gazebo Simulator</a:t>
            </a:r>
          </a:p>
          <a:p>
            <a:pPr algn="just">
              <a:lnSpc>
                <a:spcPct val="50000"/>
              </a:lnSpc>
              <a:buFont typeface="Arial" panose="020B0604020202020204" pitchFamily="34" charset="0"/>
              <a:buChar char="•"/>
            </a:pPr>
            <a:r>
              <a:rPr lang="en-IN" sz="1400" b="1" dirty="0"/>
              <a:t>World Files:</a:t>
            </a:r>
            <a:r>
              <a:rPr lang="en-IN" sz="1400" dirty="0"/>
              <a:t> Define the simulated environment with objects and obstacles.</a:t>
            </a:r>
          </a:p>
          <a:p>
            <a:pPr algn="just">
              <a:lnSpc>
                <a:spcPct val="50000"/>
              </a:lnSpc>
              <a:buFont typeface="Arial" panose="020B0604020202020204" pitchFamily="34" charset="0"/>
              <a:buChar char="•"/>
            </a:pPr>
            <a:r>
              <a:rPr lang="en-IN" sz="1400" b="1" dirty="0"/>
              <a:t>URDF (Unified Robot Description Format):</a:t>
            </a:r>
            <a:r>
              <a:rPr lang="en-IN" sz="1400" dirty="0"/>
              <a:t> XML format to describe the robot model and its components.</a:t>
            </a:r>
          </a:p>
          <a:p>
            <a:pPr algn="just">
              <a:lnSpc>
                <a:spcPct val="50000"/>
              </a:lnSpc>
              <a:buFont typeface="Arial" panose="020B0604020202020204" pitchFamily="34" charset="0"/>
              <a:buChar char="•"/>
            </a:pPr>
            <a:r>
              <a:rPr lang="en-IN" sz="1400" b="1" dirty="0"/>
              <a:t>Plugins:</a:t>
            </a:r>
            <a:r>
              <a:rPr lang="en-IN" sz="1400" dirty="0"/>
              <a:t> Extend the functionality of Gazebo for custom behaviours and sensor data simulation.</a:t>
            </a:r>
          </a:p>
          <a:p>
            <a:pPr algn="just">
              <a:lnSpc>
                <a:spcPct val="50000"/>
              </a:lnSpc>
            </a:pPr>
            <a:r>
              <a:rPr lang="en-IN" sz="1400" b="1" dirty="0"/>
              <a:t>3. Computer Vision</a:t>
            </a:r>
          </a:p>
          <a:p>
            <a:pPr algn="just">
              <a:lnSpc>
                <a:spcPct val="50000"/>
              </a:lnSpc>
              <a:buFont typeface="Arial" panose="020B0604020202020204" pitchFamily="34" charset="0"/>
              <a:buChar char="•"/>
            </a:pPr>
            <a:r>
              <a:rPr lang="en-IN" sz="1400" b="1" dirty="0"/>
              <a:t>OpenCV (Open Source Computer Vision Library):</a:t>
            </a:r>
            <a:r>
              <a:rPr lang="en-IN" sz="1400" dirty="0"/>
              <a:t> Provides tools for image processing.</a:t>
            </a:r>
          </a:p>
          <a:p>
            <a:pPr marL="742950" lvl="1" indent="-285750" algn="just">
              <a:lnSpc>
                <a:spcPct val="50000"/>
              </a:lnSpc>
              <a:buFont typeface="Arial" panose="020B0604020202020204" pitchFamily="34" charset="0"/>
              <a:buChar char="•"/>
            </a:pPr>
            <a:r>
              <a:rPr lang="en-IN" sz="1200" b="1" dirty="0"/>
              <a:t>Image Capture and Processing:</a:t>
            </a:r>
            <a:r>
              <a:rPr lang="en-IN" sz="1200" dirty="0"/>
              <a:t> Convert images from ROS messages to OpenCV format, apply filters, and perform background subtraction.</a:t>
            </a:r>
          </a:p>
          <a:p>
            <a:pPr marL="742950" lvl="1" indent="-285750" algn="just">
              <a:lnSpc>
                <a:spcPct val="50000"/>
              </a:lnSpc>
              <a:buFont typeface="Arial" panose="020B0604020202020204" pitchFamily="34" charset="0"/>
              <a:buChar char="•"/>
            </a:pPr>
            <a:r>
              <a:rPr lang="en-IN" sz="1200" b="1" dirty="0"/>
              <a:t>Background Subtraction:</a:t>
            </a:r>
            <a:r>
              <a:rPr lang="en-IN" sz="1200" dirty="0"/>
              <a:t> Technique to detect moving objects from the static background.</a:t>
            </a:r>
          </a:p>
        </p:txBody>
      </p:sp>
    </p:spTree>
    <p:extLst>
      <p:ext uri="{BB962C8B-B14F-4D97-AF65-F5344CB8AC3E}">
        <p14:creationId xmlns:p14="http://schemas.microsoft.com/office/powerpoint/2010/main" val="1330335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9822C-ABE4-E9C2-D96E-15F26B9956E8}"/>
              </a:ext>
            </a:extLst>
          </p:cNvPr>
          <p:cNvSpPr>
            <a:spLocks noGrp="1"/>
          </p:cNvSpPr>
          <p:nvPr>
            <p:ph type="title"/>
          </p:nvPr>
        </p:nvSpPr>
        <p:spPr>
          <a:xfrm>
            <a:off x="1097280" y="286602"/>
            <a:ext cx="10058400" cy="1247230"/>
          </a:xfrm>
        </p:spPr>
        <p:txBody>
          <a:bodyPr>
            <a:noAutofit/>
          </a:bodyPr>
          <a:lstStyle/>
          <a:p>
            <a:r>
              <a:rPr lang="en-US" sz="4400" dirty="0">
                <a:solidFill>
                  <a:schemeClr val="accent2">
                    <a:lumMod val="75000"/>
                  </a:schemeClr>
                </a:solidFill>
              </a:rPr>
              <a:t>Technologies used:</a:t>
            </a:r>
            <a:endParaRPr lang="en-IN" sz="4400" dirty="0"/>
          </a:p>
        </p:txBody>
      </p:sp>
      <p:sp>
        <p:nvSpPr>
          <p:cNvPr id="3" name="Content Placeholder 2">
            <a:extLst>
              <a:ext uri="{FF2B5EF4-FFF2-40B4-BE49-F238E27FC236}">
                <a16:creationId xmlns:a16="http://schemas.microsoft.com/office/drawing/2014/main" id="{A73331F4-7220-BC5D-73EE-7E3994CD680A}"/>
              </a:ext>
            </a:extLst>
          </p:cNvPr>
          <p:cNvSpPr>
            <a:spLocks noGrp="1"/>
          </p:cNvSpPr>
          <p:nvPr>
            <p:ph idx="1"/>
          </p:nvPr>
        </p:nvSpPr>
        <p:spPr>
          <a:xfrm>
            <a:off x="1097280" y="1789472"/>
            <a:ext cx="10058400" cy="4709651"/>
          </a:xfrm>
        </p:spPr>
        <p:txBody>
          <a:bodyPr>
            <a:normAutofit/>
          </a:bodyPr>
          <a:lstStyle/>
          <a:p>
            <a:pPr algn="just">
              <a:lnSpc>
                <a:spcPct val="60000"/>
              </a:lnSpc>
            </a:pPr>
            <a:r>
              <a:rPr lang="en-US" sz="1400" b="1" dirty="0"/>
              <a:t>4. Programming Languages</a:t>
            </a:r>
          </a:p>
          <a:p>
            <a:pPr algn="just">
              <a:lnSpc>
                <a:spcPct val="60000"/>
              </a:lnSpc>
              <a:buFont typeface="Arial" panose="020B0604020202020204" pitchFamily="34" charset="0"/>
              <a:buChar char="•"/>
            </a:pPr>
            <a:r>
              <a:rPr lang="en-US" sz="1400" b="1" dirty="0"/>
              <a:t>Python:</a:t>
            </a:r>
            <a:r>
              <a:rPr lang="en-US" sz="1400" dirty="0"/>
              <a:t> Used for writing ROS nodes and implementing image processing.</a:t>
            </a:r>
          </a:p>
          <a:p>
            <a:pPr algn="just">
              <a:lnSpc>
                <a:spcPct val="60000"/>
              </a:lnSpc>
              <a:buFont typeface="Arial" panose="020B0604020202020204" pitchFamily="34" charset="0"/>
              <a:buChar char="•"/>
            </a:pPr>
            <a:r>
              <a:rPr lang="en-US" sz="1400" b="1" dirty="0"/>
              <a:t>C++:</a:t>
            </a:r>
            <a:r>
              <a:rPr lang="en-US" sz="1400" dirty="0"/>
              <a:t> (optional) Can be used for performance-critical parts of the application.</a:t>
            </a:r>
          </a:p>
          <a:p>
            <a:pPr algn="just">
              <a:lnSpc>
                <a:spcPct val="60000"/>
              </a:lnSpc>
            </a:pPr>
            <a:r>
              <a:rPr lang="en-US" sz="1400" b="1" dirty="0"/>
              <a:t>5. Visualization Tools</a:t>
            </a:r>
          </a:p>
          <a:p>
            <a:pPr algn="just">
              <a:lnSpc>
                <a:spcPct val="60000"/>
              </a:lnSpc>
              <a:buFont typeface="Arial" panose="020B0604020202020204" pitchFamily="34" charset="0"/>
              <a:buChar char="•"/>
            </a:pPr>
            <a:r>
              <a:rPr lang="en-US" sz="1400" b="1" dirty="0" err="1"/>
              <a:t>RViz</a:t>
            </a:r>
            <a:r>
              <a:rPr lang="en-US" sz="1400" b="1" dirty="0"/>
              <a:t> (ROS Visualization):</a:t>
            </a:r>
            <a:r>
              <a:rPr lang="en-US" sz="1400" dirty="0"/>
              <a:t> 3D visualization tool for ROS to display sensor data and state information.</a:t>
            </a:r>
          </a:p>
          <a:p>
            <a:pPr algn="just">
              <a:lnSpc>
                <a:spcPct val="60000"/>
              </a:lnSpc>
              <a:buFont typeface="Arial" panose="020B0604020202020204" pitchFamily="34" charset="0"/>
              <a:buChar char="•"/>
            </a:pPr>
            <a:r>
              <a:rPr lang="en-US" sz="1400" b="1" dirty="0"/>
              <a:t>Matplotlib/Other Plotting Libraries:</a:t>
            </a:r>
            <a:r>
              <a:rPr lang="en-US" sz="1400" dirty="0"/>
              <a:t> (optional) For custom visualization of occupancy grid data.</a:t>
            </a:r>
          </a:p>
          <a:p>
            <a:pPr algn="just">
              <a:lnSpc>
                <a:spcPct val="60000"/>
              </a:lnSpc>
            </a:pPr>
            <a:r>
              <a:rPr lang="en-US" sz="1400" b="1" dirty="0"/>
              <a:t>6. Data Structures and Algorithms</a:t>
            </a:r>
          </a:p>
          <a:p>
            <a:pPr algn="just">
              <a:lnSpc>
                <a:spcPct val="60000"/>
              </a:lnSpc>
              <a:buFont typeface="Arial" panose="020B0604020202020204" pitchFamily="34" charset="0"/>
              <a:buChar char="•"/>
            </a:pPr>
            <a:r>
              <a:rPr lang="en-US" sz="1400" b="1" dirty="0"/>
              <a:t>Occupancy Grid Mapping:</a:t>
            </a:r>
            <a:r>
              <a:rPr lang="en-US" sz="1400" dirty="0"/>
              <a:t> Technique to represent the environment in a 2D grid where each cell indicates free or occupied space.</a:t>
            </a:r>
          </a:p>
          <a:p>
            <a:pPr algn="just">
              <a:lnSpc>
                <a:spcPct val="60000"/>
              </a:lnSpc>
              <a:buFont typeface="Arial" panose="020B0604020202020204" pitchFamily="34" charset="0"/>
              <a:buChar char="•"/>
            </a:pPr>
            <a:r>
              <a:rPr lang="en-US" sz="1400" b="1" dirty="0"/>
              <a:t>Grid Update Algorithms:</a:t>
            </a:r>
            <a:r>
              <a:rPr lang="en-US" sz="1400" dirty="0"/>
              <a:t> Methods to update the occupancy grid based on new sensor data.</a:t>
            </a:r>
          </a:p>
          <a:p>
            <a:pPr algn="just">
              <a:lnSpc>
                <a:spcPct val="60000"/>
              </a:lnSpc>
            </a:pPr>
            <a:r>
              <a:rPr lang="en-US" sz="1400" b="1" dirty="0"/>
              <a:t>7. Development Tools</a:t>
            </a:r>
          </a:p>
          <a:p>
            <a:pPr algn="just">
              <a:lnSpc>
                <a:spcPct val="60000"/>
              </a:lnSpc>
              <a:buFont typeface="Arial" panose="020B0604020202020204" pitchFamily="34" charset="0"/>
              <a:buChar char="•"/>
            </a:pPr>
            <a:r>
              <a:rPr lang="en-US" sz="1400" b="1" dirty="0"/>
              <a:t>Catkin:</a:t>
            </a:r>
            <a:r>
              <a:rPr lang="en-US" sz="1400" dirty="0"/>
              <a:t> ROS build system to compile and manage packages.</a:t>
            </a:r>
          </a:p>
          <a:p>
            <a:pPr algn="just">
              <a:lnSpc>
                <a:spcPct val="60000"/>
              </a:lnSpc>
              <a:buFont typeface="Arial" panose="020B0604020202020204" pitchFamily="34" charset="0"/>
              <a:buChar char="•"/>
            </a:pPr>
            <a:r>
              <a:rPr lang="en-US" sz="1400" b="1" dirty="0" err="1"/>
              <a:t>RViz</a:t>
            </a:r>
            <a:r>
              <a:rPr lang="en-US" sz="1400" b="1" dirty="0"/>
              <a:t> Configurations:</a:t>
            </a:r>
            <a:r>
              <a:rPr lang="en-US" sz="1400" dirty="0"/>
              <a:t> Files to configure </a:t>
            </a:r>
            <a:r>
              <a:rPr lang="en-US" sz="1400" dirty="0" err="1"/>
              <a:t>RViz</a:t>
            </a:r>
            <a:r>
              <a:rPr lang="en-US" sz="1400" dirty="0"/>
              <a:t> for visualizing the occupancy grid and other sensor data.</a:t>
            </a:r>
          </a:p>
          <a:p>
            <a:pPr algn="just">
              <a:lnSpc>
                <a:spcPct val="60000"/>
              </a:lnSpc>
              <a:buFont typeface="Arial" panose="020B0604020202020204" pitchFamily="34" charset="0"/>
              <a:buChar char="•"/>
            </a:pPr>
            <a:r>
              <a:rPr lang="en-US" sz="1400" b="1" dirty="0"/>
              <a:t>Launch Scripts:</a:t>
            </a:r>
            <a:r>
              <a:rPr lang="en-US" sz="1400" dirty="0"/>
              <a:t> Scripts to start the simulation, nodes, and other required components.</a:t>
            </a:r>
          </a:p>
          <a:p>
            <a:pPr algn="just">
              <a:lnSpc>
                <a:spcPct val="60000"/>
              </a:lnSpc>
            </a:pPr>
            <a:r>
              <a:rPr lang="en-US" sz="1400" b="1" dirty="0"/>
              <a:t>8. Operating System</a:t>
            </a:r>
          </a:p>
          <a:p>
            <a:pPr algn="just">
              <a:lnSpc>
                <a:spcPct val="60000"/>
              </a:lnSpc>
              <a:buFont typeface="Arial" panose="020B0604020202020204" pitchFamily="34" charset="0"/>
              <a:buChar char="•"/>
            </a:pPr>
            <a:r>
              <a:rPr lang="en-US" sz="1400" b="1" dirty="0"/>
              <a:t>Ubuntu Linux:</a:t>
            </a:r>
            <a:r>
              <a:rPr lang="en-US" sz="1400" dirty="0"/>
              <a:t> Preferred OS for ROS and Gazebo due to better support and compatibility.</a:t>
            </a:r>
          </a:p>
          <a:p>
            <a:pPr algn="just">
              <a:lnSpc>
                <a:spcPct val="60000"/>
              </a:lnSpc>
            </a:pPr>
            <a:endParaRPr lang="en-IN" sz="2800" dirty="0"/>
          </a:p>
        </p:txBody>
      </p:sp>
    </p:spTree>
    <p:extLst>
      <p:ext uri="{BB962C8B-B14F-4D97-AF65-F5344CB8AC3E}">
        <p14:creationId xmlns:p14="http://schemas.microsoft.com/office/powerpoint/2010/main" val="3366959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A0B46-C46B-59AC-143B-0F60FA20F282}"/>
              </a:ext>
            </a:extLst>
          </p:cNvPr>
          <p:cNvSpPr>
            <a:spLocks noGrp="1"/>
          </p:cNvSpPr>
          <p:nvPr>
            <p:ph type="title"/>
          </p:nvPr>
        </p:nvSpPr>
        <p:spPr/>
        <p:txBody>
          <a:bodyPr/>
          <a:lstStyle/>
          <a:p>
            <a:r>
              <a:rPr lang="en-US" dirty="0">
                <a:solidFill>
                  <a:schemeClr val="accent2">
                    <a:lumMod val="75000"/>
                  </a:schemeClr>
                </a:solidFill>
              </a:rPr>
              <a:t>Conclusion</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110F53D8-B6FE-0737-F647-4E182CFA30A5}"/>
              </a:ext>
            </a:extLst>
          </p:cNvPr>
          <p:cNvSpPr>
            <a:spLocks noGrp="1"/>
          </p:cNvSpPr>
          <p:nvPr>
            <p:ph idx="1"/>
          </p:nvPr>
        </p:nvSpPr>
        <p:spPr/>
        <p:txBody>
          <a:bodyPr/>
          <a:lstStyle/>
          <a:p>
            <a:pPr algn="just">
              <a:lnSpc>
                <a:spcPct val="100000"/>
              </a:lnSpc>
            </a:pPr>
            <a:r>
              <a:rPr lang="en-US" dirty="0"/>
              <a:t>Developing a 2D occupancy grid map of a room using overhead cameras is a comprehensive project that integrates various technologies and methodologies from robotics, computer vision, and simulation. By leveraging the Robot Operating System (ROS), Gazebo simulator, and OpenCV for image processing, this project provides a robust framework for simulating and mapping indoor environments.</a:t>
            </a:r>
          </a:p>
          <a:p>
            <a:pPr algn="just">
              <a:lnSpc>
                <a:spcPct val="100000"/>
              </a:lnSpc>
            </a:pPr>
            <a:r>
              <a:rPr lang="en-US" dirty="0"/>
              <a:t>This project demonstrates the power of combining simulation, computer vision, and robotic frameworks to solve complex problems in mapping and navigation. By continuing to develop and enhance such systems, we move closer to creating more intelligent and autonomous robotic solutions capable of operating effectively in diverse environments.</a:t>
            </a:r>
            <a:endParaRPr lang="en-IN" dirty="0"/>
          </a:p>
        </p:txBody>
      </p:sp>
    </p:spTree>
    <p:extLst>
      <p:ext uri="{BB962C8B-B14F-4D97-AF65-F5344CB8AC3E}">
        <p14:creationId xmlns:p14="http://schemas.microsoft.com/office/powerpoint/2010/main" val="207974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2164-784A-000D-E091-551AF76306D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40DB2F9-B83A-D8BB-12C3-6A739495546B}"/>
              </a:ext>
            </a:extLst>
          </p:cNvPr>
          <p:cNvSpPr>
            <a:spLocks noGrp="1"/>
          </p:cNvSpPr>
          <p:nvPr>
            <p:ph idx="1"/>
          </p:nvPr>
        </p:nvSpPr>
        <p:spPr/>
        <p:txBody>
          <a:bodyPr>
            <a:normAutofit/>
          </a:bodyPr>
          <a:lstStyle/>
          <a:p>
            <a:r>
              <a:rPr lang="en-US" sz="6600" dirty="0"/>
              <a:t>       </a:t>
            </a:r>
          </a:p>
          <a:p>
            <a:r>
              <a:rPr lang="en-US" sz="6600" dirty="0"/>
              <a:t>            THANK YOU</a:t>
            </a:r>
            <a:endParaRPr lang="en-IN" sz="6600" dirty="0"/>
          </a:p>
        </p:txBody>
      </p:sp>
    </p:spTree>
    <p:extLst>
      <p:ext uri="{BB962C8B-B14F-4D97-AF65-F5344CB8AC3E}">
        <p14:creationId xmlns:p14="http://schemas.microsoft.com/office/powerpoint/2010/main" val="349442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212</TotalTime>
  <Words>915</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Retrospect</vt:lpstr>
      <vt:lpstr>Bidarahalli, Virgo Nagar Post,, Bangalore-560049, Karnataka, India.  Department of Electronics and Communication Engineering, </vt:lpstr>
      <vt:lpstr>Unique Idea Brief (Solution)</vt:lpstr>
      <vt:lpstr>Features Offered</vt:lpstr>
      <vt:lpstr>Process flow:</vt:lpstr>
      <vt:lpstr>Architecture Diagram</vt:lpstr>
      <vt:lpstr>Technologies used:</vt:lpstr>
      <vt:lpstr>Technologies used: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Bhanu prakash M C</dc:creator>
  <cp:lastModifiedBy>Bhanu prakash M C</cp:lastModifiedBy>
  <cp:revision>3</cp:revision>
  <dcterms:created xsi:type="dcterms:W3CDTF">2024-07-15T13:36:59Z</dcterms:created>
  <dcterms:modified xsi:type="dcterms:W3CDTF">2024-07-15T17:09:46Z</dcterms:modified>
</cp:coreProperties>
</file>