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5"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7" r:id="rId11"/>
    <p:sldId id="268" r:id="rId12"/>
    <p:sldId id="269" r:id="rId13"/>
    <p:sldId id="275" r:id="rId14"/>
    <p:sldId id="271" r:id="rId15"/>
    <p:sldId id="277" r:id="rId16"/>
    <p:sldId id="272" r:id="rId17"/>
    <p:sldId id="276"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ata4.xml.rels><?xml version="1.0" encoding="UTF-8" standalone="yes"?>
<Relationships xmlns="http://schemas.openxmlformats.org/package/2006/relationships"><Relationship Id="rId1"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4.png"/></Relationships>
</file>

<file path=ppt/diagrams/_rels/drawing4.xml.rels><?xml version="1.0" encoding="UTF-8" standalone="yes"?>
<Relationships xmlns="http://schemas.openxmlformats.org/package/2006/relationships"><Relationship Id="rId1"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BDAFA5-2B1E-4342-8869-0BF2049D2F90}" type="doc">
      <dgm:prSet loTypeId="urn:microsoft.com/office/officeart/2005/8/layout/venn1" loCatId="relationship" qsTypeId="urn:microsoft.com/office/officeart/2005/8/quickstyle/simple3" qsCatId="simple" csTypeId="urn:microsoft.com/office/officeart/2005/8/colors/accent3_2" csCatId="accent3"/>
      <dgm:spPr/>
      <dgm:t>
        <a:bodyPr/>
        <a:lstStyle/>
        <a:p>
          <a:endParaRPr lang="en-IN"/>
        </a:p>
      </dgm:t>
    </dgm:pt>
    <dgm:pt modelId="{AE649FDC-A91D-42F7-AD55-9DBBC828C10B}">
      <dgm:prSet/>
      <dgm:spPr/>
      <dgm:t>
        <a:bodyPr/>
        <a:lstStyle/>
        <a:p>
          <a:pPr rtl="0"/>
          <a:r>
            <a:rPr lang="en-IN" dirty="0" smtClean="0">
              <a:latin typeface="Monotype Corsiva" pitchFamily="66" charset="0"/>
            </a:rPr>
            <a:t>Image steganography is the practice of hiding secret information within digital images. </a:t>
          </a:r>
          <a:endParaRPr lang="en-IN" dirty="0">
            <a:latin typeface="Monotype Corsiva" pitchFamily="66" charset="0"/>
          </a:endParaRPr>
        </a:p>
      </dgm:t>
    </dgm:pt>
    <dgm:pt modelId="{F94E9603-1BA7-4AC2-BE4C-09F037580C02}" type="parTrans" cxnId="{D855F9AF-B909-4E9A-AC7E-232CB76B0E09}">
      <dgm:prSet/>
      <dgm:spPr/>
      <dgm:t>
        <a:bodyPr/>
        <a:lstStyle/>
        <a:p>
          <a:endParaRPr lang="en-IN"/>
        </a:p>
      </dgm:t>
    </dgm:pt>
    <dgm:pt modelId="{E533EB59-B57F-4CEB-99FE-34180BDD58A6}" type="sibTrans" cxnId="{D855F9AF-B909-4E9A-AC7E-232CB76B0E09}">
      <dgm:prSet/>
      <dgm:spPr/>
      <dgm:t>
        <a:bodyPr/>
        <a:lstStyle/>
        <a:p>
          <a:endParaRPr lang="en-IN"/>
        </a:p>
      </dgm:t>
    </dgm:pt>
    <dgm:pt modelId="{75C00024-005D-42D0-A233-0DF71B4F713E}">
      <dgm:prSet/>
      <dgm:spPr/>
      <dgm:t>
        <a:bodyPr/>
        <a:lstStyle/>
        <a:p>
          <a:pPr rtl="0"/>
          <a:r>
            <a:rPr lang="en-IN" dirty="0" smtClean="0">
              <a:latin typeface="Monotype Corsiva" pitchFamily="66" charset="0"/>
            </a:rPr>
            <a:t>This technique exploits the redundancy in image data, such as the least significant bits (LSBs) of pixel values, to embed hidden messages without noticeably altering the image's appearance.</a:t>
          </a:r>
          <a:endParaRPr lang="en-IN" dirty="0">
            <a:latin typeface="Monotype Corsiva" pitchFamily="66" charset="0"/>
          </a:endParaRPr>
        </a:p>
      </dgm:t>
    </dgm:pt>
    <dgm:pt modelId="{051E49B6-709A-40C2-8EE1-900A4D64D0A0}" type="parTrans" cxnId="{1ED5530F-FE35-4E1C-B21A-A1C530F1BCB5}">
      <dgm:prSet/>
      <dgm:spPr/>
      <dgm:t>
        <a:bodyPr/>
        <a:lstStyle/>
        <a:p>
          <a:endParaRPr lang="en-IN"/>
        </a:p>
      </dgm:t>
    </dgm:pt>
    <dgm:pt modelId="{8EA8C14C-84E2-4574-8689-AFE84F545452}" type="sibTrans" cxnId="{1ED5530F-FE35-4E1C-B21A-A1C530F1BCB5}">
      <dgm:prSet/>
      <dgm:spPr/>
      <dgm:t>
        <a:bodyPr/>
        <a:lstStyle/>
        <a:p>
          <a:endParaRPr lang="en-IN"/>
        </a:p>
      </dgm:t>
    </dgm:pt>
    <dgm:pt modelId="{761EC340-4B31-437B-8D28-80EB5B018891}" type="pres">
      <dgm:prSet presAssocID="{D3BDAFA5-2B1E-4342-8869-0BF2049D2F90}" presName="compositeShape" presStyleCnt="0">
        <dgm:presLayoutVars>
          <dgm:chMax val="7"/>
          <dgm:dir/>
          <dgm:resizeHandles val="exact"/>
        </dgm:presLayoutVars>
      </dgm:prSet>
      <dgm:spPr/>
      <dgm:t>
        <a:bodyPr/>
        <a:lstStyle/>
        <a:p>
          <a:endParaRPr lang="en-IN"/>
        </a:p>
      </dgm:t>
    </dgm:pt>
    <dgm:pt modelId="{482BACCF-E7D4-4B80-A6D8-3DD4EF58D46B}" type="pres">
      <dgm:prSet presAssocID="{AE649FDC-A91D-42F7-AD55-9DBBC828C10B}" presName="circ1" presStyleLbl="vennNode1" presStyleIdx="0" presStyleCnt="2"/>
      <dgm:spPr/>
      <dgm:t>
        <a:bodyPr/>
        <a:lstStyle/>
        <a:p>
          <a:endParaRPr lang="en-IN"/>
        </a:p>
      </dgm:t>
    </dgm:pt>
    <dgm:pt modelId="{4DE80B26-A9AC-4031-99EA-A6CCD52C803F}" type="pres">
      <dgm:prSet presAssocID="{AE649FDC-A91D-42F7-AD55-9DBBC828C10B}" presName="circ1Tx" presStyleLbl="revTx" presStyleIdx="0" presStyleCnt="0">
        <dgm:presLayoutVars>
          <dgm:chMax val="0"/>
          <dgm:chPref val="0"/>
          <dgm:bulletEnabled val="1"/>
        </dgm:presLayoutVars>
      </dgm:prSet>
      <dgm:spPr/>
      <dgm:t>
        <a:bodyPr/>
        <a:lstStyle/>
        <a:p>
          <a:endParaRPr lang="en-IN"/>
        </a:p>
      </dgm:t>
    </dgm:pt>
    <dgm:pt modelId="{9113B16D-99D6-4C89-8B3F-8ABC213BD2FE}" type="pres">
      <dgm:prSet presAssocID="{75C00024-005D-42D0-A233-0DF71B4F713E}" presName="circ2" presStyleLbl="vennNode1" presStyleIdx="1" presStyleCnt="2"/>
      <dgm:spPr/>
      <dgm:t>
        <a:bodyPr/>
        <a:lstStyle/>
        <a:p>
          <a:endParaRPr lang="en-IN"/>
        </a:p>
      </dgm:t>
    </dgm:pt>
    <dgm:pt modelId="{D314693C-D3C1-4D05-8CB4-6604493C4762}" type="pres">
      <dgm:prSet presAssocID="{75C00024-005D-42D0-A233-0DF71B4F713E}" presName="circ2Tx" presStyleLbl="revTx" presStyleIdx="0" presStyleCnt="0">
        <dgm:presLayoutVars>
          <dgm:chMax val="0"/>
          <dgm:chPref val="0"/>
          <dgm:bulletEnabled val="1"/>
        </dgm:presLayoutVars>
      </dgm:prSet>
      <dgm:spPr/>
      <dgm:t>
        <a:bodyPr/>
        <a:lstStyle/>
        <a:p>
          <a:endParaRPr lang="en-IN"/>
        </a:p>
      </dgm:t>
    </dgm:pt>
  </dgm:ptLst>
  <dgm:cxnLst>
    <dgm:cxn modelId="{D51C2AA5-6343-4528-8F1A-4CC1855ADB9A}" type="presOf" srcId="{AE649FDC-A91D-42F7-AD55-9DBBC828C10B}" destId="{4DE80B26-A9AC-4031-99EA-A6CCD52C803F}" srcOrd="1" destOrd="0" presId="urn:microsoft.com/office/officeart/2005/8/layout/venn1"/>
    <dgm:cxn modelId="{757FA488-08A3-4C42-8194-CC0BC21ABC87}" type="presOf" srcId="{75C00024-005D-42D0-A233-0DF71B4F713E}" destId="{9113B16D-99D6-4C89-8B3F-8ABC213BD2FE}" srcOrd="0" destOrd="0" presId="urn:microsoft.com/office/officeart/2005/8/layout/venn1"/>
    <dgm:cxn modelId="{D8C779C7-1F24-40AB-88AC-3BCEF1CBBC5D}" type="presOf" srcId="{D3BDAFA5-2B1E-4342-8869-0BF2049D2F90}" destId="{761EC340-4B31-437B-8D28-80EB5B018891}" srcOrd="0" destOrd="0" presId="urn:microsoft.com/office/officeart/2005/8/layout/venn1"/>
    <dgm:cxn modelId="{D855F9AF-B909-4E9A-AC7E-232CB76B0E09}" srcId="{D3BDAFA5-2B1E-4342-8869-0BF2049D2F90}" destId="{AE649FDC-A91D-42F7-AD55-9DBBC828C10B}" srcOrd="0" destOrd="0" parTransId="{F94E9603-1BA7-4AC2-BE4C-09F037580C02}" sibTransId="{E533EB59-B57F-4CEB-99FE-34180BDD58A6}"/>
    <dgm:cxn modelId="{1ED5530F-FE35-4E1C-B21A-A1C530F1BCB5}" srcId="{D3BDAFA5-2B1E-4342-8869-0BF2049D2F90}" destId="{75C00024-005D-42D0-A233-0DF71B4F713E}" srcOrd="1" destOrd="0" parTransId="{051E49B6-709A-40C2-8EE1-900A4D64D0A0}" sibTransId="{8EA8C14C-84E2-4574-8689-AFE84F545452}"/>
    <dgm:cxn modelId="{6E559FF4-3A40-4A33-923E-ED5D285C85C1}" type="presOf" srcId="{AE649FDC-A91D-42F7-AD55-9DBBC828C10B}" destId="{482BACCF-E7D4-4B80-A6D8-3DD4EF58D46B}" srcOrd="0" destOrd="0" presId="urn:microsoft.com/office/officeart/2005/8/layout/venn1"/>
    <dgm:cxn modelId="{E1840C39-D9BB-4D7D-B2D9-B0DBE6F0C2AB}" type="presOf" srcId="{75C00024-005D-42D0-A233-0DF71B4F713E}" destId="{D314693C-D3C1-4D05-8CB4-6604493C4762}" srcOrd="1" destOrd="0" presId="urn:microsoft.com/office/officeart/2005/8/layout/venn1"/>
    <dgm:cxn modelId="{6AAFC18C-CE62-42F6-A413-2F9454257F56}" type="presParOf" srcId="{761EC340-4B31-437B-8D28-80EB5B018891}" destId="{482BACCF-E7D4-4B80-A6D8-3DD4EF58D46B}" srcOrd="0" destOrd="0" presId="urn:microsoft.com/office/officeart/2005/8/layout/venn1"/>
    <dgm:cxn modelId="{E76F4FA2-ABBA-447D-A6BA-009E3AE0EE09}" type="presParOf" srcId="{761EC340-4B31-437B-8D28-80EB5B018891}" destId="{4DE80B26-A9AC-4031-99EA-A6CCD52C803F}" srcOrd="1" destOrd="0" presId="urn:microsoft.com/office/officeart/2005/8/layout/venn1"/>
    <dgm:cxn modelId="{5A49696D-EAC0-4CD1-A0E5-CCCD9AFEF68A}" type="presParOf" srcId="{761EC340-4B31-437B-8D28-80EB5B018891}" destId="{9113B16D-99D6-4C89-8B3F-8ABC213BD2FE}" srcOrd="2" destOrd="0" presId="urn:microsoft.com/office/officeart/2005/8/layout/venn1"/>
    <dgm:cxn modelId="{6E5492F5-A8A3-43EF-8EF7-80A2090D74BB}" type="presParOf" srcId="{761EC340-4B31-437B-8D28-80EB5B018891}" destId="{D314693C-D3C1-4D05-8CB4-6604493C4762}" srcOrd="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5D11BF-11D5-4FBF-9B99-BF7C22C8118D}"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IN"/>
        </a:p>
      </dgm:t>
    </dgm:pt>
    <dgm:pt modelId="{D0150D1C-B9C2-49A3-83DE-847611F15A7A}">
      <dgm:prSet/>
      <dgm:spPr/>
      <dgm:t>
        <a:bodyPr/>
        <a:lstStyle/>
        <a:p>
          <a:pPr rtl="0"/>
          <a:r>
            <a:rPr lang="en-US" b="0" i="0" baseline="0" dirty="0" smtClean="0">
              <a:latin typeface="Monotype Corsiva" pitchFamily="66" charset="0"/>
            </a:rPr>
            <a:t>Choose programming languages and libraries (Python, </a:t>
          </a:r>
          <a:r>
            <a:rPr lang="en-US" b="0" i="0" baseline="0" dirty="0" err="1" smtClean="0">
              <a:latin typeface="Monotype Corsiva" pitchFamily="66" charset="0"/>
            </a:rPr>
            <a:t>OpenCV</a:t>
          </a:r>
          <a:r>
            <a:rPr lang="en-US" dirty="0" smtClean="0">
              <a:latin typeface="Monotype Corsiva" pitchFamily="66" charset="0"/>
            </a:rPr>
            <a:t>, </a:t>
          </a:r>
          <a:r>
            <a:rPr lang="en-US" b="0" i="0" baseline="0" dirty="0" err="1" smtClean="0">
              <a:latin typeface="Monotype Corsiva" pitchFamily="66" charset="0"/>
            </a:rPr>
            <a:t>HashLib</a:t>
          </a:r>
          <a:r>
            <a:rPr lang="en-US" b="0" i="0" baseline="0" dirty="0" smtClean="0">
              <a:latin typeface="Monotype Corsiva" pitchFamily="66" charset="0"/>
            </a:rPr>
            <a:t>) suitable for implementation.</a:t>
          </a:r>
          <a:endParaRPr lang="en-IN" dirty="0">
            <a:latin typeface="Monotype Corsiva" pitchFamily="66" charset="0"/>
          </a:endParaRPr>
        </a:p>
      </dgm:t>
    </dgm:pt>
    <dgm:pt modelId="{E12C4893-C0D3-4E3A-B235-41020658B98C}" type="parTrans" cxnId="{2F9BD0CE-F6CF-4AFF-8C17-4AD303AA3D61}">
      <dgm:prSet/>
      <dgm:spPr/>
      <dgm:t>
        <a:bodyPr/>
        <a:lstStyle/>
        <a:p>
          <a:endParaRPr lang="en-IN"/>
        </a:p>
      </dgm:t>
    </dgm:pt>
    <dgm:pt modelId="{4606B2C5-D99B-40B0-91FE-1C8893CBD9C3}" type="sibTrans" cxnId="{2F9BD0CE-F6CF-4AFF-8C17-4AD303AA3D61}">
      <dgm:prSet/>
      <dgm:spPr/>
      <dgm:t>
        <a:bodyPr/>
        <a:lstStyle/>
        <a:p>
          <a:endParaRPr lang="en-IN"/>
        </a:p>
      </dgm:t>
    </dgm:pt>
    <dgm:pt modelId="{9A3081B6-8EEF-4E11-A7A7-5F1704BB7307}">
      <dgm:prSet/>
      <dgm:spPr/>
      <dgm:t>
        <a:bodyPr/>
        <a:lstStyle/>
        <a:p>
          <a:pPr rtl="0"/>
          <a:r>
            <a:rPr lang="en-US" b="0" i="0" baseline="0" dirty="0" smtClean="0">
              <a:latin typeface="Monotype Corsiva" pitchFamily="66" charset="0"/>
            </a:rPr>
            <a:t>Install necessary software and tools for development and testing. </a:t>
          </a:r>
          <a:endParaRPr lang="en-IN" dirty="0">
            <a:latin typeface="Monotype Corsiva" pitchFamily="66" charset="0"/>
          </a:endParaRPr>
        </a:p>
      </dgm:t>
    </dgm:pt>
    <dgm:pt modelId="{3669987F-05E2-4998-8F04-13032FFDFF16}" type="parTrans" cxnId="{D81C4285-8CED-45BA-A223-77EC825AFC40}">
      <dgm:prSet/>
      <dgm:spPr/>
      <dgm:t>
        <a:bodyPr/>
        <a:lstStyle/>
        <a:p>
          <a:endParaRPr lang="en-IN"/>
        </a:p>
      </dgm:t>
    </dgm:pt>
    <dgm:pt modelId="{2EB6B6B6-2E01-4134-BED3-B64C61929058}" type="sibTrans" cxnId="{D81C4285-8CED-45BA-A223-77EC825AFC40}">
      <dgm:prSet/>
      <dgm:spPr/>
      <dgm:t>
        <a:bodyPr/>
        <a:lstStyle/>
        <a:p>
          <a:endParaRPr lang="en-IN"/>
        </a:p>
      </dgm:t>
    </dgm:pt>
    <dgm:pt modelId="{3801AD39-15AA-4A8D-8407-1AFF7C9982CC}" type="pres">
      <dgm:prSet presAssocID="{245D11BF-11D5-4FBF-9B99-BF7C22C8118D}" presName="linearFlow" presStyleCnt="0">
        <dgm:presLayoutVars>
          <dgm:dir/>
          <dgm:resizeHandles val="exact"/>
        </dgm:presLayoutVars>
      </dgm:prSet>
      <dgm:spPr/>
      <dgm:t>
        <a:bodyPr/>
        <a:lstStyle/>
        <a:p>
          <a:endParaRPr lang="en-IN"/>
        </a:p>
      </dgm:t>
    </dgm:pt>
    <dgm:pt modelId="{21DF98C2-B263-4A38-BE98-E193205CCE77}" type="pres">
      <dgm:prSet presAssocID="{D0150D1C-B9C2-49A3-83DE-847611F15A7A}" presName="composite" presStyleCnt="0"/>
      <dgm:spPr/>
    </dgm:pt>
    <dgm:pt modelId="{1176A41A-73DE-44C1-84BF-1D04E286B0EC}" type="pres">
      <dgm:prSet presAssocID="{D0150D1C-B9C2-49A3-83DE-847611F15A7A}" presName="imgShp" presStyleLbl="fgImgPlace1" presStyleIdx="0" presStyleCnt="2"/>
      <dgm:spPr>
        <a:blipFill rotWithShape="1">
          <a:blip xmlns:r="http://schemas.openxmlformats.org/officeDocument/2006/relationships" r:embed="rId1"/>
          <a:stretch>
            <a:fillRect/>
          </a:stretch>
        </a:blipFill>
      </dgm:spPr>
    </dgm:pt>
    <dgm:pt modelId="{F231F1F0-59F6-4325-9BFE-6FCC6C191F19}" type="pres">
      <dgm:prSet presAssocID="{D0150D1C-B9C2-49A3-83DE-847611F15A7A}" presName="txShp" presStyleLbl="node1" presStyleIdx="0" presStyleCnt="2">
        <dgm:presLayoutVars>
          <dgm:bulletEnabled val="1"/>
        </dgm:presLayoutVars>
      </dgm:prSet>
      <dgm:spPr/>
      <dgm:t>
        <a:bodyPr/>
        <a:lstStyle/>
        <a:p>
          <a:endParaRPr lang="en-IN"/>
        </a:p>
      </dgm:t>
    </dgm:pt>
    <dgm:pt modelId="{3AB8F5E2-9254-4697-AB21-533C68DC3B82}" type="pres">
      <dgm:prSet presAssocID="{4606B2C5-D99B-40B0-91FE-1C8893CBD9C3}" presName="spacing" presStyleCnt="0"/>
      <dgm:spPr/>
    </dgm:pt>
    <dgm:pt modelId="{37429A70-300D-4D88-9383-2D344D48BC4F}" type="pres">
      <dgm:prSet presAssocID="{9A3081B6-8EEF-4E11-A7A7-5F1704BB7307}" presName="composite" presStyleCnt="0"/>
      <dgm:spPr/>
    </dgm:pt>
    <dgm:pt modelId="{2F7C06C2-24C2-49E8-AF84-2ED5B06E8AB0}" type="pres">
      <dgm:prSet presAssocID="{9A3081B6-8EEF-4E11-A7A7-5F1704BB7307}" presName="imgShp" presStyleLbl="fgImgPlace1" presStyleIdx="1" presStyleCnt="2"/>
      <dgm:spPr>
        <a:blipFill rotWithShape="1">
          <a:blip xmlns:r="http://schemas.openxmlformats.org/officeDocument/2006/relationships" r:embed="rId2"/>
          <a:stretch>
            <a:fillRect/>
          </a:stretch>
        </a:blipFill>
      </dgm:spPr>
    </dgm:pt>
    <dgm:pt modelId="{87E7528D-557F-4279-8EB9-4D35869E7D6F}" type="pres">
      <dgm:prSet presAssocID="{9A3081B6-8EEF-4E11-A7A7-5F1704BB7307}" presName="txShp" presStyleLbl="node1" presStyleIdx="1" presStyleCnt="2">
        <dgm:presLayoutVars>
          <dgm:bulletEnabled val="1"/>
        </dgm:presLayoutVars>
      </dgm:prSet>
      <dgm:spPr/>
      <dgm:t>
        <a:bodyPr/>
        <a:lstStyle/>
        <a:p>
          <a:endParaRPr lang="en-IN"/>
        </a:p>
      </dgm:t>
    </dgm:pt>
  </dgm:ptLst>
  <dgm:cxnLst>
    <dgm:cxn modelId="{C2B787E6-6FAD-4145-8674-C78FD1315935}" type="presOf" srcId="{D0150D1C-B9C2-49A3-83DE-847611F15A7A}" destId="{F231F1F0-59F6-4325-9BFE-6FCC6C191F19}" srcOrd="0" destOrd="0" presId="urn:microsoft.com/office/officeart/2005/8/layout/vList3"/>
    <dgm:cxn modelId="{2F9BD0CE-F6CF-4AFF-8C17-4AD303AA3D61}" srcId="{245D11BF-11D5-4FBF-9B99-BF7C22C8118D}" destId="{D0150D1C-B9C2-49A3-83DE-847611F15A7A}" srcOrd="0" destOrd="0" parTransId="{E12C4893-C0D3-4E3A-B235-41020658B98C}" sibTransId="{4606B2C5-D99B-40B0-91FE-1C8893CBD9C3}"/>
    <dgm:cxn modelId="{E1DD603A-A7C1-4D1F-921F-D3A165CED703}" type="presOf" srcId="{9A3081B6-8EEF-4E11-A7A7-5F1704BB7307}" destId="{87E7528D-557F-4279-8EB9-4D35869E7D6F}" srcOrd="0" destOrd="0" presId="urn:microsoft.com/office/officeart/2005/8/layout/vList3"/>
    <dgm:cxn modelId="{D81C4285-8CED-45BA-A223-77EC825AFC40}" srcId="{245D11BF-11D5-4FBF-9B99-BF7C22C8118D}" destId="{9A3081B6-8EEF-4E11-A7A7-5F1704BB7307}" srcOrd="1" destOrd="0" parTransId="{3669987F-05E2-4998-8F04-13032FFDFF16}" sibTransId="{2EB6B6B6-2E01-4134-BED3-B64C61929058}"/>
    <dgm:cxn modelId="{B00092C6-C6C1-49A3-971C-EAF96860FD47}" type="presOf" srcId="{245D11BF-11D5-4FBF-9B99-BF7C22C8118D}" destId="{3801AD39-15AA-4A8D-8407-1AFF7C9982CC}" srcOrd="0" destOrd="0" presId="urn:microsoft.com/office/officeart/2005/8/layout/vList3"/>
    <dgm:cxn modelId="{DE8E9CD8-487C-4D19-B240-D87347205774}" type="presParOf" srcId="{3801AD39-15AA-4A8D-8407-1AFF7C9982CC}" destId="{21DF98C2-B263-4A38-BE98-E193205CCE77}" srcOrd="0" destOrd="0" presId="urn:microsoft.com/office/officeart/2005/8/layout/vList3"/>
    <dgm:cxn modelId="{3C1DEB45-46B8-4023-970D-32FF2E9FD544}" type="presParOf" srcId="{21DF98C2-B263-4A38-BE98-E193205CCE77}" destId="{1176A41A-73DE-44C1-84BF-1D04E286B0EC}" srcOrd="0" destOrd="0" presId="urn:microsoft.com/office/officeart/2005/8/layout/vList3"/>
    <dgm:cxn modelId="{ADF3AEA5-85B7-469F-A1AB-99D99B7C3298}" type="presParOf" srcId="{21DF98C2-B263-4A38-BE98-E193205CCE77}" destId="{F231F1F0-59F6-4325-9BFE-6FCC6C191F19}" srcOrd="1" destOrd="0" presId="urn:microsoft.com/office/officeart/2005/8/layout/vList3"/>
    <dgm:cxn modelId="{FCE071DE-DBB1-448E-BDD8-CA7FBE3062C9}" type="presParOf" srcId="{3801AD39-15AA-4A8D-8407-1AFF7C9982CC}" destId="{3AB8F5E2-9254-4697-AB21-533C68DC3B82}" srcOrd="1" destOrd="0" presId="urn:microsoft.com/office/officeart/2005/8/layout/vList3"/>
    <dgm:cxn modelId="{034C25A7-1C4E-455E-B326-CA8B3854772E}" type="presParOf" srcId="{3801AD39-15AA-4A8D-8407-1AFF7C9982CC}" destId="{37429A70-300D-4D88-9383-2D344D48BC4F}" srcOrd="2" destOrd="0" presId="urn:microsoft.com/office/officeart/2005/8/layout/vList3"/>
    <dgm:cxn modelId="{C807273E-34C8-4715-83D0-C203EEE8986C}" type="presParOf" srcId="{37429A70-300D-4D88-9383-2D344D48BC4F}" destId="{2F7C06C2-24C2-49E8-AF84-2ED5B06E8AB0}" srcOrd="0" destOrd="0" presId="urn:microsoft.com/office/officeart/2005/8/layout/vList3"/>
    <dgm:cxn modelId="{D8DF4216-4E89-48CF-9BC4-FD86A47C9186}" type="presParOf" srcId="{37429A70-300D-4D88-9383-2D344D48BC4F}" destId="{87E7528D-557F-4279-8EB9-4D35869E7D6F}"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9589EC-BDBE-40B2-8FBF-091E31A54811}" type="doc">
      <dgm:prSet loTypeId="urn:microsoft.com/office/officeart/2005/8/layout/venn3" loCatId="relationship" qsTypeId="urn:microsoft.com/office/officeart/2005/8/quickstyle/simple3" qsCatId="simple" csTypeId="urn:microsoft.com/office/officeart/2005/8/colors/accent3_2" csCatId="accent3"/>
      <dgm:spPr/>
      <dgm:t>
        <a:bodyPr/>
        <a:lstStyle/>
        <a:p>
          <a:endParaRPr lang="en-IN"/>
        </a:p>
      </dgm:t>
    </dgm:pt>
    <dgm:pt modelId="{C9EBC0E1-4787-40FC-9270-EB69015802D7}">
      <dgm:prSet custT="1"/>
      <dgm:spPr/>
      <dgm:t>
        <a:bodyPr/>
        <a:lstStyle/>
        <a:p>
          <a:pPr rtl="0"/>
          <a:r>
            <a:rPr lang="en-US" sz="1400" b="1" i="0" baseline="0" dirty="0" smtClean="0">
              <a:latin typeface="Monotype Corsiva" pitchFamily="66" charset="0"/>
            </a:rPr>
            <a:t>General Users:</a:t>
          </a:r>
          <a:r>
            <a:rPr lang="en-US" sz="1400" b="0" i="0" baseline="0" dirty="0" smtClean="0">
              <a:latin typeface="Monotype Corsiva" pitchFamily="66" charset="0"/>
            </a:rPr>
            <a:t> Everyday individuals who use steganography tools to hide sensitive information</a:t>
          </a:r>
          <a:r>
            <a:rPr lang="en-US" sz="1400" b="0" i="0" dirty="0" smtClean="0">
              <a:latin typeface="Monotype Corsiva" pitchFamily="66" charset="0"/>
            </a:rPr>
            <a:t> </a:t>
          </a:r>
          <a:r>
            <a:rPr lang="en-US" sz="1400" b="0" i="0" baseline="0" dirty="0" smtClean="0">
              <a:latin typeface="Monotype Corsiva" pitchFamily="66" charset="0"/>
            </a:rPr>
            <a:t>within digital media (like images, audio files, or videos) for privacy or security reasons.</a:t>
          </a:r>
          <a:endParaRPr lang="en-IN" sz="1400" dirty="0">
            <a:latin typeface="Monotype Corsiva" pitchFamily="66" charset="0"/>
          </a:endParaRPr>
        </a:p>
      </dgm:t>
    </dgm:pt>
    <dgm:pt modelId="{D18B2953-E1E2-44A9-A3DB-B1AC10B36C59}" type="parTrans" cxnId="{D4FD4B83-E04D-4A5B-B13A-CD8DEF4D7AF1}">
      <dgm:prSet/>
      <dgm:spPr/>
      <dgm:t>
        <a:bodyPr/>
        <a:lstStyle/>
        <a:p>
          <a:endParaRPr lang="en-IN"/>
        </a:p>
      </dgm:t>
    </dgm:pt>
    <dgm:pt modelId="{B2C8DE56-C362-44EB-80D7-959A677732B5}" type="sibTrans" cxnId="{D4FD4B83-E04D-4A5B-B13A-CD8DEF4D7AF1}">
      <dgm:prSet/>
      <dgm:spPr/>
      <dgm:t>
        <a:bodyPr/>
        <a:lstStyle/>
        <a:p>
          <a:endParaRPr lang="en-IN"/>
        </a:p>
      </dgm:t>
    </dgm:pt>
    <dgm:pt modelId="{70B31211-398B-4677-A69C-EDE608FD105F}">
      <dgm:prSet custT="1"/>
      <dgm:spPr/>
      <dgm:t>
        <a:bodyPr/>
        <a:lstStyle/>
        <a:p>
          <a:pPr algn="ctr" rtl="0"/>
          <a:r>
            <a:rPr lang="en-US" sz="1400" b="1" i="0" baseline="0" dirty="0" smtClean="0">
              <a:latin typeface="Monotype Corsiva" pitchFamily="66" charset="0"/>
            </a:rPr>
            <a:t>Law Enforcement and Intelligence Agencies:</a:t>
          </a:r>
          <a:r>
            <a:rPr lang="en-US" sz="1400" b="0" i="0" baseline="0" dirty="0" smtClean="0">
              <a:latin typeface="Monotype Corsiva" pitchFamily="66" charset="0"/>
            </a:rPr>
            <a:t> These entities may use steganography detection</a:t>
          </a:r>
          <a:r>
            <a:rPr lang="en-US" sz="1400" b="0" i="0" dirty="0" smtClean="0">
              <a:latin typeface="Monotype Corsiva" pitchFamily="66" charset="0"/>
            </a:rPr>
            <a:t> </a:t>
          </a:r>
          <a:r>
            <a:rPr lang="en-US" sz="1400" b="0" i="0" baseline="0" dirty="0" smtClean="0">
              <a:latin typeface="Monotype Corsiva" pitchFamily="66" charset="0"/>
            </a:rPr>
            <a:t>tools to uncover hidden messages or data during investigations.</a:t>
          </a:r>
          <a:endParaRPr lang="en-IN" sz="1400" dirty="0">
            <a:latin typeface="Monotype Corsiva" pitchFamily="66" charset="0"/>
          </a:endParaRPr>
        </a:p>
      </dgm:t>
    </dgm:pt>
    <dgm:pt modelId="{9A240A9D-C772-44E8-A674-82FFC6872CE5}" type="parTrans" cxnId="{1844ADC9-76F7-4CA4-8837-A94A3C514DA5}">
      <dgm:prSet/>
      <dgm:spPr/>
      <dgm:t>
        <a:bodyPr/>
        <a:lstStyle/>
        <a:p>
          <a:endParaRPr lang="en-IN"/>
        </a:p>
      </dgm:t>
    </dgm:pt>
    <dgm:pt modelId="{291F5CCF-4B9A-4297-B39F-903B3F57FF57}" type="sibTrans" cxnId="{1844ADC9-76F7-4CA4-8837-A94A3C514DA5}">
      <dgm:prSet/>
      <dgm:spPr/>
      <dgm:t>
        <a:bodyPr/>
        <a:lstStyle/>
        <a:p>
          <a:endParaRPr lang="en-IN"/>
        </a:p>
      </dgm:t>
    </dgm:pt>
    <dgm:pt modelId="{D706B0A2-75BC-41D4-9422-BD4B331CD60D}">
      <dgm:prSet custT="1"/>
      <dgm:spPr/>
      <dgm:t>
        <a:bodyPr/>
        <a:lstStyle/>
        <a:p>
          <a:pPr rtl="0"/>
          <a:r>
            <a:rPr lang="en-US" sz="1400" b="1" i="0" baseline="0" dirty="0" smtClean="0">
              <a:latin typeface="Monotype Corsiva" pitchFamily="66" charset="0"/>
            </a:rPr>
            <a:t>Military Personnel:</a:t>
          </a:r>
          <a:r>
            <a:rPr lang="en-US" sz="1400" b="0" i="0" baseline="0" dirty="0" smtClean="0">
              <a:latin typeface="Monotype Corsiva" pitchFamily="66" charset="0"/>
            </a:rPr>
            <a:t> Military applications may involve embedding secret messages in images or other media for secure communication.</a:t>
          </a:r>
          <a:endParaRPr lang="en-IN" sz="1400" dirty="0">
            <a:latin typeface="Monotype Corsiva" pitchFamily="66" charset="0"/>
          </a:endParaRPr>
        </a:p>
      </dgm:t>
    </dgm:pt>
    <dgm:pt modelId="{BDF6DECE-293A-4515-ACCA-CD62D2EB90FC}" type="parTrans" cxnId="{000B4D93-65D8-4643-AECE-3865E091B1EA}">
      <dgm:prSet/>
      <dgm:spPr/>
      <dgm:t>
        <a:bodyPr/>
        <a:lstStyle/>
        <a:p>
          <a:endParaRPr lang="en-IN"/>
        </a:p>
      </dgm:t>
    </dgm:pt>
    <dgm:pt modelId="{F9A2134C-B7C6-44EE-813E-0A5DE08F3FC6}" type="sibTrans" cxnId="{000B4D93-65D8-4643-AECE-3865E091B1EA}">
      <dgm:prSet/>
      <dgm:spPr/>
      <dgm:t>
        <a:bodyPr/>
        <a:lstStyle/>
        <a:p>
          <a:endParaRPr lang="en-IN"/>
        </a:p>
      </dgm:t>
    </dgm:pt>
    <dgm:pt modelId="{9FB68C45-7C81-47E6-BE2F-1633232AA772}">
      <dgm:prSet custT="1"/>
      <dgm:spPr/>
      <dgm:t>
        <a:bodyPr/>
        <a:lstStyle/>
        <a:p>
          <a:pPr rtl="0"/>
          <a:r>
            <a:rPr lang="en-US" sz="1400" b="1" i="0" baseline="0" dirty="0" smtClean="0">
              <a:latin typeface="Monotype Corsiva" pitchFamily="66" charset="0"/>
            </a:rPr>
            <a:t>Security Experts:</a:t>
          </a:r>
          <a:r>
            <a:rPr lang="en-US" sz="1400" b="0" i="0" baseline="0" dirty="0" smtClean="0">
              <a:latin typeface="Monotype Corsiva" pitchFamily="66" charset="0"/>
            </a:rPr>
            <a:t> </a:t>
          </a:r>
          <a:r>
            <a:rPr lang="en-US" sz="1400" b="0" i="0" baseline="0" dirty="0" err="1" smtClean="0">
              <a:latin typeface="Monotype Corsiva" pitchFamily="66" charset="0"/>
            </a:rPr>
            <a:t>Cybersecurity</a:t>
          </a:r>
          <a:r>
            <a:rPr lang="en-US" sz="1400" b="0" i="0" baseline="0" dirty="0" smtClean="0">
              <a:latin typeface="Monotype Corsiva" pitchFamily="66" charset="0"/>
            </a:rPr>
            <a:t> professionals might utilize steganography tools to test network defenses or to secure data transmission.</a:t>
          </a:r>
          <a:endParaRPr lang="en-IN" sz="1400" dirty="0">
            <a:latin typeface="Monotype Corsiva" pitchFamily="66" charset="0"/>
          </a:endParaRPr>
        </a:p>
      </dgm:t>
    </dgm:pt>
    <dgm:pt modelId="{1266961D-4284-4D0D-9139-426049C0734E}" type="parTrans" cxnId="{8284D06E-58B9-4963-AF23-BFA774AE8833}">
      <dgm:prSet/>
      <dgm:spPr/>
      <dgm:t>
        <a:bodyPr/>
        <a:lstStyle/>
        <a:p>
          <a:endParaRPr lang="en-IN"/>
        </a:p>
      </dgm:t>
    </dgm:pt>
    <dgm:pt modelId="{4DFDAC64-4A5F-4B20-A0A4-2CD40EBC19D8}" type="sibTrans" cxnId="{8284D06E-58B9-4963-AF23-BFA774AE8833}">
      <dgm:prSet/>
      <dgm:spPr/>
      <dgm:t>
        <a:bodyPr/>
        <a:lstStyle/>
        <a:p>
          <a:endParaRPr lang="en-IN"/>
        </a:p>
      </dgm:t>
    </dgm:pt>
    <dgm:pt modelId="{B68FA3DE-CF55-43A3-AEDC-DC8AD25021F7}" type="pres">
      <dgm:prSet presAssocID="{9C9589EC-BDBE-40B2-8FBF-091E31A54811}" presName="Name0" presStyleCnt="0">
        <dgm:presLayoutVars>
          <dgm:dir/>
          <dgm:resizeHandles val="exact"/>
        </dgm:presLayoutVars>
      </dgm:prSet>
      <dgm:spPr/>
      <dgm:t>
        <a:bodyPr/>
        <a:lstStyle/>
        <a:p>
          <a:endParaRPr lang="en-IN"/>
        </a:p>
      </dgm:t>
    </dgm:pt>
    <dgm:pt modelId="{8257B1B8-13F3-4AC3-B8E6-82DC105CEE0E}" type="pres">
      <dgm:prSet presAssocID="{C9EBC0E1-4787-40FC-9270-EB69015802D7}" presName="Name5" presStyleLbl="vennNode1" presStyleIdx="0" presStyleCnt="4">
        <dgm:presLayoutVars>
          <dgm:bulletEnabled val="1"/>
        </dgm:presLayoutVars>
      </dgm:prSet>
      <dgm:spPr/>
      <dgm:t>
        <a:bodyPr/>
        <a:lstStyle/>
        <a:p>
          <a:endParaRPr lang="en-IN"/>
        </a:p>
      </dgm:t>
    </dgm:pt>
    <dgm:pt modelId="{127AF481-70A5-4376-83D2-8AE69AC57801}" type="pres">
      <dgm:prSet presAssocID="{B2C8DE56-C362-44EB-80D7-959A677732B5}" presName="space" presStyleCnt="0"/>
      <dgm:spPr/>
    </dgm:pt>
    <dgm:pt modelId="{CDA073C8-F1EE-44E2-8FE7-026AB2BB67FD}" type="pres">
      <dgm:prSet presAssocID="{70B31211-398B-4677-A69C-EDE608FD105F}" presName="Name5" presStyleLbl="vennNode1" presStyleIdx="1" presStyleCnt="4">
        <dgm:presLayoutVars>
          <dgm:bulletEnabled val="1"/>
        </dgm:presLayoutVars>
      </dgm:prSet>
      <dgm:spPr/>
      <dgm:t>
        <a:bodyPr/>
        <a:lstStyle/>
        <a:p>
          <a:endParaRPr lang="en-IN"/>
        </a:p>
      </dgm:t>
    </dgm:pt>
    <dgm:pt modelId="{B6D483D5-2C64-457B-9171-0362644D1F68}" type="pres">
      <dgm:prSet presAssocID="{291F5CCF-4B9A-4297-B39F-903B3F57FF57}" presName="space" presStyleCnt="0"/>
      <dgm:spPr/>
    </dgm:pt>
    <dgm:pt modelId="{351551C9-0E52-4972-9ACC-C553E8942627}" type="pres">
      <dgm:prSet presAssocID="{D706B0A2-75BC-41D4-9422-BD4B331CD60D}" presName="Name5" presStyleLbl="vennNode1" presStyleIdx="2" presStyleCnt="4">
        <dgm:presLayoutVars>
          <dgm:bulletEnabled val="1"/>
        </dgm:presLayoutVars>
      </dgm:prSet>
      <dgm:spPr/>
      <dgm:t>
        <a:bodyPr/>
        <a:lstStyle/>
        <a:p>
          <a:endParaRPr lang="en-IN"/>
        </a:p>
      </dgm:t>
    </dgm:pt>
    <dgm:pt modelId="{14E4D729-BF4F-45B0-BDE8-21025DB920C8}" type="pres">
      <dgm:prSet presAssocID="{F9A2134C-B7C6-44EE-813E-0A5DE08F3FC6}" presName="space" presStyleCnt="0"/>
      <dgm:spPr/>
    </dgm:pt>
    <dgm:pt modelId="{B44802C1-741F-418F-A11C-79365B228B0A}" type="pres">
      <dgm:prSet presAssocID="{9FB68C45-7C81-47E6-BE2F-1633232AA772}" presName="Name5" presStyleLbl="vennNode1" presStyleIdx="3" presStyleCnt="4">
        <dgm:presLayoutVars>
          <dgm:bulletEnabled val="1"/>
        </dgm:presLayoutVars>
      </dgm:prSet>
      <dgm:spPr/>
      <dgm:t>
        <a:bodyPr/>
        <a:lstStyle/>
        <a:p>
          <a:endParaRPr lang="en-IN"/>
        </a:p>
      </dgm:t>
    </dgm:pt>
  </dgm:ptLst>
  <dgm:cxnLst>
    <dgm:cxn modelId="{6AF49EA9-2055-46B7-AA93-89C3F3D394B8}" type="presOf" srcId="{C9EBC0E1-4787-40FC-9270-EB69015802D7}" destId="{8257B1B8-13F3-4AC3-B8E6-82DC105CEE0E}" srcOrd="0" destOrd="0" presId="urn:microsoft.com/office/officeart/2005/8/layout/venn3"/>
    <dgm:cxn modelId="{000B4D93-65D8-4643-AECE-3865E091B1EA}" srcId="{9C9589EC-BDBE-40B2-8FBF-091E31A54811}" destId="{D706B0A2-75BC-41D4-9422-BD4B331CD60D}" srcOrd="2" destOrd="0" parTransId="{BDF6DECE-293A-4515-ACCA-CD62D2EB90FC}" sibTransId="{F9A2134C-B7C6-44EE-813E-0A5DE08F3FC6}"/>
    <dgm:cxn modelId="{1844ADC9-76F7-4CA4-8837-A94A3C514DA5}" srcId="{9C9589EC-BDBE-40B2-8FBF-091E31A54811}" destId="{70B31211-398B-4677-A69C-EDE608FD105F}" srcOrd="1" destOrd="0" parTransId="{9A240A9D-C772-44E8-A674-82FFC6872CE5}" sibTransId="{291F5CCF-4B9A-4297-B39F-903B3F57FF57}"/>
    <dgm:cxn modelId="{8284D06E-58B9-4963-AF23-BFA774AE8833}" srcId="{9C9589EC-BDBE-40B2-8FBF-091E31A54811}" destId="{9FB68C45-7C81-47E6-BE2F-1633232AA772}" srcOrd="3" destOrd="0" parTransId="{1266961D-4284-4D0D-9139-426049C0734E}" sibTransId="{4DFDAC64-4A5F-4B20-A0A4-2CD40EBC19D8}"/>
    <dgm:cxn modelId="{AB0ABD2B-4074-4B62-93FE-39F5DF407DA6}" type="presOf" srcId="{9FB68C45-7C81-47E6-BE2F-1633232AA772}" destId="{B44802C1-741F-418F-A11C-79365B228B0A}" srcOrd="0" destOrd="0" presId="urn:microsoft.com/office/officeart/2005/8/layout/venn3"/>
    <dgm:cxn modelId="{E8B548AC-C842-4D41-A52F-9E84327D7AA1}" type="presOf" srcId="{70B31211-398B-4677-A69C-EDE608FD105F}" destId="{CDA073C8-F1EE-44E2-8FE7-026AB2BB67FD}" srcOrd="0" destOrd="0" presId="urn:microsoft.com/office/officeart/2005/8/layout/venn3"/>
    <dgm:cxn modelId="{1F560F8C-A31D-4361-9613-9959F1B4DD01}" type="presOf" srcId="{9C9589EC-BDBE-40B2-8FBF-091E31A54811}" destId="{B68FA3DE-CF55-43A3-AEDC-DC8AD25021F7}" srcOrd="0" destOrd="0" presId="urn:microsoft.com/office/officeart/2005/8/layout/venn3"/>
    <dgm:cxn modelId="{F0A5C48C-7502-4332-B4B1-93FAC8A8E123}" type="presOf" srcId="{D706B0A2-75BC-41D4-9422-BD4B331CD60D}" destId="{351551C9-0E52-4972-9ACC-C553E8942627}" srcOrd="0" destOrd="0" presId="urn:microsoft.com/office/officeart/2005/8/layout/venn3"/>
    <dgm:cxn modelId="{D4FD4B83-E04D-4A5B-B13A-CD8DEF4D7AF1}" srcId="{9C9589EC-BDBE-40B2-8FBF-091E31A54811}" destId="{C9EBC0E1-4787-40FC-9270-EB69015802D7}" srcOrd="0" destOrd="0" parTransId="{D18B2953-E1E2-44A9-A3DB-B1AC10B36C59}" sibTransId="{B2C8DE56-C362-44EB-80D7-959A677732B5}"/>
    <dgm:cxn modelId="{81D260E4-6600-4764-885A-02BA58E8C44C}" type="presParOf" srcId="{B68FA3DE-CF55-43A3-AEDC-DC8AD25021F7}" destId="{8257B1B8-13F3-4AC3-B8E6-82DC105CEE0E}" srcOrd="0" destOrd="0" presId="urn:microsoft.com/office/officeart/2005/8/layout/venn3"/>
    <dgm:cxn modelId="{6FBDF78E-1769-4E2B-B3BE-46C511D3EA95}" type="presParOf" srcId="{B68FA3DE-CF55-43A3-AEDC-DC8AD25021F7}" destId="{127AF481-70A5-4376-83D2-8AE69AC57801}" srcOrd="1" destOrd="0" presId="urn:microsoft.com/office/officeart/2005/8/layout/venn3"/>
    <dgm:cxn modelId="{D770CFC5-12BC-42E5-83D1-DD29EB69E3A9}" type="presParOf" srcId="{B68FA3DE-CF55-43A3-AEDC-DC8AD25021F7}" destId="{CDA073C8-F1EE-44E2-8FE7-026AB2BB67FD}" srcOrd="2" destOrd="0" presId="urn:microsoft.com/office/officeart/2005/8/layout/venn3"/>
    <dgm:cxn modelId="{4CACA754-24CC-4761-B29D-0C7CDED4948C}" type="presParOf" srcId="{B68FA3DE-CF55-43A3-AEDC-DC8AD25021F7}" destId="{B6D483D5-2C64-457B-9171-0362644D1F68}" srcOrd="3" destOrd="0" presId="urn:microsoft.com/office/officeart/2005/8/layout/venn3"/>
    <dgm:cxn modelId="{F634307D-0F4C-4C7F-BF3E-4DBAF01EB70A}" type="presParOf" srcId="{B68FA3DE-CF55-43A3-AEDC-DC8AD25021F7}" destId="{351551C9-0E52-4972-9ACC-C553E8942627}" srcOrd="4" destOrd="0" presId="urn:microsoft.com/office/officeart/2005/8/layout/venn3"/>
    <dgm:cxn modelId="{1D3226B2-9A74-4563-AD31-9BDE74CB4663}" type="presParOf" srcId="{B68FA3DE-CF55-43A3-AEDC-DC8AD25021F7}" destId="{14E4D729-BF4F-45B0-BDE8-21025DB920C8}" srcOrd="5" destOrd="0" presId="urn:microsoft.com/office/officeart/2005/8/layout/venn3"/>
    <dgm:cxn modelId="{021E2F6F-37C8-49F4-829D-0346A65510FA}" type="presParOf" srcId="{B68FA3DE-CF55-43A3-AEDC-DC8AD25021F7}" destId="{B44802C1-741F-418F-A11C-79365B228B0A}" srcOrd="6"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82AB8B2-215B-4671-A92C-1EEE036A4E91}" type="doc">
      <dgm:prSet loTypeId="urn:microsoft.com/office/officeart/2005/8/layout/radial2" loCatId="relationship" qsTypeId="urn:microsoft.com/office/officeart/2005/8/quickstyle/3d1" qsCatId="3D" csTypeId="urn:microsoft.com/office/officeart/2005/8/colors/accent1_2" csCatId="accent1" phldr="1"/>
      <dgm:spPr/>
      <dgm:t>
        <a:bodyPr/>
        <a:lstStyle/>
        <a:p>
          <a:endParaRPr lang="en-IN"/>
        </a:p>
      </dgm:t>
    </dgm:pt>
    <dgm:pt modelId="{FFCB820D-0071-4CDE-985D-C670BB787B67}">
      <dgm:prSet custT="1"/>
      <dgm:spPr/>
      <dgm:t>
        <a:bodyPr/>
        <a:lstStyle/>
        <a:p>
          <a:pPr rtl="0"/>
          <a:r>
            <a:rPr lang="en-US" sz="1400" dirty="0" smtClean="0">
              <a:latin typeface="Monotype Corsiva" pitchFamily="66" charset="0"/>
            </a:rPr>
            <a:t>Data Model</a:t>
          </a:r>
          <a:endParaRPr lang="en-IN" sz="1400" dirty="0">
            <a:latin typeface="Monotype Corsiva" pitchFamily="66" charset="0"/>
          </a:endParaRPr>
        </a:p>
      </dgm:t>
    </dgm:pt>
    <dgm:pt modelId="{53AD8FF3-3A4D-41A9-BD1A-77454BE5446F}" type="parTrans" cxnId="{B1F1CFB4-17E7-4236-9239-42D1C24E238A}">
      <dgm:prSet/>
      <dgm:spPr/>
      <dgm:t>
        <a:bodyPr/>
        <a:lstStyle/>
        <a:p>
          <a:endParaRPr lang="en-IN"/>
        </a:p>
      </dgm:t>
    </dgm:pt>
    <dgm:pt modelId="{12C38CEF-DF5C-466C-8C21-26FEC73B29B1}" type="sibTrans" cxnId="{B1F1CFB4-17E7-4236-9239-42D1C24E238A}">
      <dgm:prSet/>
      <dgm:spPr/>
      <dgm:t>
        <a:bodyPr/>
        <a:lstStyle/>
        <a:p>
          <a:endParaRPr lang="en-IN"/>
        </a:p>
      </dgm:t>
    </dgm:pt>
    <dgm:pt modelId="{80357C54-3A2E-417B-9D9E-87C0689CDC8A}">
      <dgm:prSet custT="1"/>
      <dgm:spPr/>
      <dgm:t>
        <a:bodyPr/>
        <a:lstStyle/>
        <a:p>
          <a:pPr rtl="0"/>
          <a:r>
            <a:rPr lang="en-US" sz="1400" dirty="0" err="1" smtClean="0">
              <a:latin typeface="Monotype Corsiva" pitchFamily="66" charset="0"/>
            </a:rPr>
            <a:t>EmbeddingModel</a:t>
          </a:r>
          <a:endParaRPr lang="en-IN" sz="1400" dirty="0">
            <a:latin typeface="Monotype Corsiva" pitchFamily="66" charset="0"/>
          </a:endParaRPr>
        </a:p>
      </dgm:t>
    </dgm:pt>
    <dgm:pt modelId="{1418AC2F-7439-44EA-BA30-E0191209492C}" type="parTrans" cxnId="{FD05EF6F-B4C7-40C0-B839-782D323C895F}">
      <dgm:prSet/>
      <dgm:spPr/>
      <dgm:t>
        <a:bodyPr/>
        <a:lstStyle/>
        <a:p>
          <a:endParaRPr lang="en-IN"/>
        </a:p>
      </dgm:t>
    </dgm:pt>
    <dgm:pt modelId="{94851D76-1386-4632-A9DB-82268A169E15}" type="sibTrans" cxnId="{FD05EF6F-B4C7-40C0-B839-782D323C895F}">
      <dgm:prSet/>
      <dgm:spPr/>
      <dgm:t>
        <a:bodyPr/>
        <a:lstStyle/>
        <a:p>
          <a:endParaRPr lang="en-IN"/>
        </a:p>
      </dgm:t>
    </dgm:pt>
    <dgm:pt modelId="{4F9F5F0A-B8BB-4ECE-8D4A-D180ABAD820B}">
      <dgm:prSet/>
      <dgm:spPr/>
      <dgm:t>
        <a:bodyPr/>
        <a:lstStyle/>
        <a:p>
          <a:pPr rtl="0"/>
          <a:r>
            <a:rPr lang="en-US" dirty="0" smtClean="0">
              <a:latin typeface="Monotype Corsiva" pitchFamily="66" charset="0"/>
            </a:rPr>
            <a:t>Extraction Model</a:t>
          </a:r>
          <a:endParaRPr lang="en-IN" dirty="0">
            <a:latin typeface="Monotype Corsiva" pitchFamily="66" charset="0"/>
          </a:endParaRPr>
        </a:p>
      </dgm:t>
    </dgm:pt>
    <dgm:pt modelId="{03022D3E-5048-4487-B059-B118810FB365}" type="parTrans" cxnId="{333FCEC1-E106-4D97-894F-2AA294FEE74D}">
      <dgm:prSet/>
      <dgm:spPr/>
      <dgm:t>
        <a:bodyPr/>
        <a:lstStyle/>
        <a:p>
          <a:endParaRPr lang="en-IN"/>
        </a:p>
      </dgm:t>
    </dgm:pt>
    <dgm:pt modelId="{18726392-2AC3-4494-B54B-294C3BD8410C}" type="sibTrans" cxnId="{333FCEC1-E106-4D97-894F-2AA294FEE74D}">
      <dgm:prSet/>
      <dgm:spPr/>
      <dgm:t>
        <a:bodyPr/>
        <a:lstStyle/>
        <a:p>
          <a:endParaRPr lang="en-IN"/>
        </a:p>
      </dgm:t>
    </dgm:pt>
    <dgm:pt modelId="{90A221DF-4053-4BD9-9A41-18AAF9984A61}" type="pres">
      <dgm:prSet presAssocID="{B82AB8B2-215B-4671-A92C-1EEE036A4E91}" presName="composite" presStyleCnt="0">
        <dgm:presLayoutVars>
          <dgm:chMax val="5"/>
          <dgm:dir/>
          <dgm:animLvl val="ctr"/>
          <dgm:resizeHandles val="exact"/>
        </dgm:presLayoutVars>
      </dgm:prSet>
      <dgm:spPr/>
      <dgm:t>
        <a:bodyPr/>
        <a:lstStyle/>
        <a:p>
          <a:endParaRPr lang="en-IN"/>
        </a:p>
      </dgm:t>
    </dgm:pt>
    <dgm:pt modelId="{391CFCF3-AD5D-45E3-AE89-B471E502E7EF}" type="pres">
      <dgm:prSet presAssocID="{B82AB8B2-215B-4671-A92C-1EEE036A4E91}" presName="cycle" presStyleCnt="0"/>
      <dgm:spPr/>
    </dgm:pt>
    <dgm:pt modelId="{CD7996BC-5880-47D7-B2D2-C85BD72EF759}" type="pres">
      <dgm:prSet presAssocID="{B82AB8B2-215B-4671-A92C-1EEE036A4E91}" presName="centerShape" presStyleCnt="0"/>
      <dgm:spPr/>
    </dgm:pt>
    <dgm:pt modelId="{0A2E1599-5063-468A-AB54-EF1D677DC599}" type="pres">
      <dgm:prSet presAssocID="{B82AB8B2-215B-4671-A92C-1EEE036A4E91}" presName="connSite" presStyleLbl="node1" presStyleIdx="0" presStyleCnt="4"/>
      <dgm:spPr/>
    </dgm:pt>
    <dgm:pt modelId="{DE1B44A5-A82A-4D4B-B934-0F25B949B244}" type="pres">
      <dgm:prSet presAssocID="{B82AB8B2-215B-4671-A92C-1EEE036A4E91}" presName="visible" presStyleLbl="node1" presStyleIdx="0" presStyleCnt="4"/>
      <dgm:spPr>
        <a:blipFill rotWithShape="1">
          <a:blip xmlns:r="http://schemas.openxmlformats.org/officeDocument/2006/relationships" r:embed="rId1"/>
          <a:stretch>
            <a:fillRect/>
          </a:stretch>
        </a:blipFill>
      </dgm:spPr>
    </dgm:pt>
    <dgm:pt modelId="{55BA5635-BC6A-4FD9-A343-790A582411F2}" type="pres">
      <dgm:prSet presAssocID="{53AD8FF3-3A4D-41A9-BD1A-77454BE5446F}" presName="Name25" presStyleLbl="parChTrans1D1" presStyleIdx="0" presStyleCnt="3"/>
      <dgm:spPr/>
      <dgm:t>
        <a:bodyPr/>
        <a:lstStyle/>
        <a:p>
          <a:endParaRPr lang="en-IN"/>
        </a:p>
      </dgm:t>
    </dgm:pt>
    <dgm:pt modelId="{313FF2F6-DA14-4C69-A29D-9DE9DCF4D0A2}" type="pres">
      <dgm:prSet presAssocID="{FFCB820D-0071-4CDE-985D-C670BB787B67}" presName="node" presStyleCnt="0"/>
      <dgm:spPr/>
    </dgm:pt>
    <dgm:pt modelId="{809201F8-A592-48B6-967A-6BF178A0F850}" type="pres">
      <dgm:prSet presAssocID="{FFCB820D-0071-4CDE-985D-C670BB787B67}" presName="parentNode" presStyleLbl="node1" presStyleIdx="1" presStyleCnt="4">
        <dgm:presLayoutVars>
          <dgm:chMax val="1"/>
          <dgm:bulletEnabled val="1"/>
        </dgm:presLayoutVars>
      </dgm:prSet>
      <dgm:spPr/>
      <dgm:t>
        <a:bodyPr/>
        <a:lstStyle/>
        <a:p>
          <a:endParaRPr lang="en-IN"/>
        </a:p>
      </dgm:t>
    </dgm:pt>
    <dgm:pt modelId="{089F8B99-A649-4E3B-8C24-08A3FD1AB4B9}" type="pres">
      <dgm:prSet presAssocID="{FFCB820D-0071-4CDE-985D-C670BB787B67}" presName="childNode" presStyleLbl="revTx" presStyleIdx="0" presStyleCnt="0">
        <dgm:presLayoutVars>
          <dgm:bulletEnabled val="1"/>
        </dgm:presLayoutVars>
      </dgm:prSet>
      <dgm:spPr/>
    </dgm:pt>
    <dgm:pt modelId="{A65CC632-F78F-42C3-B9E5-4A6C5E3F4E19}" type="pres">
      <dgm:prSet presAssocID="{1418AC2F-7439-44EA-BA30-E0191209492C}" presName="Name25" presStyleLbl="parChTrans1D1" presStyleIdx="1" presStyleCnt="3"/>
      <dgm:spPr/>
      <dgm:t>
        <a:bodyPr/>
        <a:lstStyle/>
        <a:p>
          <a:endParaRPr lang="en-IN"/>
        </a:p>
      </dgm:t>
    </dgm:pt>
    <dgm:pt modelId="{7C1BEF3D-E9D8-4543-BD35-8E028A62CD53}" type="pres">
      <dgm:prSet presAssocID="{80357C54-3A2E-417B-9D9E-87C0689CDC8A}" presName="node" presStyleCnt="0"/>
      <dgm:spPr/>
    </dgm:pt>
    <dgm:pt modelId="{6206E069-6534-4E2F-B274-1D9BB6D93B0B}" type="pres">
      <dgm:prSet presAssocID="{80357C54-3A2E-417B-9D9E-87C0689CDC8A}" presName="parentNode" presStyleLbl="node1" presStyleIdx="2" presStyleCnt="4">
        <dgm:presLayoutVars>
          <dgm:chMax val="1"/>
          <dgm:bulletEnabled val="1"/>
        </dgm:presLayoutVars>
      </dgm:prSet>
      <dgm:spPr/>
      <dgm:t>
        <a:bodyPr/>
        <a:lstStyle/>
        <a:p>
          <a:endParaRPr lang="en-IN"/>
        </a:p>
      </dgm:t>
    </dgm:pt>
    <dgm:pt modelId="{BF477A58-2700-42D6-B3CA-2F5A98E6DB05}" type="pres">
      <dgm:prSet presAssocID="{80357C54-3A2E-417B-9D9E-87C0689CDC8A}" presName="childNode" presStyleLbl="revTx" presStyleIdx="0" presStyleCnt="0">
        <dgm:presLayoutVars>
          <dgm:bulletEnabled val="1"/>
        </dgm:presLayoutVars>
      </dgm:prSet>
      <dgm:spPr/>
    </dgm:pt>
    <dgm:pt modelId="{92322E66-15CF-4D8A-9D71-3CDDAF2BE6E4}" type="pres">
      <dgm:prSet presAssocID="{03022D3E-5048-4487-B059-B118810FB365}" presName="Name25" presStyleLbl="parChTrans1D1" presStyleIdx="2" presStyleCnt="3"/>
      <dgm:spPr/>
      <dgm:t>
        <a:bodyPr/>
        <a:lstStyle/>
        <a:p>
          <a:endParaRPr lang="en-IN"/>
        </a:p>
      </dgm:t>
    </dgm:pt>
    <dgm:pt modelId="{1DBCB6DC-B997-450F-906D-6634FC85354E}" type="pres">
      <dgm:prSet presAssocID="{4F9F5F0A-B8BB-4ECE-8D4A-D180ABAD820B}" presName="node" presStyleCnt="0"/>
      <dgm:spPr/>
    </dgm:pt>
    <dgm:pt modelId="{C07F845D-5BBB-4463-BBB7-2589B5A57853}" type="pres">
      <dgm:prSet presAssocID="{4F9F5F0A-B8BB-4ECE-8D4A-D180ABAD820B}" presName="parentNode" presStyleLbl="node1" presStyleIdx="3" presStyleCnt="4">
        <dgm:presLayoutVars>
          <dgm:chMax val="1"/>
          <dgm:bulletEnabled val="1"/>
        </dgm:presLayoutVars>
      </dgm:prSet>
      <dgm:spPr/>
      <dgm:t>
        <a:bodyPr/>
        <a:lstStyle/>
        <a:p>
          <a:endParaRPr lang="en-IN"/>
        </a:p>
      </dgm:t>
    </dgm:pt>
    <dgm:pt modelId="{1C5B0683-A380-4259-A114-80B17BBC2AF4}" type="pres">
      <dgm:prSet presAssocID="{4F9F5F0A-B8BB-4ECE-8D4A-D180ABAD820B}" presName="childNode" presStyleLbl="revTx" presStyleIdx="0" presStyleCnt="0">
        <dgm:presLayoutVars>
          <dgm:bulletEnabled val="1"/>
        </dgm:presLayoutVars>
      </dgm:prSet>
      <dgm:spPr/>
    </dgm:pt>
  </dgm:ptLst>
  <dgm:cxnLst>
    <dgm:cxn modelId="{B1F1CFB4-17E7-4236-9239-42D1C24E238A}" srcId="{B82AB8B2-215B-4671-A92C-1EEE036A4E91}" destId="{FFCB820D-0071-4CDE-985D-C670BB787B67}" srcOrd="0" destOrd="0" parTransId="{53AD8FF3-3A4D-41A9-BD1A-77454BE5446F}" sibTransId="{12C38CEF-DF5C-466C-8C21-26FEC73B29B1}"/>
    <dgm:cxn modelId="{333FCEC1-E106-4D97-894F-2AA294FEE74D}" srcId="{B82AB8B2-215B-4671-A92C-1EEE036A4E91}" destId="{4F9F5F0A-B8BB-4ECE-8D4A-D180ABAD820B}" srcOrd="2" destOrd="0" parTransId="{03022D3E-5048-4487-B059-B118810FB365}" sibTransId="{18726392-2AC3-4494-B54B-294C3BD8410C}"/>
    <dgm:cxn modelId="{B54B59E4-849E-40D6-9ACA-FCA6E73C1EDE}" type="presOf" srcId="{80357C54-3A2E-417B-9D9E-87C0689CDC8A}" destId="{6206E069-6534-4E2F-B274-1D9BB6D93B0B}" srcOrd="0" destOrd="0" presId="urn:microsoft.com/office/officeart/2005/8/layout/radial2"/>
    <dgm:cxn modelId="{3C989ED4-A9DD-4B77-A504-B017EC68DD78}" type="presOf" srcId="{FFCB820D-0071-4CDE-985D-C670BB787B67}" destId="{809201F8-A592-48B6-967A-6BF178A0F850}" srcOrd="0" destOrd="0" presId="urn:microsoft.com/office/officeart/2005/8/layout/radial2"/>
    <dgm:cxn modelId="{C8AA92CE-4E08-40FE-A297-FBBD5B327ABC}" type="presOf" srcId="{03022D3E-5048-4487-B059-B118810FB365}" destId="{92322E66-15CF-4D8A-9D71-3CDDAF2BE6E4}" srcOrd="0" destOrd="0" presId="urn:microsoft.com/office/officeart/2005/8/layout/radial2"/>
    <dgm:cxn modelId="{EEAB24A6-382B-4FE3-AEB4-B957A5D6CADD}" type="presOf" srcId="{B82AB8B2-215B-4671-A92C-1EEE036A4E91}" destId="{90A221DF-4053-4BD9-9A41-18AAF9984A61}" srcOrd="0" destOrd="0" presId="urn:microsoft.com/office/officeart/2005/8/layout/radial2"/>
    <dgm:cxn modelId="{FD05EF6F-B4C7-40C0-B839-782D323C895F}" srcId="{B82AB8B2-215B-4671-A92C-1EEE036A4E91}" destId="{80357C54-3A2E-417B-9D9E-87C0689CDC8A}" srcOrd="1" destOrd="0" parTransId="{1418AC2F-7439-44EA-BA30-E0191209492C}" sibTransId="{94851D76-1386-4632-A9DB-82268A169E15}"/>
    <dgm:cxn modelId="{99192F89-09C5-40C2-A558-04B1FF54B43D}" type="presOf" srcId="{53AD8FF3-3A4D-41A9-BD1A-77454BE5446F}" destId="{55BA5635-BC6A-4FD9-A343-790A582411F2}" srcOrd="0" destOrd="0" presId="urn:microsoft.com/office/officeart/2005/8/layout/radial2"/>
    <dgm:cxn modelId="{F49AA4F3-E6D9-494E-AF20-A330EF602FCE}" type="presOf" srcId="{4F9F5F0A-B8BB-4ECE-8D4A-D180ABAD820B}" destId="{C07F845D-5BBB-4463-BBB7-2589B5A57853}" srcOrd="0" destOrd="0" presId="urn:microsoft.com/office/officeart/2005/8/layout/radial2"/>
    <dgm:cxn modelId="{BDDE3452-425A-489A-B9C9-527530E46BB1}" type="presOf" srcId="{1418AC2F-7439-44EA-BA30-E0191209492C}" destId="{A65CC632-F78F-42C3-B9E5-4A6C5E3F4E19}" srcOrd="0" destOrd="0" presId="urn:microsoft.com/office/officeart/2005/8/layout/radial2"/>
    <dgm:cxn modelId="{E3A17018-A447-4A3A-8D3A-E288C35896AA}" type="presParOf" srcId="{90A221DF-4053-4BD9-9A41-18AAF9984A61}" destId="{391CFCF3-AD5D-45E3-AE89-B471E502E7EF}" srcOrd="0" destOrd="0" presId="urn:microsoft.com/office/officeart/2005/8/layout/radial2"/>
    <dgm:cxn modelId="{59DD8A52-263D-473C-8BA5-E7E0D44E2358}" type="presParOf" srcId="{391CFCF3-AD5D-45E3-AE89-B471E502E7EF}" destId="{CD7996BC-5880-47D7-B2D2-C85BD72EF759}" srcOrd="0" destOrd="0" presId="urn:microsoft.com/office/officeart/2005/8/layout/radial2"/>
    <dgm:cxn modelId="{2396C306-66E9-4256-8F59-5BCA8A769290}" type="presParOf" srcId="{CD7996BC-5880-47D7-B2D2-C85BD72EF759}" destId="{0A2E1599-5063-468A-AB54-EF1D677DC599}" srcOrd="0" destOrd="0" presId="urn:microsoft.com/office/officeart/2005/8/layout/radial2"/>
    <dgm:cxn modelId="{7029D8E3-1B60-4414-B0A2-CB5195D72FB6}" type="presParOf" srcId="{CD7996BC-5880-47D7-B2D2-C85BD72EF759}" destId="{DE1B44A5-A82A-4D4B-B934-0F25B949B244}" srcOrd="1" destOrd="0" presId="urn:microsoft.com/office/officeart/2005/8/layout/radial2"/>
    <dgm:cxn modelId="{B214ACAE-10CE-40E3-9BA7-E441A2998AD5}" type="presParOf" srcId="{391CFCF3-AD5D-45E3-AE89-B471E502E7EF}" destId="{55BA5635-BC6A-4FD9-A343-790A582411F2}" srcOrd="1" destOrd="0" presId="urn:microsoft.com/office/officeart/2005/8/layout/radial2"/>
    <dgm:cxn modelId="{1FD0EE8F-DC50-4BF4-B3CD-B832729EDAA8}" type="presParOf" srcId="{391CFCF3-AD5D-45E3-AE89-B471E502E7EF}" destId="{313FF2F6-DA14-4C69-A29D-9DE9DCF4D0A2}" srcOrd="2" destOrd="0" presId="urn:microsoft.com/office/officeart/2005/8/layout/radial2"/>
    <dgm:cxn modelId="{F743F95C-9931-4F7A-9583-D50F20A88D9C}" type="presParOf" srcId="{313FF2F6-DA14-4C69-A29D-9DE9DCF4D0A2}" destId="{809201F8-A592-48B6-967A-6BF178A0F850}" srcOrd="0" destOrd="0" presId="urn:microsoft.com/office/officeart/2005/8/layout/radial2"/>
    <dgm:cxn modelId="{FBC75BB0-3047-4E42-86E2-BC05B5ED4AF5}" type="presParOf" srcId="{313FF2F6-DA14-4C69-A29D-9DE9DCF4D0A2}" destId="{089F8B99-A649-4E3B-8C24-08A3FD1AB4B9}" srcOrd="1" destOrd="0" presId="urn:microsoft.com/office/officeart/2005/8/layout/radial2"/>
    <dgm:cxn modelId="{EE2ED65C-A107-42E0-9EBF-85F78C5CBA76}" type="presParOf" srcId="{391CFCF3-AD5D-45E3-AE89-B471E502E7EF}" destId="{A65CC632-F78F-42C3-B9E5-4A6C5E3F4E19}" srcOrd="3" destOrd="0" presId="urn:microsoft.com/office/officeart/2005/8/layout/radial2"/>
    <dgm:cxn modelId="{4A66F686-999D-44A2-A8B8-191221A3A19D}" type="presParOf" srcId="{391CFCF3-AD5D-45E3-AE89-B471E502E7EF}" destId="{7C1BEF3D-E9D8-4543-BD35-8E028A62CD53}" srcOrd="4" destOrd="0" presId="urn:microsoft.com/office/officeart/2005/8/layout/radial2"/>
    <dgm:cxn modelId="{260602B6-47AB-4B4D-BD65-FAD57D059948}" type="presParOf" srcId="{7C1BEF3D-E9D8-4543-BD35-8E028A62CD53}" destId="{6206E069-6534-4E2F-B274-1D9BB6D93B0B}" srcOrd="0" destOrd="0" presId="urn:microsoft.com/office/officeart/2005/8/layout/radial2"/>
    <dgm:cxn modelId="{99D40DA9-3EA1-44E4-B075-17EC5430EA7B}" type="presParOf" srcId="{7C1BEF3D-E9D8-4543-BD35-8E028A62CD53}" destId="{BF477A58-2700-42D6-B3CA-2F5A98E6DB05}" srcOrd="1" destOrd="0" presId="urn:microsoft.com/office/officeart/2005/8/layout/radial2"/>
    <dgm:cxn modelId="{51CF06CA-F016-4890-96D3-956A27BC5BA3}" type="presParOf" srcId="{391CFCF3-AD5D-45E3-AE89-B471E502E7EF}" destId="{92322E66-15CF-4D8A-9D71-3CDDAF2BE6E4}" srcOrd="5" destOrd="0" presId="urn:microsoft.com/office/officeart/2005/8/layout/radial2"/>
    <dgm:cxn modelId="{9DE29EBF-6819-4A35-A2A8-CB676BA7617D}" type="presParOf" srcId="{391CFCF3-AD5D-45E3-AE89-B471E502E7EF}" destId="{1DBCB6DC-B997-450F-906D-6634FC85354E}" srcOrd="6" destOrd="0" presId="urn:microsoft.com/office/officeart/2005/8/layout/radial2"/>
    <dgm:cxn modelId="{D142DF23-C16A-4C79-AD7D-E11726E71B69}" type="presParOf" srcId="{1DBCB6DC-B997-450F-906D-6634FC85354E}" destId="{C07F845D-5BBB-4463-BBB7-2589B5A57853}" srcOrd="0" destOrd="0" presId="urn:microsoft.com/office/officeart/2005/8/layout/radial2"/>
    <dgm:cxn modelId="{B4893024-DF73-4C49-B823-5648886785FD}" type="presParOf" srcId="{1DBCB6DC-B997-450F-906D-6634FC85354E}" destId="{1C5B0683-A380-4259-A114-80B17BBC2AF4}"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BACCF-E7D4-4B80-A6D8-3DD4EF58D46B}">
      <dsp:nvSpPr>
        <dsp:cNvPr id="0" name=""/>
        <dsp:cNvSpPr/>
      </dsp:nvSpPr>
      <dsp:spPr>
        <a:xfrm>
          <a:off x="554947" y="10548"/>
          <a:ext cx="3857165" cy="3857165"/>
        </a:xfrm>
        <a:prstGeom prst="ellipse">
          <a:avLst/>
        </a:prstGeom>
        <a:solidFill>
          <a:schemeClr val="accent3">
            <a:alpha val="5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IN" sz="2200" kern="1200" dirty="0" smtClean="0">
              <a:latin typeface="Monotype Corsiva" pitchFamily="66" charset="0"/>
            </a:rPr>
            <a:t>Image steganography is the practice of hiding secret information within digital images. </a:t>
          </a:r>
          <a:endParaRPr lang="en-IN" sz="2200" kern="1200" dirty="0">
            <a:latin typeface="Monotype Corsiva" pitchFamily="66" charset="0"/>
          </a:endParaRPr>
        </a:p>
      </dsp:txBody>
      <dsp:txXfrm>
        <a:off x="1093561" y="465391"/>
        <a:ext cx="2223951" cy="2947479"/>
      </dsp:txXfrm>
    </dsp:sp>
    <dsp:sp modelId="{9113B16D-99D6-4C89-8B3F-8ABC213BD2FE}">
      <dsp:nvSpPr>
        <dsp:cNvPr id="0" name=""/>
        <dsp:cNvSpPr/>
      </dsp:nvSpPr>
      <dsp:spPr>
        <a:xfrm>
          <a:off x="3334886" y="10548"/>
          <a:ext cx="3857165" cy="3857165"/>
        </a:xfrm>
        <a:prstGeom prst="ellipse">
          <a:avLst/>
        </a:prstGeom>
        <a:solidFill>
          <a:schemeClr val="accent3">
            <a:alpha val="5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977900" rtl="0">
            <a:lnSpc>
              <a:spcPct val="90000"/>
            </a:lnSpc>
            <a:spcBef>
              <a:spcPct val="0"/>
            </a:spcBef>
            <a:spcAft>
              <a:spcPct val="35000"/>
            </a:spcAft>
          </a:pPr>
          <a:r>
            <a:rPr lang="en-IN" sz="2200" kern="1200" dirty="0" smtClean="0">
              <a:latin typeface="Monotype Corsiva" pitchFamily="66" charset="0"/>
            </a:rPr>
            <a:t>This technique exploits the redundancy in image data, such as the least significant bits (LSBs) of pixel values, to embed hidden messages without noticeably altering the image's appearance.</a:t>
          </a:r>
          <a:endParaRPr lang="en-IN" sz="2200" kern="1200" dirty="0">
            <a:latin typeface="Monotype Corsiva" pitchFamily="66" charset="0"/>
          </a:endParaRPr>
        </a:p>
      </dsp:txBody>
      <dsp:txXfrm>
        <a:off x="4429487" y="465391"/>
        <a:ext cx="2223951" cy="29474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1F1F0-59F6-4325-9BFE-6FCC6C191F19}">
      <dsp:nvSpPr>
        <dsp:cNvPr id="0" name=""/>
        <dsp:cNvSpPr/>
      </dsp:nvSpPr>
      <dsp:spPr>
        <a:xfrm rot="10800000">
          <a:off x="1718969" y="2192"/>
          <a:ext cx="5151755" cy="1685388"/>
        </a:xfrm>
        <a:prstGeom prst="homePlate">
          <a:avLst/>
        </a:prstGeom>
        <a:solidFill>
          <a:schemeClr val="accent1">
            <a:hueOff val="0"/>
            <a:satOff val="0"/>
            <a:lumOff val="0"/>
            <a:alphaOff val="0"/>
          </a:schemeClr>
        </a:solidFill>
        <a:ln>
          <a:noFill/>
        </a:ln>
        <a:effectLst>
          <a:outerShdw blurRad="38100" dist="12700" dir="5400000" rotWithShape="0">
            <a:srgbClr val="000000">
              <a:alpha val="1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43210" tIns="106680" rIns="199136" bIns="106680" numCol="1" spcCol="1270" anchor="ctr" anchorCtr="0">
          <a:noAutofit/>
        </a:bodyPr>
        <a:lstStyle/>
        <a:p>
          <a:pPr lvl="0" algn="ctr" defTabSz="1244600" rtl="0">
            <a:lnSpc>
              <a:spcPct val="90000"/>
            </a:lnSpc>
            <a:spcBef>
              <a:spcPct val="0"/>
            </a:spcBef>
            <a:spcAft>
              <a:spcPct val="35000"/>
            </a:spcAft>
          </a:pPr>
          <a:r>
            <a:rPr lang="en-US" sz="2800" b="0" i="0" kern="1200" baseline="0" dirty="0" smtClean="0">
              <a:latin typeface="Monotype Corsiva" pitchFamily="66" charset="0"/>
            </a:rPr>
            <a:t>Choose programming languages and libraries (Python, </a:t>
          </a:r>
          <a:r>
            <a:rPr lang="en-US" sz="2800" b="0" i="0" kern="1200" baseline="0" dirty="0" err="1" smtClean="0">
              <a:latin typeface="Monotype Corsiva" pitchFamily="66" charset="0"/>
            </a:rPr>
            <a:t>OpenCV</a:t>
          </a:r>
          <a:r>
            <a:rPr lang="en-US" sz="2800" kern="1200" dirty="0" smtClean="0">
              <a:latin typeface="Monotype Corsiva" pitchFamily="66" charset="0"/>
            </a:rPr>
            <a:t>, </a:t>
          </a:r>
          <a:r>
            <a:rPr lang="en-US" sz="2800" b="0" i="0" kern="1200" baseline="0" dirty="0" err="1" smtClean="0">
              <a:latin typeface="Monotype Corsiva" pitchFamily="66" charset="0"/>
            </a:rPr>
            <a:t>HashLib</a:t>
          </a:r>
          <a:r>
            <a:rPr lang="en-US" sz="2800" b="0" i="0" kern="1200" baseline="0" dirty="0" smtClean="0">
              <a:latin typeface="Monotype Corsiva" pitchFamily="66" charset="0"/>
            </a:rPr>
            <a:t>) suitable for implementation.</a:t>
          </a:r>
          <a:endParaRPr lang="en-IN" sz="2800" kern="1200" dirty="0">
            <a:latin typeface="Monotype Corsiva" pitchFamily="66" charset="0"/>
          </a:endParaRPr>
        </a:p>
      </dsp:txBody>
      <dsp:txXfrm rot="10800000">
        <a:off x="2140316" y="2192"/>
        <a:ext cx="4730408" cy="1685388"/>
      </dsp:txXfrm>
    </dsp:sp>
    <dsp:sp modelId="{1176A41A-73DE-44C1-84BF-1D04E286B0EC}">
      <dsp:nvSpPr>
        <dsp:cNvPr id="0" name=""/>
        <dsp:cNvSpPr/>
      </dsp:nvSpPr>
      <dsp:spPr>
        <a:xfrm>
          <a:off x="876275" y="2192"/>
          <a:ext cx="1685388" cy="1685388"/>
        </a:xfrm>
        <a:prstGeom prst="ellipse">
          <a:avLst/>
        </a:prstGeom>
        <a:blipFill rotWithShape="1">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ln>
        <a:effectLst>
          <a:outerShdw blurRad="38100" dist="12700" dir="5400000" rotWithShape="0">
            <a:srgbClr val="000000">
              <a:alpha val="15000"/>
            </a:srgbClr>
          </a:outerShdw>
        </a:effectLst>
      </dsp:spPr>
      <dsp:style>
        <a:lnRef idx="1">
          <a:scrgbClr r="0" g="0" b="0"/>
        </a:lnRef>
        <a:fillRef idx="1">
          <a:scrgbClr r="0" g="0" b="0"/>
        </a:fillRef>
        <a:effectRef idx="1">
          <a:scrgbClr r="0" g="0" b="0"/>
        </a:effectRef>
        <a:fontRef idx="minor"/>
      </dsp:style>
    </dsp:sp>
    <dsp:sp modelId="{87E7528D-557F-4279-8EB9-4D35869E7D6F}">
      <dsp:nvSpPr>
        <dsp:cNvPr id="0" name=""/>
        <dsp:cNvSpPr/>
      </dsp:nvSpPr>
      <dsp:spPr>
        <a:xfrm rot="10800000">
          <a:off x="1718969" y="2190682"/>
          <a:ext cx="5151755" cy="1685388"/>
        </a:xfrm>
        <a:prstGeom prst="homePlate">
          <a:avLst/>
        </a:prstGeom>
        <a:solidFill>
          <a:schemeClr val="accent1">
            <a:hueOff val="0"/>
            <a:satOff val="0"/>
            <a:lumOff val="0"/>
            <a:alphaOff val="0"/>
          </a:schemeClr>
        </a:solidFill>
        <a:ln>
          <a:noFill/>
        </a:ln>
        <a:effectLst>
          <a:outerShdw blurRad="38100" dist="12700" dir="5400000" rotWithShape="0">
            <a:srgbClr val="000000">
              <a:alpha val="15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43210" tIns="106680" rIns="199136" bIns="106680" numCol="1" spcCol="1270" anchor="ctr" anchorCtr="0">
          <a:noAutofit/>
        </a:bodyPr>
        <a:lstStyle/>
        <a:p>
          <a:pPr lvl="0" algn="ctr" defTabSz="1244600" rtl="0">
            <a:lnSpc>
              <a:spcPct val="90000"/>
            </a:lnSpc>
            <a:spcBef>
              <a:spcPct val="0"/>
            </a:spcBef>
            <a:spcAft>
              <a:spcPct val="35000"/>
            </a:spcAft>
          </a:pPr>
          <a:r>
            <a:rPr lang="en-US" sz="2800" b="0" i="0" kern="1200" baseline="0" dirty="0" smtClean="0">
              <a:latin typeface="Monotype Corsiva" pitchFamily="66" charset="0"/>
            </a:rPr>
            <a:t>Install necessary software and tools for development and testing. </a:t>
          </a:r>
          <a:endParaRPr lang="en-IN" sz="2800" kern="1200" dirty="0">
            <a:latin typeface="Monotype Corsiva" pitchFamily="66" charset="0"/>
          </a:endParaRPr>
        </a:p>
      </dsp:txBody>
      <dsp:txXfrm rot="10800000">
        <a:off x="2140316" y="2190682"/>
        <a:ext cx="4730408" cy="1685388"/>
      </dsp:txXfrm>
    </dsp:sp>
    <dsp:sp modelId="{2F7C06C2-24C2-49E8-AF84-2ED5B06E8AB0}">
      <dsp:nvSpPr>
        <dsp:cNvPr id="0" name=""/>
        <dsp:cNvSpPr/>
      </dsp:nvSpPr>
      <dsp:spPr>
        <a:xfrm>
          <a:off x="876275" y="2190682"/>
          <a:ext cx="1685388" cy="1685388"/>
        </a:xfrm>
        <a:prstGeom prst="ellipse">
          <a:avLst/>
        </a:prstGeom>
        <a:blipFill rotWithShape="1">
          <a:blip xmlns:r="http://schemas.openxmlformats.org/officeDocument/2006/relationships" r:embed="rId2"/>
          <a:stretch>
            <a:fillRect/>
          </a:stretch>
        </a:blipFill>
        <a:ln w="12700" cap="flat" cmpd="sng" algn="ctr">
          <a:solidFill>
            <a:schemeClr val="lt1">
              <a:hueOff val="0"/>
              <a:satOff val="0"/>
              <a:lumOff val="0"/>
              <a:alphaOff val="0"/>
            </a:schemeClr>
          </a:solidFill>
          <a:prstDash val="solid"/>
        </a:ln>
        <a:effectLst>
          <a:outerShdw blurRad="38100" dist="12700" dir="5400000" rotWithShape="0">
            <a:srgbClr val="000000">
              <a:alpha val="15000"/>
            </a:srgbClr>
          </a:outerShdw>
        </a:effectLst>
      </dsp:spPr>
      <dsp:style>
        <a:lnRef idx="1">
          <a:scrgbClr r="0" g="0" b="0"/>
        </a:lnRef>
        <a:fillRef idx="1">
          <a:scrgbClr r="0" g="0" b="0"/>
        </a:fillRef>
        <a:effectRef idx="1">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7B1B8-13F3-4AC3-B8E6-82DC105CEE0E}">
      <dsp:nvSpPr>
        <dsp:cNvPr id="0" name=""/>
        <dsp:cNvSpPr/>
      </dsp:nvSpPr>
      <dsp:spPr>
        <a:xfrm>
          <a:off x="2411" y="1526777"/>
          <a:ext cx="2419052" cy="2419052"/>
        </a:xfrm>
        <a:prstGeom prst="ellipse">
          <a:avLst/>
        </a:prstGeom>
        <a:solidFill>
          <a:schemeClr val="accent3">
            <a:alpha val="5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33129" tIns="17780" rIns="133129" bIns="17780" numCol="1" spcCol="1270" anchor="ctr" anchorCtr="0">
          <a:noAutofit/>
        </a:bodyPr>
        <a:lstStyle/>
        <a:p>
          <a:pPr lvl="0" algn="ctr" defTabSz="622300" rtl="0">
            <a:lnSpc>
              <a:spcPct val="90000"/>
            </a:lnSpc>
            <a:spcBef>
              <a:spcPct val="0"/>
            </a:spcBef>
            <a:spcAft>
              <a:spcPct val="35000"/>
            </a:spcAft>
          </a:pPr>
          <a:r>
            <a:rPr lang="en-US" sz="1400" b="1" i="0" kern="1200" baseline="0" dirty="0" smtClean="0">
              <a:latin typeface="Monotype Corsiva" pitchFamily="66" charset="0"/>
            </a:rPr>
            <a:t>General Users:</a:t>
          </a:r>
          <a:r>
            <a:rPr lang="en-US" sz="1400" b="0" i="0" kern="1200" baseline="0" dirty="0" smtClean="0">
              <a:latin typeface="Monotype Corsiva" pitchFamily="66" charset="0"/>
            </a:rPr>
            <a:t> Everyday individuals who use steganography tools to hide sensitive information</a:t>
          </a:r>
          <a:r>
            <a:rPr lang="en-US" sz="1400" b="0" i="0" kern="1200" dirty="0" smtClean="0">
              <a:latin typeface="Monotype Corsiva" pitchFamily="66" charset="0"/>
            </a:rPr>
            <a:t> </a:t>
          </a:r>
          <a:r>
            <a:rPr lang="en-US" sz="1400" b="0" i="0" kern="1200" baseline="0" dirty="0" smtClean="0">
              <a:latin typeface="Monotype Corsiva" pitchFamily="66" charset="0"/>
            </a:rPr>
            <a:t>within digital media (like images, audio files, or videos) for privacy or security reasons.</a:t>
          </a:r>
          <a:endParaRPr lang="en-IN" sz="1400" kern="1200" dirty="0">
            <a:latin typeface="Monotype Corsiva" pitchFamily="66" charset="0"/>
          </a:endParaRPr>
        </a:p>
      </dsp:txBody>
      <dsp:txXfrm>
        <a:off x="356673" y="1881039"/>
        <a:ext cx="1710528" cy="1710528"/>
      </dsp:txXfrm>
    </dsp:sp>
    <dsp:sp modelId="{CDA073C8-F1EE-44E2-8FE7-026AB2BB67FD}">
      <dsp:nvSpPr>
        <dsp:cNvPr id="0" name=""/>
        <dsp:cNvSpPr/>
      </dsp:nvSpPr>
      <dsp:spPr>
        <a:xfrm>
          <a:off x="1937652" y="1526777"/>
          <a:ext cx="2419052" cy="2419052"/>
        </a:xfrm>
        <a:prstGeom prst="ellipse">
          <a:avLst/>
        </a:prstGeom>
        <a:solidFill>
          <a:schemeClr val="accent3">
            <a:alpha val="5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33129" tIns="17780" rIns="133129" bIns="17780" numCol="1" spcCol="1270" anchor="ctr" anchorCtr="0">
          <a:noAutofit/>
        </a:bodyPr>
        <a:lstStyle/>
        <a:p>
          <a:pPr lvl="0" algn="ctr" defTabSz="622300" rtl="0">
            <a:lnSpc>
              <a:spcPct val="90000"/>
            </a:lnSpc>
            <a:spcBef>
              <a:spcPct val="0"/>
            </a:spcBef>
            <a:spcAft>
              <a:spcPct val="35000"/>
            </a:spcAft>
          </a:pPr>
          <a:r>
            <a:rPr lang="en-US" sz="1400" b="1" i="0" kern="1200" baseline="0" dirty="0" smtClean="0">
              <a:latin typeface="Monotype Corsiva" pitchFamily="66" charset="0"/>
            </a:rPr>
            <a:t>Law Enforcement and Intelligence Agencies:</a:t>
          </a:r>
          <a:r>
            <a:rPr lang="en-US" sz="1400" b="0" i="0" kern="1200" baseline="0" dirty="0" smtClean="0">
              <a:latin typeface="Monotype Corsiva" pitchFamily="66" charset="0"/>
            </a:rPr>
            <a:t> These entities may use steganography detection</a:t>
          </a:r>
          <a:r>
            <a:rPr lang="en-US" sz="1400" b="0" i="0" kern="1200" dirty="0" smtClean="0">
              <a:latin typeface="Monotype Corsiva" pitchFamily="66" charset="0"/>
            </a:rPr>
            <a:t> </a:t>
          </a:r>
          <a:r>
            <a:rPr lang="en-US" sz="1400" b="0" i="0" kern="1200" baseline="0" dirty="0" smtClean="0">
              <a:latin typeface="Monotype Corsiva" pitchFamily="66" charset="0"/>
            </a:rPr>
            <a:t>tools to uncover hidden messages or data during investigations.</a:t>
          </a:r>
          <a:endParaRPr lang="en-IN" sz="1400" kern="1200" dirty="0">
            <a:latin typeface="Monotype Corsiva" pitchFamily="66" charset="0"/>
          </a:endParaRPr>
        </a:p>
      </dsp:txBody>
      <dsp:txXfrm>
        <a:off x="2291914" y="1881039"/>
        <a:ext cx="1710528" cy="1710528"/>
      </dsp:txXfrm>
    </dsp:sp>
    <dsp:sp modelId="{351551C9-0E52-4972-9ACC-C553E8942627}">
      <dsp:nvSpPr>
        <dsp:cNvPr id="0" name=""/>
        <dsp:cNvSpPr/>
      </dsp:nvSpPr>
      <dsp:spPr>
        <a:xfrm>
          <a:off x="3872894" y="1526777"/>
          <a:ext cx="2419052" cy="2419052"/>
        </a:xfrm>
        <a:prstGeom prst="ellipse">
          <a:avLst/>
        </a:prstGeom>
        <a:solidFill>
          <a:schemeClr val="accent3">
            <a:alpha val="5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33129" tIns="17780" rIns="133129" bIns="17780" numCol="1" spcCol="1270" anchor="ctr" anchorCtr="0">
          <a:noAutofit/>
        </a:bodyPr>
        <a:lstStyle/>
        <a:p>
          <a:pPr lvl="0" algn="ctr" defTabSz="622300" rtl="0">
            <a:lnSpc>
              <a:spcPct val="90000"/>
            </a:lnSpc>
            <a:spcBef>
              <a:spcPct val="0"/>
            </a:spcBef>
            <a:spcAft>
              <a:spcPct val="35000"/>
            </a:spcAft>
          </a:pPr>
          <a:r>
            <a:rPr lang="en-US" sz="1400" b="1" i="0" kern="1200" baseline="0" dirty="0" smtClean="0">
              <a:latin typeface="Monotype Corsiva" pitchFamily="66" charset="0"/>
            </a:rPr>
            <a:t>Military Personnel:</a:t>
          </a:r>
          <a:r>
            <a:rPr lang="en-US" sz="1400" b="0" i="0" kern="1200" baseline="0" dirty="0" smtClean="0">
              <a:latin typeface="Monotype Corsiva" pitchFamily="66" charset="0"/>
            </a:rPr>
            <a:t> Military applications may involve embedding secret messages in images or other media for secure communication.</a:t>
          </a:r>
          <a:endParaRPr lang="en-IN" sz="1400" kern="1200" dirty="0">
            <a:latin typeface="Monotype Corsiva" pitchFamily="66" charset="0"/>
          </a:endParaRPr>
        </a:p>
      </dsp:txBody>
      <dsp:txXfrm>
        <a:off x="4227156" y="1881039"/>
        <a:ext cx="1710528" cy="1710528"/>
      </dsp:txXfrm>
    </dsp:sp>
    <dsp:sp modelId="{B44802C1-741F-418F-A11C-79365B228B0A}">
      <dsp:nvSpPr>
        <dsp:cNvPr id="0" name=""/>
        <dsp:cNvSpPr/>
      </dsp:nvSpPr>
      <dsp:spPr>
        <a:xfrm>
          <a:off x="5808136" y="1526777"/>
          <a:ext cx="2419052" cy="2419052"/>
        </a:xfrm>
        <a:prstGeom prst="ellipse">
          <a:avLst/>
        </a:prstGeom>
        <a:solidFill>
          <a:schemeClr val="accent3">
            <a:alpha val="5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33129" tIns="17780" rIns="133129" bIns="17780" numCol="1" spcCol="1270" anchor="ctr" anchorCtr="0">
          <a:noAutofit/>
        </a:bodyPr>
        <a:lstStyle/>
        <a:p>
          <a:pPr lvl="0" algn="ctr" defTabSz="622300" rtl="0">
            <a:lnSpc>
              <a:spcPct val="90000"/>
            </a:lnSpc>
            <a:spcBef>
              <a:spcPct val="0"/>
            </a:spcBef>
            <a:spcAft>
              <a:spcPct val="35000"/>
            </a:spcAft>
          </a:pPr>
          <a:r>
            <a:rPr lang="en-US" sz="1400" b="1" i="0" kern="1200" baseline="0" dirty="0" smtClean="0">
              <a:latin typeface="Monotype Corsiva" pitchFamily="66" charset="0"/>
            </a:rPr>
            <a:t>Security Experts:</a:t>
          </a:r>
          <a:r>
            <a:rPr lang="en-US" sz="1400" b="0" i="0" kern="1200" baseline="0" dirty="0" smtClean="0">
              <a:latin typeface="Monotype Corsiva" pitchFamily="66" charset="0"/>
            </a:rPr>
            <a:t> </a:t>
          </a:r>
          <a:r>
            <a:rPr lang="en-US" sz="1400" b="0" i="0" kern="1200" baseline="0" dirty="0" err="1" smtClean="0">
              <a:latin typeface="Monotype Corsiva" pitchFamily="66" charset="0"/>
            </a:rPr>
            <a:t>Cybersecurity</a:t>
          </a:r>
          <a:r>
            <a:rPr lang="en-US" sz="1400" b="0" i="0" kern="1200" baseline="0" dirty="0" smtClean="0">
              <a:latin typeface="Monotype Corsiva" pitchFamily="66" charset="0"/>
            </a:rPr>
            <a:t> professionals might utilize steganography tools to test network defenses or to secure data transmission.</a:t>
          </a:r>
          <a:endParaRPr lang="en-IN" sz="1400" kern="1200" dirty="0">
            <a:latin typeface="Monotype Corsiva" pitchFamily="66" charset="0"/>
          </a:endParaRPr>
        </a:p>
      </dsp:txBody>
      <dsp:txXfrm>
        <a:off x="6162398" y="1881039"/>
        <a:ext cx="1710528" cy="17105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22E66-15CF-4D8A-9D71-3CDDAF2BE6E4}">
      <dsp:nvSpPr>
        <dsp:cNvPr id="0" name=""/>
        <dsp:cNvSpPr/>
      </dsp:nvSpPr>
      <dsp:spPr>
        <a:xfrm rot="2563075">
          <a:off x="1754556" y="3162238"/>
          <a:ext cx="680618" cy="65214"/>
        </a:xfrm>
        <a:custGeom>
          <a:avLst/>
          <a:gdLst/>
          <a:ahLst/>
          <a:cxnLst/>
          <a:rect l="0" t="0" r="0" b="0"/>
          <a:pathLst>
            <a:path>
              <a:moveTo>
                <a:pt x="0" y="32607"/>
              </a:moveTo>
              <a:lnTo>
                <a:pt x="680618" y="32607"/>
              </a:lnTo>
            </a:path>
          </a:pathLst>
        </a:custGeom>
        <a:noFill/>
        <a:ln w="1905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65CC632-F78F-42C3-B9E5-4A6C5E3F4E19}">
      <dsp:nvSpPr>
        <dsp:cNvPr id="0" name=""/>
        <dsp:cNvSpPr/>
      </dsp:nvSpPr>
      <dsp:spPr>
        <a:xfrm>
          <a:off x="1844840" y="2230374"/>
          <a:ext cx="757251" cy="65214"/>
        </a:xfrm>
        <a:custGeom>
          <a:avLst/>
          <a:gdLst/>
          <a:ahLst/>
          <a:cxnLst/>
          <a:rect l="0" t="0" r="0" b="0"/>
          <a:pathLst>
            <a:path>
              <a:moveTo>
                <a:pt x="0" y="32607"/>
              </a:moveTo>
              <a:lnTo>
                <a:pt x="757251" y="32607"/>
              </a:lnTo>
            </a:path>
          </a:pathLst>
        </a:custGeom>
        <a:noFill/>
        <a:ln w="1905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55BA5635-BC6A-4FD9-A343-790A582411F2}">
      <dsp:nvSpPr>
        <dsp:cNvPr id="0" name=""/>
        <dsp:cNvSpPr/>
      </dsp:nvSpPr>
      <dsp:spPr>
        <a:xfrm rot="19036925">
          <a:off x="1754556" y="1298509"/>
          <a:ext cx="680618" cy="65214"/>
        </a:xfrm>
        <a:custGeom>
          <a:avLst/>
          <a:gdLst/>
          <a:ahLst/>
          <a:cxnLst/>
          <a:rect l="0" t="0" r="0" b="0"/>
          <a:pathLst>
            <a:path>
              <a:moveTo>
                <a:pt x="0" y="32607"/>
              </a:moveTo>
              <a:lnTo>
                <a:pt x="680618" y="32607"/>
              </a:lnTo>
            </a:path>
          </a:pathLst>
        </a:custGeom>
        <a:noFill/>
        <a:ln w="19050" cap="flat" cmpd="sng" algn="ctr">
          <a:solidFill>
            <a:schemeClr val="accent1">
              <a:shade val="6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E1B44A5-A82A-4D4B-B934-0F25B949B244}">
      <dsp:nvSpPr>
        <dsp:cNvPr id="0" name=""/>
        <dsp:cNvSpPr/>
      </dsp:nvSpPr>
      <dsp:spPr>
        <a:xfrm>
          <a:off x="1087" y="1178420"/>
          <a:ext cx="2169121" cy="2169121"/>
        </a:xfrm>
        <a:prstGeom prst="ellipse">
          <a:avLst/>
        </a:prstGeom>
        <a:blipFill rotWithShape="1">
          <a:blip xmlns:r="http://schemas.openxmlformats.org/officeDocument/2006/relationships" r:embed="rId1"/>
          <a:stretch>
            <a:fillRect/>
          </a:stretch>
        </a:blipFill>
        <a:ln>
          <a:noFill/>
        </a:ln>
        <a:effectLst>
          <a:outerShdw blurRad="50800" dist="25400" dir="5400000" rotWithShape="0">
            <a:srgbClr val="000000">
              <a:alpha val="46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809201F8-A592-48B6-967A-6BF178A0F850}">
      <dsp:nvSpPr>
        <dsp:cNvPr id="0" name=""/>
        <dsp:cNvSpPr/>
      </dsp:nvSpPr>
      <dsp:spPr>
        <a:xfrm>
          <a:off x="2172253" y="8065"/>
          <a:ext cx="1301472" cy="1301472"/>
        </a:xfrm>
        <a:prstGeom prst="ellipse">
          <a:avLst/>
        </a:prstGeom>
        <a:gradFill rotWithShape="0">
          <a:gsLst>
            <a:gs pos="0">
              <a:schemeClr val="accent1">
                <a:hueOff val="0"/>
                <a:satOff val="0"/>
                <a:lumOff val="0"/>
                <a:alphaOff val="0"/>
                <a:tint val="94000"/>
                <a:satMod val="180000"/>
                <a:lumMod val="98000"/>
              </a:schemeClr>
            </a:gs>
            <a:gs pos="100000">
              <a:schemeClr val="accent1">
                <a:hueOff val="0"/>
                <a:satOff val="0"/>
                <a:lumOff val="0"/>
                <a:alphaOff val="0"/>
                <a:satMod val="130000"/>
              </a:schemeClr>
            </a:gs>
          </a:gsLst>
          <a:lin ang="5160000" scaled="0"/>
        </a:gradFill>
        <a:ln>
          <a:noFill/>
        </a:ln>
        <a:effectLst>
          <a:outerShdw blurRad="50800" dist="25400" dir="5400000" rotWithShape="0">
            <a:srgbClr val="000000">
              <a:alpha val="46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latin typeface="Monotype Corsiva" pitchFamily="66" charset="0"/>
            </a:rPr>
            <a:t>Data Model</a:t>
          </a:r>
          <a:endParaRPr lang="en-IN" sz="1400" kern="1200" dirty="0">
            <a:latin typeface="Monotype Corsiva" pitchFamily="66" charset="0"/>
          </a:endParaRPr>
        </a:p>
      </dsp:txBody>
      <dsp:txXfrm>
        <a:off x="2362849" y="198661"/>
        <a:ext cx="920280" cy="920280"/>
      </dsp:txXfrm>
    </dsp:sp>
    <dsp:sp modelId="{6206E069-6534-4E2F-B274-1D9BB6D93B0B}">
      <dsp:nvSpPr>
        <dsp:cNvPr id="0" name=""/>
        <dsp:cNvSpPr/>
      </dsp:nvSpPr>
      <dsp:spPr>
        <a:xfrm>
          <a:off x="2602091" y="1612245"/>
          <a:ext cx="1301472" cy="1301472"/>
        </a:xfrm>
        <a:prstGeom prst="ellipse">
          <a:avLst/>
        </a:prstGeom>
        <a:gradFill rotWithShape="0">
          <a:gsLst>
            <a:gs pos="0">
              <a:schemeClr val="accent1">
                <a:hueOff val="0"/>
                <a:satOff val="0"/>
                <a:lumOff val="0"/>
                <a:alphaOff val="0"/>
                <a:tint val="94000"/>
                <a:satMod val="180000"/>
                <a:lumMod val="98000"/>
              </a:schemeClr>
            </a:gs>
            <a:gs pos="100000">
              <a:schemeClr val="accent1">
                <a:hueOff val="0"/>
                <a:satOff val="0"/>
                <a:lumOff val="0"/>
                <a:alphaOff val="0"/>
                <a:satMod val="130000"/>
              </a:schemeClr>
            </a:gs>
          </a:gsLst>
          <a:lin ang="5160000" scaled="0"/>
        </a:gradFill>
        <a:ln>
          <a:noFill/>
        </a:ln>
        <a:effectLst>
          <a:outerShdw blurRad="50800" dist="25400" dir="5400000" rotWithShape="0">
            <a:srgbClr val="000000">
              <a:alpha val="46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err="1" smtClean="0">
              <a:latin typeface="Monotype Corsiva" pitchFamily="66" charset="0"/>
            </a:rPr>
            <a:t>EmbeddingModel</a:t>
          </a:r>
          <a:endParaRPr lang="en-IN" sz="1400" kern="1200" dirty="0">
            <a:latin typeface="Monotype Corsiva" pitchFamily="66" charset="0"/>
          </a:endParaRPr>
        </a:p>
      </dsp:txBody>
      <dsp:txXfrm>
        <a:off x="2792687" y="1802841"/>
        <a:ext cx="920280" cy="920280"/>
      </dsp:txXfrm>
    </dsp:sp>
    <dsp:sp modelId="{C07F845D-5BBB-4463-BBB7-2589B5A57853}">
      <dsp:nvSpPr>
        <dsp:cNvPr id="0" name=""/>
        <dsp:cNvSpPr/>
      </dsp:nvSpPr>
      <dsp:spPr>
        <a:xfrm>
          <a:off x="2172253" y="3216424"/>
          <a:ext cx="1301472" cy="1301472"/>
        </a:xfrm>
        <a:prstGeom prst="ellipse">
          <a:avLst/>
        </a:prstGeom>
        <a:gradFill rotWithShape="0">
          <a:gsLst>
            <a:gs pos="0">
              <a:schemeClr val="accent1">
                <a:hueOff val="0"/>
                <a:satOff val="0"/>
                <a:lumOff val="0"/>
                <a:alphaOff val="0"/>
                <a:tint val="94000"/>
                <a:satMod val="180000"/>
                <a:lumMod val="98000"/>
              </a:schemeClr>
            </a:gs>
            <a:gs pos="100000">
              <a:schemeClr val="accent1">
                <a:hueOff val="0"/>
                <a:satOff val="0"/>
                <a:lumOff val="0"/>
                <a:alphaOff val="0"/>
                <a:satMod val="130000"/>
              </a:schemeClr>
            </a:gs>
          </a:gsLst>
          <a:lin ang="5160000" scaled="0"/>
        </a:gradFill>
        <a:ln>
          <a:noFill/>
        </a:ln>
        <a:effectLst>
          <a:outerShdw blurRad="50800" dist="25400" dir="5400000" rotWithShape="0">
            <a:srgbClr val="000000">
              <a:alpha val="46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rtl="0">
            <a:lnSpc>
              <a:spcPct val="90000"/>
            </a:lnSpc>
            <a:spcBef>
              <a:spcPct val="0"/>
            </a:spcBef>
            <a:spcAft>
              <a:spcPct val="35000"/>
            </a:spcAft>
          </a:pPr>
          <a:r>
            <a:rPr lang="en-US" sz="1800" kern="1200" dirty="0" smtClean="0">
              <a:latin typeface="Monotype Corsiva" pitchFamily="66" charset="0"/>
            </a:rPr>
            <a:t>Extraction Model</a:t>
          </a:r>
          <a:endParaRPr lang="en-IN" sz="1800" kern="1200" dirty="0">
            <a:latin typeface="Monotype Corsiva" pitchFamily="66" charset="0"/>
          </a:endParaRPr>
        </a:p>
      </dsp:txBody>
      <dsp:txXfrm>
        <a:off x="2362849" y="3407020"/>
        <a:ext cx="920280" cy="920280"/>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76DC5A-20E1-4E47-AC9D-40DCE8B20585}" type="datetimeFigureOut">
              <a:rPr lang="en-IN" smtClean="0"/>
              <a:t>13-07-2024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9C61C4-8FB6-470B-92FE-B87EB2254D23}" type="slidenum">
              <a:rPr lang="en-IN" smtClean="0"/>
              <a:t>‹#›</a:t>
            </a:fld>
            <a:endParaRPr lang="en-IN"/>
          </a:p>
        </p:txBody>
      </p:sp>
    </p:spTree>
    <p:extLst>
      <p:ext uri="{BB962C8B-B14F-4D97-AF65-F5344CB8AC3E}">
        <p14:creationId xmlns:p14="http://schemas.microsoft.com/office/powerpoint/2010/main" val="624277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TextEdit="1"/>
          </p:cNvSpPr>
          <p:nvPr>
            <p:ph type="sldImg"/>
          </p:nvPr>
        </p:nvSpPr>
        <p:spPr bwMode="auto">
          <a:noFill/>
          <a:ln>
            <a:solidFill>
              <a:srgbClr val="000000"/>
            </a:solidFill>
            <a:miter lim="800000"/>
          </a:ln>
        </p:spPr>
      </p:sp>
      <p:sp>
        <p:nvSpPr>
          <p:cNvPr id="8194" name="Rectangle 3"/>
          <p:cNvSpPr>
            <a:spLocks noGrp="1"/>
          </p:cNvSpPr>
          <p:nvPr>
            <p:ph type="body" idx="1"/>
          </p:nvPr>
        </p:nvSpPr>
        <p:spPr bwMode="auto">
          <a:noFill/>
        </p:spPr>
        <p:txBody>
          <a:bodyPr wrap="square" numCol="1" anchor="t" anchorCtr="0" compatLnSpc="1"/>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r>
              <a:rPr lang="en-US" smtClean="0"/>
              <a:t>20XX</a:t>
            </a:r>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90AD2A2-52B0-4886-A63A-D5C4BF1AAAB6}" type="slidenum">
              <a:rPr lang="en-IN" smtClean="0"/>
              <a:t>‹#›</a:t>
            </a:fld>
            <a:endParaRPr lang="en-IN"/>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0AD2A2-52B0-4886-A63A-D5C4BF1AAAB6}" type="slidenum">
              <a:rPr lang="en-IN" smtClean="0"/>
              <a:t>‹#›</a:t>
            </a:fld>
            <a:endParaRPr lang="en-IN"/>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0AD2A2-52B0-4886-A63A-D5C4BF1AAAB6}" type="slidenum">
              <a:rPr lang="en-IN" smtClean="0"/>
              <a:t>‹#›</a:t>
            </a:fld>
            <a:endParaRPr lang="en-IN"/>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0AD2A2-52B0-4886-A63A-D5C4BF1AAAB6}" type="slidenum">
              <a:rPr lang="en-IN" smtClean="0"/>
              <a:t>‹#›</a:t>
            </a:fld>
            <a:endParaRPr lang="en-IN"/>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20XX</a:t>
            </a:r>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0AD2A2-52B0-4886-A63A-D5C4BF1AAAB6}"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6EF3211-E16D-4CC6-A818-A05435866885}"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0AD2A2-52B0-4886-A63A-D5C4BF1AAAB6}" type="slidenum">
              <a:rPr lang="en-IN" smtClean="0"/>
              <a:t>‹#›</a:t>
            </a:fld>
            <a:endParaRPr lang="en-IN"/>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20XX</a:t>
            </a:r>
            <a:endParaRPr lang="en-US" dirty="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0AD2A2-52B0-4886-A63A-D5C4BF1AAAB6}" type="slidenum">
              <a:rPr lang="en-IN" smtClean="0"/>
              <a:t>‹#›</a:t>
            </a:fld>
            <a:endParaRPr lang="en-IN"/>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20XX</a:t>
            </a:r>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0AD2A2-52B0-4886-A63A-D5C4BF1AAAB6}" type="slidenum">
              <a:rPr lang="en-IN" smtClean="0"/>
              <a:t>‹#›</a:t>
            </a:fld>
            <a:endParaRPr lang="en-IN"/>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20XX</a:t>
            </a:r>
            <a:endParaRPr lang="en-US" dirty="0"/>
          </a:p>
        </p:txBody>
      </p:sp>
      <p:sp>
        <p:nvSpPr>
          <p:cNvPr id="3" name="Footer Placeholder 2"/>
          <p:cNvSpPr>
            <a:spLocks noGrp="1"/>
          </p:cNvSpPr>
          <p:nvPr>
            <p:ph type="ftr" sz="quarter" idx="11"/>
          </p:nvPr>
        </p:nvSpPr>
        <p:spPr/>
        <p:txBody>
          <a:bodyPr/>
          <a:lstStyle/>
          <a:p>
            <a:r>
              <a:rPr lang="en-US" smtClean="0"/>
              <a:t>Sample Footer Text</a:t>
            </a:r>
            <a:endParaRPr lang="en-US" dirty="0"/>
          </a:p>
        </p:txBody>
      </p:sp>
      <p:sp>
        <p:nvSpPr>
          <p:cNvPr id="4" name="Slide Number Placeholder 3"/>
          <p:cNvSpPr>
            <a:spLocks noGrp="1"/>
          </p:cNvSpPr>
          <p:nvPr>
            <p:ph type="sldNum" sz="quarter" idx="12"/>
          </p:nvPr>
        </p:nvSpPr>
        <p:spPr/>
        <p:txBody>
          <a:bodyPr/>
          <a:lstStyle/>
          <a:p>
            <a:fld id="{890AD2A2-52B0-4886-A63A-D5C4BF1AAAB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0AD2A2-52B0-4886-A63A-D5C4BF1AAAB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20XX</a:t>
            </a:r>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0AD2A2-52B0-4886-A63A-D5C4BF1AAAB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r>
              <a:rPr lang="en-US" smtClean="0"/>
              <a:t>20XX</a:t>
            </a:r>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890AD2A2-52B0-4886-A63A-D5C4BF1AAAB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mailto:dasaribhanu628@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5530626"/>
          </a:xfrm>
        </p:spPr>
        <p:txBody>
          <a:bodyPr>
            <a:noAutofit/>
          </a:bodyPr>
          <a:lstStyle/>
          <a:p>
            <a:r>
              <a:rPr lang="en-US" sz="6000" i="1" dirty="0" smtClean="0">
                <a:latin typeface="Monotype Corsiva" pitchFamily="66" charset="0"/>
              </a:rPr>
              <a:t>Image </a:t>
            </a:r>
            <a:br>
              <a:rPr lang="en-US" sz="6000" i="1" dirty="0" smtClean="0">
                <a:latin typeface="Monotype Corsiva" pitchFamily="66" charset="0"/>
              </a:rPr>
            </a:br>
            <a:r>
              <a:rPr lang="en-US" sz="6000" i="1" dirty="0" smtClean="0">
                <a:latin typeface="Monotype Corsiva" pitchFamily="66" charset="0"/>
              </a:rPr>
              <a:t>Steganography</a:t>
            </a:r>
            <a:endParaRPr lang="en-IN" sz="6000" i="1" dirty="0">
              <a:latin typeface="Monotype Corsiva" pitchFamily="66" charset="0"/>
            </a:endParaRPr>
          </a:p>
        </p:txBody>
      </p:sp>
    </p:spTree>
    <p:extLst>
      <p:ext uri="{BB962C8B-B14F-4D97-AF65-F5344CB8AC3E}">
        <p14:creationId xmlns:p14="http://schemas.microsoft.com/office/powerpoint/2010/main" val="4107210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219456" y="971199"/>
            <a:ext cx="8595360" cy="1323431"/>
          </a:xfrm>
          <a:prstGeom prst="rect">
            <a:avLst/>
          </a:prstGeom>
          <a:noFill/>
        </p:spPr>
        <p:txBody>
          <a:bodyPr wrap="square" lIns="72823" tIns="36411" rIns="72823" bIns="36411" rtlCol="0" anchor="t"/>
          <a:lstStyle/>
          <a:p>
            <a:pPr algn="ctr">
              <a:lnSpc>
                <a:spcPts val="4444"/>
              </a:lnSpc>
            </a:pPr>
            <a:endParaRPr lang="en-US" sz="3500" b="1" dirty="0">
              <a:latin typeface="Monotype Corsiva" pitchFamily="66" charset="0"/>
            </a:endParaRPr>
          </a:p>
        </p:txBody>
      </p:sp>
      <p:sp>
        <p:nvSpPr>
          <p:cNvPr id="6" name="Text 3"/>
          <p:cNvSpPr/>
          <p:nvPr/>
        </p:nvSpPr>
        <p:spPr>
          <a:xfrm>
            <a:off x="65956" y="3619868"/>
            <a:ext cx="2016167" cy="335976"/>
          </a:xfrm>
          <a:prstGeom prst="rect">
            <a:avLst/>
          </a:prstGeom>
          <a:noFill/>
        </p:spPr>
        <p:txBody>
          <a:bodyPr wrap="none" lIns="72823" tIns="36411" rIns="72823" bIns="36411" rtlCol="0" anchor="t"/>
          <a:lstStyle/>
          <a:p>
            <a:pPr>
              <a:lnSpc>
                <a:spcPts val="2222"/>
              </a:lnSpc>
            </a:pPr>
            <a:r>
              <a:rPr lang="en-US" b="1" dirty="0">
                <a:latin typeface="Monotype Corsiva" pitchFamily="66" charset="0"/>
                <a:ea typeface="MuseoModerno" pitchFamily="34" charset="-122"/>
                <a:cs typeface="MuseoModerno" pitchFamily="34" charset="-120"/>
              </a:rPr>
              <a:t>Input Image</a:t>
            </a:r>
            <a:endParaRPr lang="en-US" b="1" dirty="0">
              <a:latin typeface="Monotype Corsiva" pitchFamily="66" charset="0"/>
            </a:endParaRPr>
          </a:p>
        </p:txBody>
      </p:sp>
      <p:pic>
        <p:nvPicPr>
          <p:cNvPr id="5" name="Image 0" descr="preencoded.png"/>
          <p:cNvPicPr>
            <a:picLocks noChangeAspect="1"/>
          </p:cNvPicPr>
          <p:nvPr/>
        </p:nvPicPr>
        <p:blipFill>
          <a:blip r:embed="rId3"/>
          <a:stretch>
            <a:fillRect/>
          </a:stretch>
        </p:blipFill>
        <p:spPr>
          <a:xfrm>
            <a:off x="395537" y="2636913"/>
            <a:ext cx="678502" cy="822081"/>
          </a:xfrm>
          <a:prstGeom prst="rect">
            <a:avLst/>
          </a:prstGeom>
        </p:spPr>
      </p:pic>
      <p:sp>
        <p:nvSpPr>
          <p:cNvPr id="7" name="Text 4"/>
          <p:cNvSpPr/>
          <p:nvPr/>
        </p:nvSpPr>
        <p:spPr>
          <a:xfrm>
            <a:off x="65956" y="4085485"/>
            <a:ext cx="2137241" cy="688208"/>
          </a:xfrm>
          <a:prstGeom prst="rect">
            <a:avLst/>
          </a:prstGeom>
          <a:noFill/>
        </p:spPr>
        <p:txBody>
          <a:bodyPr wrap="square" lIns="72823" tIns="36411" rIns="72823" bIns="36411" rtlCol="0" anchor="t"/>
          <a:lstStyle/>
          <a:p>
            <a:pPr>
              <a:lnSpc>
                <a:spcPts val="2278"/>
              </a:lnSpc>
            </a:pPr>
            <a:r>
              <a:rPr lang="en-US" sz="1600" dirty="0">
                <a:solidFill>
                  <a:srgbClr val="2B4150"/>
                </a:solidFill>
                <a:latin typeface="Monotype Corsiva" pitchFamily="66" charset="0"/>
                <a:ea typeface="Source Sans Pro" pitchFamily="34" charset="-122"/>
                <a:cs typeface="Source Sans Pro" pitchFamily="34" charset="-120"/>
              </a:rPr>
              <a:t>An image used to hide the secret data.</a:t>
            </a:r>
            <a:endParaRPr lang="en-US" sz="1600" dirty="0">
              <a:latin typeface="Monotype Corsiva" pitchFamily="66" charset="0"/>
            </a:endParaRPr>
          </a:p>
        </p:txBody>
      </p:sp>
      <p:pic>
        <p:nvPicPr>
          <p:cNvPr id="8" name="Image 1" descr="preencoded.png"/>
          <p:cNvPicPr>
            <a:picLocks noChangeAspect="1"/>
          </p:cNvPicPr>
          <p:nvPr/>
        </p:nvPicPr>
        <p:blipFill>
          <a:blip r:embed="rId4"/>
          <a:stretch>
            <a:fillRect/>
          </a:stretch>
        </p:blipFill>
        <p:spPr>
          <a:xfrm>
            <a:off x="2699792" y="2636913"/>
            <a:ext cx="702354" cy="782943"/>
          </a:xfrm>
          <a:prstGeom prst="rect">
            <a:avLst/>
          </a:prstGeom>
        </p:spPr>
      </p:pic>
      <p:sp>
        <p:nvSpPr>
          <p:cNvPr id="9" name="Text 5"/>
          <p:cNvSpPr/>
          <p:nvPr/>
        </p:nvSpPr>
        <p:spPr>
          <a:xfrm>
            <a:off x="2394063" y="3634921"/>
            <a:ext cx="2016167" cy="335976"/>
          </a:xfrm>
          <a:prstGeom prst="rect">
            <a:avLst/>
          </a:prstGeom>
          <a:noFill/>
        </p:spPr>
        <p:txBody>
          <a:bodyPr wrap="none" lIns="72823" tIns="36411" rIns="72823" bIns="36411" rtlCol="0" anchor="t"/>
          <a:lstStyle/>
          <a:p>
            <a:pPr>
              <a:lnSpc>
                <a:spcPts val="2222"/>
              </a:lnSpc>
            </a:pPr>
            <a:r>
              <a:rPr lang="en-US" b="1" dirty="0">
                <a:latin typeface="Monotype Corsiva" pitchFamily="66" charset="0"/>
                <a:ea typeface="MuseoModerno" pitchFamily="34" charset="-122"/>
                <a:cs typeface="MuseoModerno" pitchFamily="34" charset="-120"/>
              </a:rPr>
              <a:t>Hidden Data</a:t>
            </a:r>
            <a:endParaRPr lang="en-US" b="1" dirty="0">
              <a:latin typeface="Monotype Corsiva" pitchFamily="66" charset="0"/>
            </a:endParaRPr>
          </a:p>
        </p:txBody>
      </p:sp>
      <p:sp>
        <p:nvSpPr>
          <p:cNvPr id="10" name="Text 6"/>
          <p:cNvSpPr/>
          <p:nvPr/>
        </p:nvSpPr>
        <p:spPr>
          <a:xfrm>
            <a:off x="2394063" y="4099936"/>
            <a:ext cx="2137326" cy="688208"/>
          </a:xfrm>
          <a:prstGeom prst="rect">
            <a:avLst/>
          </a:prstGeom>
          <a:noFill/>
        </p:spPr>
        <p:txBody>
          <a:bodyPr wrap="square" lIns="72823" tIns="36411" rIns="72823" bIns="36411" rtlCol="0" anchor="t"/>
          <a:lstStyle/>
          <a:p>
            <a:pPr>
              <a:lnSpc>
                <a:spcPts val="2278"/>
              </a:lnSpc>
            </a:pPr>
            <a:r>
              <a:rPr lang="en-US" sz="1600" dirty="0">
                <a:solidFill>
                  <a:srgbClr val="2B4150"/>
                </a:solidFill>
                <a:latin typeface="Monotype Corsiva" pitchFamily="66" charset="0"/>
                <a:ea typeface="Source Sans Pro"/>
                <a:cs typeface="Source Sans Pro" pitchFamily="34" charset="-120"/>
              </a:rPr>
              <a:t>The information that will be embedded within the image.</a:t>
            </a:r>
            <a:endParaRPr lang="en-US" sz="1600" dirty="0">
              <a:latin typeface="Monotype Corsiva" pitchFamily="66" charset="0"/>
              <a:ea typeface="Source Sans Pro"/>
            </a:endParaRPr>
          </a:p>
        </p:txBody>
      </p:sp>
      <p:pic>
        <p:nvPicPr>
          <p:cNvPr id="11" name="Image 2" descr="preencoded.png"/>
          <p:cNvPicPr>
            <a:picLocks noChangeAspect="1"/>
          </p:cNvPicPr>
          <p:nvPr/>
        </p:nvPicPr>
        <p:blipFill>
          <a:blip r:embed="rId5"/>
          <a:stretch>
            <a:fillRect/>
          </a:stretch>
        </p:blipFill>
        <p:spPr>
          <a:xfrm>
            <a:off x="5076055" y="2420888"/>
            <a:ext cx="765887" cy="998969"/>
          </a:xfrm>
          <a:prstGeom prst="rect">
            <a:avLst/>
          </a:prstGeom>
        </p:spPr>
      </p:pic>
      <p:sp>
        <p:nvSpPr>
          <p:cNvPr id="12" name="Text 7"/>
          <p:cNvSpPr/>
          <p:nvPr/>
        </p:nvSpPr>
        <p:spPr>
          <a:xfrm>
            <a:off x="4773281" y="3634921"/>
            <a:ext cx="2016167" cy="335976"/>
          </a:xfrm>
          <a:prstGeom prst="rect">
            <a:avLst/>
          </a:prstGeom>
          <a:noFill/>
        </p:spPr>
        <p:txBody>
          <a:bodyPr wrap="none" lIns="72823" tIns="36411" rIns="72823" bIns="36411" rtlCol="0" anchor="t"/>
          <a:lstStyle/>
          <a:p>
            <a:pPr>
              <a:lnSpc>
                <a:spcPts val="2222"/>
              </a:lnSpc>
            </a:pPr>
            <a:r>
              <a:rPr lang="en-US" b="1" dirty="0">
                <a:latin typeface="Monotype Corsiva" pitchFamily="66" charset="0"/>
                <a:ea typeface="MuseoModerno" pitchFamily="34" charset="-122"/>
                <a:cs typeface="MuseoModerno" pitchFamily="34" charset="-120"/>
              </a:rPr>
              <a:t>Output Image</a:t>
            </a:r>
            <a:endParaRPr lang="en-US" b="1" dirty="0">
              <a:latin typeface="Monotype Corsiva" pitchFamily="66" charset="0"/>
            </a:endParaRPr>
          </a:p>
        </p:txBody>
      </p:sp>
      <p:sp>
        <p:nvSpPr>
          <p:cNvPr id="13" name="Text 8"/>
          <p:cNvSpPr/>
          <p:nvPr/>
        </p:nvSpPr>
        <p:spPr>
          <a:xfrm>
            <a:off x="4773280" y="4099935"/>
            <a:ext cx="2137326" cy="1032313"/>
          </a:xfrm>
          <a:prstGeom prst="rect">
            <a:avLst/>
          </a:prstGeom>
          <a:noFill/>
        </p:spPr>
        <p:txBody>
          <a:bodyPr wrap="square" lIns="72823" tIns="36411" rIns="72823" bIns="36411" rtlCol="0" anchor="t"/>
          <a:lstStyle/>
          <a:p>
            <a:pPr>
              <a:lnSpc>
                <a:spcPts val="2278"/>
              </a:lnSpc>
            </a:pPr>
            <a:r>
              <a:rPr lang="en-US" sz="1600" dirty="0">
                <a:solidFill>
                  <a:srgbClr val="2B4150"/>
                </a:solidFill>
                <a:latin typeface="Monotype Corsiva" pitchFamily="66" charset="0"/>
                <a:ea typeface="Source Sans Pro" pitchFamily="34" charset="-122"/>
                <a:cs typeface="Source Sans Pro" pitchFamily="34" charset="-120"/>
              </a:rPr>
              <a:t>The image with the hidden data, indistinguishable from the original.</a:t>
            </a:r>
            <a:endParaRPr lang="en-US" sz="1600" dirty="0">
              <a:latin typeface="Monotype Corsiva" pitchFamily="66" charset="0"/>
            </a:endParaRPr>
          </a:p>
        </p:txBody>
      </p:sp>
      <p:pic>
        <p:nvPicPr>
          <p:cNvPr id="14" name="Image 3" descr="preencoded.png"/>
          <p:cNvPicPr>
            <a:picLocks noChangeAspect="1"/>
          </p:cNvPicPr>
          <p:nvPr/>
        </p:nvPicPr>
        <p:blipFill>
          <a:blip r:embed="rId6"/>
          <a:stretch>
            <a:fillRect/>
          </a:stretch>
        </p:blipFill>
        <p:spPr>
          <a:xfrm>
            <a:off x="7452320" y="2636913"/>
            <a:ext cx="1008112" cy="782943"/>
          </a:xfrm>
          <a:prstGeom prst="rect">
            <a:avLst/>
          </a:prstGeom>
        </p:spPr>
      </p:pic>
      <p:sp>
        <p:nvSpPr>
          <p:cNvPr id="15" name="Text 9"/>
          <p:cNvSpPr/>
          <p:nvPr/>
        </p:nvSpPr>
        <p:spPr>
          <a:xfrm>
            <a:off x="7152500" y="3634921"/>
            <a:ext cx="2016167" cy="335976"/>
          </a:xfrm>
          <a:prstGeom prst="rect">
            <a:avLst/>
          </a:prstGeom>
          <a:noFill/>
        </p:spPr>
        <p:txBody>
          <a:bodyPr wrap="none" lIns="72823" tIns="36411" rIns="72823" bIns="36411" rtlCol="0" anchor="t"/>
          <a:lstStyle/>
          <a:p>
            <a:pPr>
              <a:lnSpc>
                <a:spcPts val="2222"/>
              </a:lnSpc>
            </a:pPr>
            <a:r>
              <a:rPr lang="en-US" b="1" dirty="0" smtClean="0">
                <a:latin typeface="Monotype Corsiva" pitchFamily="66" charset="0"/>
                <a:ea typeface="MuseoModerno" pitchFamily="34" charset="-122"/>
                <a:cs typeface="MuseoModerno" pitchFamily="34" charset="-120"/>
              </a:rPr>
              <a:t>Data Extraction</a:t>
            </a:r>
            <a:endParaRPr lang="en-US" b="1" dirty="0">
              <a:latin typeface="Monotype Corsiva" pitchFamily="66" charset="0"/>
            </a:endParaRPr>
          </a:p>
        </p:txBody>
      </p:sp>
      <p:sp>
        <p:nvSpPr>
          <p:cNvPr id="16" name="Text 10"/>
          <p:cNvSpPr/>
          <p:nvPr/>
        </p:nvSpPr>
        <p:spPr>
          <a:xfrm>
            <a:off x="7152499" y="4099935"/>
            <a:ext cx="2137326" cy="1032313"/>
          </a:xfrm>
          <a:prstGeom prst="rect">
            <a:avLst/>
          </a:prstGeom>
          <a:noFill/>
        </p:spPr>
        <p:txBody>
          <a:bodyPr wrap="square" lIns="72823" tIns="36411" rIns="72823" bIns="36411" rtlCol="0" anchor="t"/>
          <a:lstStyle/>
          <a:p>
            <a:pPr>
              <a:lnSpc>
                <a:spcPts val="2278"/>
              </a:lnSpc>
            </a:pPr>
            <a:r>
              <a:rPr lang="en-US" sz="1400" dirty="0">
                <a:solidFill>
                  <a:srgbClr val="2B4150"/>
                </a:solidFill>
                <a:latin typeface="Monotype Corsiva" pitchFamily="66" charset="0"/>
                <a:ea typeface="Source Sans Pro" pitchFamily="34" charset="-122"/>
                <a:cs typeface="Source Sans Pro" pitchFamily="34" charset="-120"/>
              </a:rPr>
              <a:t>The process of retrieving the hidden data from the output image.</a:t>
            </a:r>
            <a:endParaRPr lang="en-US" sz="1400" dirty="0">
              <a:latin typeface="Monotype Corsiva" pitchFamily="66" charset="0"/>
            </a:endParaRPr>
          </a:p>
        </p:txBody>
      </p:sp>
      <p:sp>
        <p:nvSpPr>
          <p:cNvPr id="3" name="Title 2"/>
          <p:cNvSpPr>
            <a:spLocks noGrp="1"/>
          </p:cNvSpPr>
          <p:nvPr>
            <p:ph type="title"/>
          </p:nvPr>
        </p:nvSpPr>
        <p:spPr>
          <a:xfrm>
            <a:off x="688490" y="570156"/>
            <a:ext cx="7756263" cy="1274668"/>
          </a:xfrm>
        </p:spPr>
        <p:txBody>
          <a:bodyPr/>
          <a:lstStyle/>
          <a:p>
            <a:r>
              <a:rPr lang="en-US" sz="4400" b="1" dirty="0">
                <a:solidFill>
                  <a:schemeClr val="accent1"/>
                </a:solidFill>
                <a:latin typeface="Monotype Corsiva" pitchFamily="66" charset="0"/>
                <a:ea typeface="MuseoModerno" pitchFamily="34" charset="-122"/>
                <a:cs typeface="MuseoModerno" pitchFamily="34" charset="-120"/>
              </a:rPr>
              <a:t>Demonstrating the Project with Sample Images</a:t>
            </a:r>
            <a:r>
              <a:rPr lang="en-US" sz="4400" b="1" dirty="0">
                <a:solidFill>
                  <a:schemeClr val="accent1"/>
                </a:solidFill>
                <a:latin typeface="Monotype Corsiva" pitchFamily="66" charset="0"/>
              </a:rPr>
              <a:t/>
            </a:r>
            <a:br>
              <a:rPr lang="en-US" sz="4400" b="1" dirty="0">
                <a:solidFill>
                  <a:schemeClr val="accent1"/>
                </a:solidFill>
                <a:latin typeface="Monotype Corsiva" pitchFamily="66" charset="0"/>
              </a:rPr>
            </a:br>
            <a:endParaRPr lang="en-IN" sz="4400" dirty="0">
              <a:solidFill>
                <a:schemeClr val="accent1"/>
              </a:solidFill>
            </a:endParaRPr>
          </a:p>
        </p:txBody>
      </p:sp>
    </p:spTree>
    <p:extLst>
      <p:ext uri="{BB962C8B-B14F-4D97-AF65-F5344CB8AC3E}">
        <p14:creationId xmlns:p14="http://schemas.microsoft.com/office/powerpoint/2010/main" val="2522363084"/>
      </p:ext>
    </p:extLst>
  </p:cSld>
  <p:clrMapOvr>
    <a:masterClrMapping/>
  </p:clrMapOvr>
  <mc:AlternateContent xmlns:mc="http://schemas.openxmlformats.org/markup-compatibility/2006" xmlns:p14="http://schemas.microsoft.com/office/powerpoint/2010/main">
    <mc:Choice Requires="p14">
      <p:transition spd="slow" p14:dur="2000" advClick="0" advTm="20000"/>
    </mc:Choice>
    <mc:Fallback xmlns="">
      <p:transition spd="slow" advClick="0" advTm="2000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圆角矩形 46"/>
          <p:cNvSpPr/>
          <p:nvPr/>
        </p:nvSpPr>
        <p:spPr bwMode="auto">
          <a:xfrm>
            <a:off x="3490661" y="3035001"/>
            <a:ext cx="2144616" cy="1531697"/>
          </a:xfrm>
          <a:prstGeom prst="roundRect">
            <a:avLst/>
          </a:prstGeom>
          <a:ln/>
        </p:spPr>
        <p:style>
          <a:lnRef idx="2">
            <a:schemeClr val="accent1"/>
          </a:lnRef>
          <a:fillRef idx="1">
            <a:schemeClr val="lt1"/>
          </a:fillRef>
          <a:effectRef idx="0">
            <a:schemeClr val="accent1"/>
          </a:effectRef>
          <a:fontRef idx="minor">
            <a:schemeClr val="dk1"/>
          </a:fontRef>
        </p:style>
        <p:txBody>
          <a:bodyPr lIns="72823" tIns="36411" rIns="72823" bIns="36411" anchor="ctr"/>
          <a:lstStyle/>
          <a:p>
            <a:pPr algn="ctr">
              <a:defRPr/>
            </a:pPr>
            <a:endParaRPr lang="zh-CN" altLang="en-US">
              <a:latin typeface="Calibri" panose="020F0502020204030204" pitchFamily="34" charset="0"/>
              <a:ea typeface="Calibri" panose="020F0502020204030204" pitchFamily="34" charset="0"/>
              <a:cs typeface="Calibri" panose="020F0502020204030204" pitchFamily="34" charset="0"/>
            </a:endParaRPr>
          </a:p>
        </p:txBody>
      </p:sp>
      <p:grpSp>
        <p:nvGrpSpPr>
          <p:cNvPr id="45" name="组合 44"/>
          <p:cNvGrpSpPr/>
          <p:nvPr/>
        </p:nvGrpSpPr>
        <p:grpSpPr>
          <a:xfrm>
            <a:off x="1635098" y="2352062"/>
            <a:ext cx="2072914" cy="1132417"/>
            <a:chOff x="4304043" y="1286668"/>
            <a:chExt cx="3837944" cy="2757793"/>
          </a:xfrm>
          <a:solidFill>
            <a:srgbClr val="339966"/>
          </a:solidFill>
          <a:effectLst>
            <a:outerShdw blurRad="381000" dist="254000" dir="8100000" algn="tr" rotWithShape="0">
              <a:prstClr val="black">
                <a:alpha val="40000"/>
              </a:prstClr>
            </a:outerShdw>
          </a:effectLst>
        </p:grpSpPr>
        <p:sp>
          <p:nvSpPr>
            <p:cNvPr id="52" name="圆角矩形 44"/>
            <p:cNvSpPr/>
            <p:nvPr/>
          </p:nvSpPr>
          <p:spPr>
            <a:xfrm>
              <a:off x="4304043" y="1286668"/>
              <a:ext cx="3837944" cy="275779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54" name="圆角矩形 45"/>
            <p:cNvSpPr/>
            <p:nvPr/>
          </p:nvSpPr>
          <p:spPr>
            <a:xfrm>
              <a:off x="4351931" y="1367703"/>
              <a:ext cx="3742172" cy="259572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grpSp>
      <p:grpSp>
        <p:nvGrpSpPr>
          <p:cNvPr id="66" name="组合 65"/>
          <p:cNvGrpSpPr/>
          <p:nvPr/>
        </p:nvGrpSpPr>
        <p:grpSpPr>
          <a:xfrm>
            <a:off x="1635098" y="4243776"/>
            <a:ext cx="2072914" cy="1132417"/>
            <a:chOff x="4304043" y="1286668"/>
            <a:chExt cx="3837944" cy="2757793"/>
          </a:xfrm>
          <a:solidFill>
            <a:srgbClr val="339966"/>
          </a:solidFill>
          <a:effectLst>
            <a:outerShdw blurRad="381000" dist="254000" dir="8100000" algn="tr" rotWithShape="0">
              <a:prstClr val="black">
                <a:alpha val="40000"/>
              </a:prstClr>
            </a:outerShdw>
          </a:effectLst>
        </p:grpSpPr>
        <p:sp>
          <p:nvSpPr>
            <p:cNvPr id="67" name="圆角矩形 48"/>
            <p:cNvSpPr/>
            <p:nvPr/>
          </p:nvSpPr>
          <p:spPr>
            <a:xfrm>
              <a:off x="4304043" y="1286668"/>
              <a:ext cx="3837944" cy="275779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71" name="圆角矩形 49"/>
            <p:cNvSpPr/>
            <p:nvPr/>
          </p:nvSpPr>
          <p:spPr>
            <a:xfrm>
              <a:off x="4351931" y="1367703"/>
              <a:ext cx="3742172" cy="259572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grpSp>
      <p:grpSp>
        <p:nvGrpSpPr>
          <p:cNvPr id="72" name="组合 71"/>
          <p:cNvGrpSpPr/>
          <p:nvPr/>
        </p:nvGrpSpPr>
        <p:grpSpPr>
          <a:xfrm>
            <a:off x="548116" y="1512847"/>
            <a:ext cx="2408398" cy="1315688"/>
            <a:chOff x="4304043" y="1286668"/>
            <a:chExt cx="3837944" cy="2757793"/>
          </a:xfrm>
          <a:effectLst>
            <a:outerShdw blurRad="381000" dist="254000" dir="8100000" algn="tr" rotWithShape="0">
              <a:prstClr val="black">
                <a:alpha val="40000"/>
              </a:prstClr>
            </a:outerShdw>
          </a:effectLst>
        </p:grpSpPr>
        <p:sp>
          <p:nvSpPr>
            <p:cNvPr id="73" name="圆角矩形 57"/>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latin typeface="Calibri" panose="020F0502020204030204" pitchFamily="34" charset="0"/>
                  <a:ea typeface="Calibri" panose="020F0502020204030204" pitchFamily="34" charset="0"/>
                  <a:cs typeface="Calibri" panose="020F0502020204030204" pitchFamily="34" charset="0"/>
                </a:rPr>
                <a:t>Pillow: For image manipulation.</a:t>
              </a:r>
            </a:p>
          </p:txBody>
        </p:sp>
        <p:sp>
          <p:nvSpPr>
            <p:cNvPr id="74" name="圆角矩形 58"/>
            <p:cNvSpPr/>
            <p:nvPr/>
          </p:nvSpPr>
          <p:spPr>
            <a:xfrm>
              <a:off x="4351931" y="1367703"/>
              <a:ext cx="3742172" cy="259572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grpSp>
      <p:grpSp>
        <p:nvGrpSpPr>
          <p:cNvPr id="75" name="组合 74"/>
          <p:cNvGrpSpPr/>
          <p:nvPr/>
        </p:nvGrpSpPr>
        <p:grpSpPr>
          <a:xfrm>
            <a:off x="547993" y="4824329"/>
            <a:ext cx="2408398" cy="1315688"/>
            <a:chOff x="4304043" y="1286668"/>
            <a:chExt cx="3837944" cy="2757793"/>
          </a:xfrm>
          <a:effectLst>
            <a:outerShdw blurRad="381000" dist="254000" dir="8100000" algn="tr" rotWithShape="0">
              <a:prstClr val="black">
                <a:alpha val="40000"/>
              </a:prstClr>
            </a:outerShdw>
          </a:effectLst>
        </p:grpSpPr>
        <p:sp>
          <p:nvSpPr>
            <p:cNvPr id="76" name="圆角矩形 6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77" name="圆角矩形 61"/>
            <p:cNvSpPr/>
            <p:nvPr/>
          </p:nvSpPr>
          <p:spPr>
            <a:xfrm>
              <a:off x="4351931" y="1367703"/>
              <a:ext cx="3742172" cy="259572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grpSp>
      <p:grpSp>
        <p:nvGrpSpPr>
          <p:cNvPr id="78" name="组合 77"/>
          <p:cNvGrpSpPr/>
          <p:nvPr/>
        </p:nvGrpSpPr>
        <p:grpSpPr>
          <a:xfrm>
            <a:off x="5416670" y="3177857"/>
            <a:ext cx="2072914" cy="1132417"/>
            <a:chOff x="4304043" y="1286668"/>
            <a:chExt cx="3837944" cy="2757793"/>
          </a:xfrm>
          <a:solidFill>
            <a:srgbClr val="C00000"/>
          </a:solidFill>
          <a:effectLst>
            <a:outerShdw blurRad="381000" dist="254000" dir="8100000" algn="tr" rotWithShape="0">
              <a:prstClr val="black">
                <a:alpha val="40000"/>
              </a:prstClr>
            </a:outerShdw>
          </a:effectLst>
        </p:grpSpPr>
        <p:sp>
          <p:nvSpPr>
            <p:cNvPr id="79" name="圆角矩形 51"/>
            <p:cNvSpPr/>
            <p:nvPr/>
          </p:nvSpPr>
          <p:spPr>
            <a:xfrm>
              <a:off x="4304043" y="1286668"/>
              <a:ext cx="3837944" cy="2757793"/>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80" name="圆角矩形 52"/>
            <p:cNvSpPr/>
            <p:nvPr/>
          </p:nvSpPr>
          <p:spPr>
            <a:xfrm>
              <a:off x="4351931" y="1367703"/>
              <a:ext cx="3742172" cy="259572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84" name="组合 83"/>
          <p:cNvGrpSpPr/>
          <p:nvPr/>
        </p:nvGrpSpPr>
        <p:grpSpPr>
          <a:xfrm>
            <a:off x="6027280" y="2434673"/>
            <a:ext cx="2408398" cy="1315688"/>
            <a:chOff x="4304043" y="1286668"/>
            <a:chExt cx="3837944" cy="2757793"/>
          </a:xfrm>
          <a:effectLst>
            <a:outerShdw blurRad="381000" dist="254000" dir="8100000" algn="tr" rotWithShape="0">
              <a:prstClr val="black">
                <a:alpha val="40000"/>
              </a:prstClr>
            </a:outerShdw>
          </a:effectLst>
        </p:grpSpPr>
        <p:sp>
          <p:nvSpPr>
            <p:cNvPr id="85" name="圆角矩形 70"/>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Calibri" panose="020F0502020204030204" pitchFamily="34" charset="0"/>
                <a:ea typeface="Calibri" panose="020F0502020204030204" pitchFamily="34" charset="0"/>
                <a:cs typeface="Calibri" panose="020F0502020204030204" pitchFamily="34" charset="0"/>
              </a:endParaRPr>
            </a:p>
          </p:txBody>
        </p:sp>
        <p:sp>
          <p:nvSpPr>
            <p:cNvPr id="86" name="圆角矩形 71"/>
            <p:cNvSpPr/>
            <p:nvPr/>
          </p:nvSpPr>
          <p:spPr>
            <a:xfrm>
              <a:off x="4351931" y="1367703"/>
              <a:ext cx="3742172" cy="2595722"/>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chemeClr val="tx1"/>
                  </a:solidFill>
                  <a:effectLst>
                    <a:outerShdw blurRad="38100" dist="19050" dir="2700000" algn="tl" rotWithShape="0">
                      <a:schemeClr val="dk1">
                        <a:alpha val="40000"/>
                      </a:schemeClr>
                    </a:outerShdw>
                  </a:effectLst>
                  <a:latin typeface="Monotype Corsiva" pitchFamily="66" charset="0"/>
                  <a:cs typeface="MuseoModerno" pitchFamily="34" charset="0"/>
                </a:rPr>
                <a:t>Open CV </a:t>
              </a:r>
              <a:r>
                <a:rPr lang="en-US" b="1" dirty="0" smtClean="0">
                  <a:solidFill>
                    <a:schemeClr val="tx1"/>
                  </a:solidFill>
                  <a:effectLst>
                    <a:outerShdw blurRad="38100" dist="19050" dir="2700000" algn="tl" rotWithShape="0">
                      <a:schemeClr val="dk1">
                        <a:alpha val="40000"/>
                      </a:schemeClr>
                    </a:outerShdw>
                  </a:effectLst>
                  <a:latin typeface="Monotype Corsiva" pitchFamily="66" charset="0"/>
                </a:rPr>
                <a:t>:</a:t>
              </a:r>
              <a:r>
                <a:rPr lang="en-US" dirty="0" smtClean="0">
                  <a:latin typeface="Monotype Corsiva" pitchFamily="66" charset="0"/>
                </a:rPr>
                <a:t> For advanced image processing.</a:t>
              </a:r>
            </a:p>
            <a:p>
              <a:pPr algn="ctr"/>
              <a:endParaRPr lang="zh-CN" altLang="en-US" dirty="0">
                <a:latin typeface="Calibri" panose="020F0502020204030204" pitchFamily="34" charset="0"/>
                <a:ea typeface="Calibri" panose="020F0502020204030204" pitchFamily="34" charset="0"/>
                <a:cs typeface="Calibri" panose="020F0502020204030204" pitchFamily="34" charset="0"/>
              </a:endParaRPr>
            </a:p>
          </p:txBody>
        </p:sp>
      </p:grpSp>
      <p:sp>
        <p:nvSpPr>
          <p:cNvPr id="90" name="TextBox 77"/>
          <p:cNvSpPr txBox="1"/>
          <p:nvPr/>
        </p:nvSpPr>
        <p:spPr>
          <a:xfrm>
            <a:off x="3615605" y="3551228"/>
            <a:ext cx="1852281" cy="499147"/>
          </a:xfrm>
          <a:prstGeom prst="rect">
            <a:avLst/>
          </a:prstGeom>
          <a:noFill/>
        </p:spPr>
        <p:txBody>
          <a:bodyPr wrap="square" lIns="76767" tIns="38382" rIns="76767" bIns="38382" rtlCol="0">
            <a:noAutofit/>
          </a:bodyPr>
          <a:lstStyle/>
          <a:p>
            <a:pPr algn="ctr">
              <a:defRPr/>
            </a:pPr>
            <a:r>
              <a:rPr lang="en-US" altLang="zh-CN" sz="2500" b="1" dirty="0">
                <a:solidFill>
                  <a:schemeClr val="tx1">
                    <a:lumMod val="65000"/>
                    <a:lumOff val="35000"/>
                  </a:schemeClr>
                </a:solidFill>
                <a:latin typeface="Monotype Corsiva" pitchFamily="66" charset="0"/>
                <a:ea typeface="Calibri" panose="020F0502020204030204" pitchFamily="34" charset="0"/>
                <a:cs typeface="MuseoModerno" pitchFamily="34" charset="0"/>
              </a:rPr>
              <a:t>INSTALL</a:t>
            </a:r>
            <a:r>
              <a:rPr lang="zh-CN" altLang="en-US" sz="2500" b="1" dirty="0">
                <a:solidFill>
                  <a:schemeClr val="tx1">
                    <a:lumMod val="65000"/>
                    <a:lumOff val="35000"/>
                  </a:schemeClr>
                </a:solidFill>
                <a:latin typeface="Monotype Corsiva" pitchFamily="66" charset="0"/>
                <a:ea typeface="Calibri" panose="020F0502020204030204" pitchFamily="34" charset="0"/>
                <a:cs typeface="MuseoModerno" pitchFamily="34" charset="0"/>
              </a:rPr>
              <a:t>
</a:t>
            </a:r>
          </a:p>
        </p:txBody>
      </p:sp>
      <p:sp>
        <p:nvSpPr>
          <p:cNvPr id="2" name="Text Box 1"/>
          <p:cNvSpPr txBox="1"/>
          <p:nvPr/>
        </p:nvSpPr>
        <p:spPr>
          <a:xfrm>
            <a:off x="782997" y="1858705"/>
            <a:ext cx="1838734" cy="627531"/>
          </a:xfrm>
          <a:prstGeom prst="rect">
            <a:avLst/>
          </a:prstGeom>
          <a:noFill/>
        </p:spPr>
        <p:txBody>
          <a:bodyPr wrap="square" lIns="72823" tIns="36411" rIns="72823" bIns="36411" rtlCol="0">
            <a:spAutoFit/>
          </a:bodyPr>
          <a:lstStyle/>
          <a:p>
            <a:pPr algn="ctr"/>
            <a:r>
              <a:rPr lang="en-US" b="1" dirty="0" smtClean="0">
                <a:effectLst>
                  <a:outerShdw blurRad="38100" dist="19050" dir="2700000" algn="tl" rotWithShape="0">
                    <a:schemeClr val="dk1">
                      <a:alpha val="40000"/>
                    </a:schemeClr>
                  </a:outerShdw>
                </a:effectLst>
                <a:latin typeface="Monotype Corsiva" pitchFamily="66" charset="0"/>
                <a:cs typeface="MuseoModerno" pitchFamily="34" charset="0"/>
              </a:rPr>
              <a:t>Pillow :</a:t>
            </a:r>
            <a:r>
              <a:rPr lang="en-US" dirty="0" smtClean="0">
                <a:latin typeface="Monotype Corsiva" pitchFamily="66" charset="0"/>
              </a:rPr>
              <a:t> </a:t>
            </a:r>
            <a:r>
              <a:rPr lang="en-US" dirty="0">
                <a:latin typeface="Monotype Corsiva" pitchFamily="66" charset="0"/>
              </a:rPr>
              <a:t>For image manipulation.</a:t>
            </a:r>
          </a:p>
        </p:txBody>
      </p:sp>
      <p:sp>
        <p:nvSpPr>
          <p:cNvPr id="3" name="Text Box 2"/>
          <p:cNvSpPr txBox="1"/>
          <p:nvPr/>
        </p:nvSpPr>
        <p:spPr>
          <a:xfrm>
            <a:off x="834023" y="5176315"/>
            <a:ext cx="1829703" cy="904530"/>
          </a:xfrm>
          <a:prstGeom prst="rect">
            <a:avLst/>
          </a:prstGeom>
        </p:spPr>
        <p:style>
          <a:lnRef idx="2">
            <a:schemeClr val="accent1"/>
          </a:lnRef>
          <a:fillRef idx="1">
            <a:schemeClr val="lt1"/>
          </a:fillRef>
          <a:effectRef idx="0">
            <a:schemeClr val="accent1"/>
          </a:effectRef>
          <a:fontRef idx="minor">
            <a:schemeClr val="dk1"/>
          </a:fontRef>
        </p:style>
        <p:txBody>
          <a:bodyPr wrap="square" lIns="72823" tIns="36411" rIns="72823" bIns="36411" rtlCol="0">
            <a:spAutoFit/>
          </a:bodyPr>
          <a:lstStyle/>
          <a:p>
            <a:pPr algn="ctr"/>
            <a:r>
              <a:rPr lang="en-US" b="1" dirty="0" err="1" smtClean="0">
                <a:effectLst>
                  <a:outerShdw blurRad="38100" dist="19050" dir="2700000" algn="tl" rotWithShape="0">
                    <a:schemeClr val="dk1">
                      <a:alpha val="40000"/>
                    </a:schemeClr>
                  </a:outerShdw>
                </a:effectLst>
                <a:latin typeface="Monotype Corsiva" pitchFamily="66" charset="0"/>
                <a:cs typeface="MuseoModerno" pitchFamily="34" charset="0"/>
              </a:rPr>
              <a:t>NumPy</a:t>
            </a:r>
            <a:r>
              <a:rPr lang="en-US" b="1" dirty="0" smtClean="0">
                <a:effectLst>
                  <a:outerShdw blurRad="38100" dist="19050" dir="2700000" algn="tl" rotWithShape="0">
                    <a:schemeClr val="dk1">
                      <a:alpha val="40000"/>
                    </a:schemeClr>
                  </a:outerShdw>
                </a:effectLst>
                <a:latin typeface="Monotype Corsiva" pitchFamily="66" charset="0"/>
                <a:cs typeface="MuseoModerno" pitchFamily="34" charset="0"/>
              </a:rPr>
              <a:t> </a:t>
            </a:r>
            <a:r>
              <a:rPr lang="en-US" b="1" dirty="0" smtClean="0">
                <a:effectLst>
                  <a:outerShdw blurRad="38100" dist="19050" dir="2700000" algn="tl" rotWithShape="0">
                    <a:schemeClr val="dk1">
                      <a:alpha val="40000"/>
                    </a:schemeClr>
                  </a:outerShdw>
                </a:effectLst>
                <a:latin typeface="Monotype Corsiva" pitchFamily="66" charset="0"/>
              </a:rPr>
              <a:t>:</a:t>
            </a:r>
            <a:r>
              <a:rPr lang="en-US" dirty="0" smtClean="0">
                <a:latin typeface="Monotype Corsiva" pitchFamily="66" charset="0"/>
              </a:rPr>
              <a:t> </a:t>
            </a:r>
            <a:r>
              <a:rPr lang="en-US" dirty="0">
                <a:latin typeface="Monotype Corsiva" pitchFamily="66" charset="0"/>
              </a:rPr>
              <a:t>For numerical operations.</a:t>
            </a:r>
          </a:p>
        </p:txBody>
      </p:sp>
      <p:sp>
        <p:nvSpPr>
          <p:cNvPr id="7" name="Notched Right Arrow 6"/>
          <p:cNvSpPr/>
          <p:nvPr/>
        </p:nvSpPr>
        <p:spPr>
          <a:xfrm>
            <a:off x="424011" y="425088"/>
            <a:ext cx="422204" cy="244455"/>
          </a:xfrm>
          <a:prstGeom prst="notchedRightArrow">
            <a:avLst/>
          </a:prstGeom>
          <a:noFill/>
          <a:ln w="57150">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72823" tIns="36411" rIns="72823" bIns="36411" rtlCol="0" anchor="ctr"/>
          <a:lstStyle/>
          <a:p>
            <a:pPr algn="ctr"/>
            <a:endParaRPr lang="en-US"/>
          </a:p>
        </p:txBody>
      </p:sp>
      <p:sp>
        <p:nvSpPr>
          <p:cNvPr id="4" name="Title 3"/>
          <p:cNvSpPr>
            <a:spLocks noGrp="1"/>
          </p:cNvSpPr>
          <p:nvPr>
            <p:ph type="title"/>
          </p:nvPr>
        </p:nvSpPr>
        <p:spPr>
          <a:xfrm>
            <a:off x="688490" y="570155"/>
            <a:ext cx="7756263" cy="1288549"/>
          </a:xfrm>
        </p:spPr>
        <p:txBody>
          <a:bodyPr/>
          <a:lstStyle/>
          <a:p>
            <a:r>
              <a:rPr lang="en-US" b="1" dirty="0">
                <a:solidFill>
                  <a:schemeClr val="accent1"/>
                </a:solidFill>
                <a:effectLst>
                  <a:outerShdw blurRad="38100" dist="38100" dir="2700000" algn="tl">
                    <a:srgbClr val="000000">
                      <a:alpha val="43137"/>
                    </a:srgbClr>
                  </a:outerShdw>
                </a:effectLst>
                <a:latin typeface="Monotype Corsiva" pitchFamily="66" charset="0"/>
                <a:cs typeface="Arial Black" panose="020B0A04020102020204" charset="0"/>
              </a:rPr>
              <a:t>Libraries</a:t>
            </a:r>
            <a:br>
              <a:rPr lang="en-US" b="1" dirty="0">
                <a:solidFill>
                  <a:schemeClr val="accent1"/>
                </a:solidFill>
                <a:effectLst>
                  <a:outerShdw blurRad="38100" dist="38100" dir="2700000" algn="tl">
                    <a:srgbClr val="000000">
                      <a:alpha val="43137"/>
                    </a:srgbClr>
                  </a:outerShdw>
                </a:effectLst>
                <a:latin typeface="Monotype Corsiva" pitchFamily="66" charset="0"/>
                <a:cs typeface="Arial Black" panose="020B0A04020102020204" charset="0"/>
              </a:rPr>
            </a:br>
            <a:endParaRPr lang="en-IN" dirty="0">
              <a:solidFill>
                <a:schemeClr val="accent1"/>
              </a:solidFill>
            </a:endParaRPr>
          </a:p>
        </p:txBody>
      </p:sp>
    </p:spTree>
    <p:extLst>
      <p:ext uri="{BB962C8B-B14F-4D97-AF65-F5344CB8AC3E}">
        <p14:creationId xmlns:p14="http://schemas.microsoft.com/office/powerpoint/2010/main" val="3584992219"/>
      </p:ext>
    </p:extLst>
  </p:cSld>
  <p:clrMapOvr>
    <a:masterClrMapping/>
  </p:clrMapOvr>
  <p:transition spd="slow" advClick="0" advTm="20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a:buFont typeface="Wingdings" pitchFamily="2" charset="2"/>
              <a:buChar char="Ø"/>
            </a:pPr>
            <a:r>
              <a:rPr lang="en-IN" sz="3800" b="1" dirty="0" smtClean="0">
                <a:solidFill>
                  <a:schemeClr val="tx1"/>
                </a:solidFill>
                <a:latin typeface="Monotype Corsiva" pitchFamily="66" charset="0"/>
              </a:rPr>
              <a:t>Algorithm selection and modification</a:t>
            </a:r>
            <a:r>
              <a:rPr lang="en-IN" sz="3800" dirty="0" smtClean="0">
                <a:latin typeface="Monotype Corsiva" pitchFamily="66" charset="0"/>
              </a:rPr>
              <a:t>:</a:t>
            </a:r>
          </a:p>
          <a:p>
            <a:pPr marL="0" indent="0">
              <a:buNone/>
            </a:pPr>
            <a:r>
              <a:rPr lang="en-US" dirty="0" smtClean="0">
                <a:latin typeface="Monotype Corsiva" pitchFamily="66" charset="0"/>
              </a:rPr>
              <a:t>     The choice of </a:t>
            </a:r>
            <a:r>
              <a:rPr lang="en-US" dirty="0" err="1" smtClean="0">
                <a:latin typeface="Monotype Corsiva" pitchFamily="66" charset="0"/>
              </a:rPr>
              <a:t>steganographic</a:t>
            </a:r>
            <a:r>
              <a:rPr lang="en-US" dirty="0" smtClean="0">
                <a:latin typeface="Monotype Corsiva" pitchFamily="66" charset="0"/>
              </a:rPr>
              <a:t> algorithm was carefully considered based on its suitability for embedding data within various media types.</a:t>
            </a:r>
          </a:p>
          <a:p>
            <a:pPr>
              <a:buFont typeface="Wingdings" pitchFamily="2" charset="2"/>
              <a:buChar char="Ø"/>
            </a:pPr>
            <a:r>
              <a:rPr lang="en-US" sz="3800" b="1" dirty="0" smtClean="0">
                <a:latin typeface="Monotype Corsiva" pitchFamily="66" charset="0"/>
              </a:rPr>
              <a:t>User Interface Design :</a:t>
            </a:r>
            <a:endParaRPr lang="en-US" sz="3800" dirty="0" smtClean="0">
              <a:latin typeface="Monotype Corsiva" pitchFamily="66" charset="0"/>
            </a:endParaRPr>
          </a:p>
          <a:p>
            <a:pPr marL="0" indent="0">
              <a:buNone/>
            </a:pPr>
            <a:r>
              <a:rPr lang="en-US" dirty="0" smtClean="0">
                <a:latin typeface="Monotype Corsiva" pitchFamily="66" charset="0"/>
              </a:rPr>
              <a:t>    The user interface (UI) was customized to ensure ease of use and intuitive interaction.</a:t>
            </a:r>
          </a:p>
          <a:p>
            <a:pPr>
              <a:buFont typeface="Wingdings" pitchFamily="2" charset="2"/>
              <a:buChar char="Ø"/>
            </a:pPr>
            <a:r>
              <a:rPr lang="en-US" sz="3800" b="1" dirty="0" smtClean="0">
                <a:latin typeface="Monotype Corsiva" pitchFamily="66" charset="0"/>
              </a:rPr>
              <a:t>Integration of Additional Features :</a:t>
            </a:r>
            <a:endParaRPr lang="en-US" sz="3800" dirty="0" smtClean="0">
              <a:latin typeface="Monotype Corsiva" pitchFamily="66" charset="0"/>
            </a:endParaRPr>
          </a:p>
          <a:p>
            <a:pPr marL="0" indent="0">
              <a:buNone/>
            </a:pPr>
            <a:r>
              <a:rPr lang="en-US" dirty="0" smtClean="0">
                <a:latin typeface="Monotype Corsiva" pitchFamily="66" charset="0"/>
              </a:rPr>
              <a:t>   Additional functionalities were integrated to extend the utility of the application beyond basic </a:t>
            </a:r>
            <a:r>
              <a:rPr lang="en-US" dirty="0" err="1" smtClean="0">
                <a:latin typeface="Monotype Corsiva" pitchFamily="66" charset="0"/>
              </a:rPr>
              <a:t>steganographic</a:t>
            </a:r>
            <a:r>
              <a:rPr lang="en-US" dirty="0" smtClean="0">
                <a:latin typeface="Monotype Corsiva" pitchFamily="66" charset="0"/>
              </a:rPr>
              <a:t> operations.</a:t>
            </a:r>
          </a:p>
          <a:p>
            <a:pPr>
              <a:buFont typeface="Wingdings" pitchFamily="2" charset="2"/>
              <a:buChar char="Ø"/>
            </a:pPr>
            <a:r>
              <a:rPr lang="en-US" sz="3800" b="1" dirty="0" smtClean="0">
                <a:latin typeface="Monotype Corsiva" pitchFamily="66" charset="0"/>
              </a:rPr>
              <a:t>Testing and Validation Procedures :</a:t>
            </a:r>
            <a:endParaRPr lang="en-US" sz="3800" dirty="0" smtClean="0">
              <a:latin typeface="Monotype Corsiva" pitchFamily="66" charset="0"/>
            </a:endParaRPr>
          </a:p>
          <a:p>
            <a:pPr marL="0" indent="0">
              <a:buNone/>
            </a:pPr>
            <a:r>
              <a:rPr lang="en-US" dirty="0" smtClean="0">
                <a:latin typeface="Monotype Corsiva" pitchFamily="66" charset="0"/>
              </a:rPr>
              <a:t>    Rigorous testing procedures were customized to validate the accuracy and reliability of the </a:t>
            </a:r>
            <a:r>
              <a:rPr lang="en-US" dirty="0" err="1" smtClean="0">
                <a:latin typeface="Monotype Corsiva" pitchFamily="66" charset="0"/>
              </a:rPr>
              <a:t>steganographic</a:t>
            </a:r>
            <a:r>
              <a:rPr lang="en-US" dirty="0" smtClean="0">
                <a:latin typeface="Monotype Corsiva" pitchFamily="66" charset="0"/>
              </a:rPr>
              <a:t> techniques employed.</a:t>
            </a:r>
          </a:p>
          <a:p>
            <a:pPr>
              <a:buFont typeface="Wingdings" pitchFamily="2" charset="2"/>
              <a:buChar char="Ø"/>
            </a:pPr>
            <a:r>
              <a:rPr lang="en-US" sz="3800" b="1" dirty="0" smtClean="0">
                <a:latin typeface="Monotype Corsiva" pitchFamily="66" charset="0"/>
              </a:rPr>
              <a:t>Documentation and Reporting :</a:t>
            </a:r>
            <a:endParaRPr lang="en-US" sz="3800" dirty="0" smtClean="0">
              <a:latin typeface="Monotype Corsiva" pitchFamily="66" charset="0"/>
            </a:endParaRPr>
          </a:p>
          <a:p>
            <a:pPr marL="0" indent="0">
              <a:buNone/>
            </a:pPr>
            <a:r>
              <a:rPr lang="en-US" dirty="0" smtClean="0">
                <a:latin typeface="Monotype Corsiva" pitchFamily="66" charset="0"/>
              </a:rPr>
              <a:t>    Detailed documentation was customized to provide comprehensive insights into the project’s development process.</a:t>
            </a:r>
            <a:endParaRPr lang="en-IN" dirty="0" smtClean="0">
              <a:latin typeface="Monotype Corsiva" pitchFamily="66" charset="0"/>
            </a:endParaRPr>
          </a:p>
        </p:txBody>
      </p:sp>
      <p:sp>
        <p:nvSpPr>
          <p:cNvPr id="2" name="Title 1"/>
          <p:cNvSpPr>
            <a:spLocks noGrp="1"/>
          </p:cNvSpPr>
          <p:nvPr>
            <p:ph type="title"/>
          </p:nvPr>
        </p:nvSpPr>
        <p:spPr/>
        <p:txBody>
          <a:bodyPr>
            <a:noAutofit/>
          </a:bodyPr>
          <a:lstStyle/>
          <a:p>
            <a:r>
              <a:rPr lang="en-IN" sz="3600" b="1" dirty="0" smtClean="0">
                <a:latin typeface="Monotype Corsiva" pitchFamily="66" charset="0"/>
              </a:rPr>
              <a:t>How did you Customize the Project and make it your Own</a:t>
            </a:r>
            <a:endParaRPr lang="en-IN" sz="3600" dirty="0">
              <a:latin typeface="Monotype Corsiva" pitchFamily="66" charset="0"/>
            </a:endParaRPr>
          </a:p>
        </p:txBody>
      </p:sp>
    </p:spTree>
    <p:extLst>
      <p:ext uri="{BB962C8B-B14F-4D97-AF65-F5344CB8AC3E}">
        <p14:creationId xmlns:p14="http://schemas.microsoft.com/office/powerpoint/2010/main" val="151202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8650" y="-243408"/>
            <a:ext cx="7886700" cy="2681809"/>
          </a:xfrm>
        </p:spPr>
        <p:txBody>
          <a:bodyPr/>
          <a:lstStyle/>
          <a:p>
            <a:pPr algn="l"/>
            <a:r>
              <a:rPr lang="en-US" b="1" dirty="0" err="1" smtClean="0">
                <a:latin typeface="Monotype Corsiva" pitchFamily="66" charset="0"/>
              </a:rPr>
              <a:t>Modelling</a:t>
            </a:r>
            <a:r>
              <a:rPr lang="en-US" b="1" dirty="0" smtClean="0">
                <a:latin typeface="Monotype Corsiva" pitchFamily="66" charset="0"/>
              </a:rPr>
              <a:t>:</a:t>
            </a:r>
            <a:endParaRPr lang="en-IN" b="1" dirty="0">
              <a:latin typeface="Monotype Corsiva" pitchFamily="66" charset="0"/>
            </a:endParaRPr>
          </a:p>
        </p:txBody>
      </p:sp>
      <p:graphicFrame>
        <p:nvGraphicFramePr>
          <p:cNvPr id="7" name="Content Placeholder 6"/>
          <p:cNvGraphicFramePr>
            <a:graphicFrameLocks noGrp="1"/>
          </p:cNvGraphicFramePr>
          <p:nvPr>
            <p:ph sz="quarter" idx="13"/>
            <p:extLst>
              <p:ext uri="{D42A27DB-BD31-4B8C-83A1-F6EECF244321}">
                <p14:modId xmlns:p14="http://schemas.microsoft.com/office/powerpoint/2010/main" val="2649807611"/>
              </p:ext>
            </p:extLst>
          </p:nvPr>
        </p:nvGraphicFramePr>
        <p:xfrm>
          <a:off x="457200" y="1600200"/>
          <a:ext cx="5987008"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5"/>
          <p:cNvSpPr>
            <a:spLocks noGrp="1"/>
          </p:cNvSpPr>
          <p:nvPr>
            <p:ph sz="quarter" idx="14"/>
          </p:nvPr>
        </p:nvSpPr>
        <p:spPr/>
        <p:txBody>
          <a:bodyPr>
            <a:normAutofit lnSpcReduction="10000"/>
          </a:bodyPr>
          <a:lstStyle/>
          <a:p>
            <a:pPr marL="0" indent="0">
              <a:buNone/>
            </a:pPr>
            <a:r>
              <a:rPr lang="en-US" sz="3200" b="1" dirty="0" smtClean="0">
                <a:latin typeface="Monotype Corsiva" pitchFamily="66" charset="0"/>
                <a:cs typeface="MuseoModerno" pitchFamily="34" charset="0"/>
              </a:rPr>
              <a:t>Encoding Process :</a:t>
            </a:r>
          </a:p>
          <a:p>
            <a:r>
              <a:rPr lang="en-US" sz="1800" dirty="0" smtClean="0">
                <a:latin typeface="Monotype Corsiva" pitchFamily="66" charset="0"/>
              </a:rPr>
              <a:t>Load the image.</a:t>
            </a:r>
          </a:p>
          <a:p>
            <a:r>
              <a:rPr lang="en-US" sz="1800" dirty="0" smtClean="0">
                <a:latin typeface="Monotype Corsiva" pitchFamily="66" charset="0"/>
              </a:rPr>
              <a:t>Convert the message into binary format.</a:t>
            </a:r>
          </a:p>
          <a:p>
            <a:r>
              <a:rPr lang="en-US" sz="1800" dirty="0" smtClean="0">
                <a:latin typeface="Monotype Corsiva" pitchFamily="66" charset="0"/>
              </a:rPr>
              <a:t>Modify the image's pixel values to encode the message</a:t>
            </a:r>
            <a:r>
              <a:rPr lang="en-US" dirty="0" smtClean="0"/>
              <a:t>.</a:t>
            </a:r>
          </a:p>
          <a:p>
            <a:pPr marL="0" indent="0">
              <a:buNone/>
            </a:pPr>
            <a:r>
              <a:rPr lang="en-US" sz="3200" b="1" dirty="0" smtClean="0">
                <a:latin typeface="Monotype Corsiva" pitchFamily="66" charset="0"/>
                <a:cs typeface="MuseoModerno" pitchFamily="34" charset="0"/>
              </a:rPr>
              <a:t>Decoding Process : </a:t>
            </a:r>
          </a:p>
          <a:p>
            <a:r>
              <a:rPr lang="en-US" sz="2000" dirty="0" smtClean="0">
                <a:latin typeface="Monotype Corsiva" pitchFamily="66" charset="0"/>
              </a:rPr>
              <a:t>Load the encoded image.</a:t>
            </a:r>
          </a:p>
          <a:p>
            <a:r>
              <a:rPr lang="en-US" sz="2000" dirty="0" smtClean="0">
                <a:latin typeface="Monotype Corsiva" pitchFamily="66" charset="0"/>
              </a:rPr>
              <a:t>Extract the binary data from pixel values.</a:t>
            </a:r>
          </a:p>
          <a:p>
            <a:r>
              <a:rPr lang="en-US" sz="2000" dirty="0" smtClean="0">
                <a:latin typeface="Monotype Corsiva" pitchFamily="66" charset="0"/>
              </a:rPr>
              <a:t>Convert binary data back to the original message.</a:t>
            </a:r>
          </a:p>
          <a:p>
            <a:pPr marL="0" indent="0">
              <a:buNone/>
            </a:pPr>
            <a:endParaRPr lang="en-US" dirty="0" smtClean="0">
              <a:latin typeface="Monotype Corsiva" pitchFamily="66" charset="0"/>
            </a:endParaRPr>
          </a:p>
          <a:p>
            <a:pPr marL="0" indent="0">
              <a:buNone/>
            </a:pPr>
            <a:endParaRPr lang="en-IN" dirty="0"/>
          </a:p>
        </p:txBody>
      </p:sp>
    </p:spTree>
    <p:extLst>
      <p:ext uri="{BB962C8B-B14F-4D97-AF65-F5344CB8AC3E}">
        <p14:creationId xmlns:p14="http://schemas.microsoft.com/office/powerpoint/2010/main" val="9571938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fontScale="40000" lnSpcReduction="20000"/>
          </a:bodyPr>
          <a:lstStyle/>
          <a:p>
            <a:r>
              <a:rPr lang="en-US" sz="4400" b="1" dirty="0" smtClean="0">
                <a:latin typeface="Monotype Corsiva" pitchFamily="66" charset="0"/>
              </a:rPr>
              <a:t>Data Model: </a:t>
            </a:r>
            <a:r>
              <a:rPr lang="en-US" sz="4400" dirty="0" smtClean="0">
                <a:latin typeface="Monotype Corsiva" pitchFamily="66" charset="0"/>
              </a:rPr>
              <a:t>This involves defining how data will be represented and manipulated within the steganography system. It includes decisions on data formats (text, binary, etc.), encoding schemes, and how data will be structured for embedding and extraction.</a:t>
            </a:r>
          </a:p>
          <a:p>
            <a:endParaRPr lang="en-US" sz="4400" dirty="0" smtClean="0">
              <a:latin typeface="Monotype Corsiva" pitchFamily="66" charset="0"/>
            </a:endParaRPr>
          </a:p>
          <a:p>
            <a:r>
              <a:rPr lang="en-US" sz="4400" b="1" dirty="0" smtClean="0">
                <a:latin typeface="Monotype Corsiva" pitchFamily="66" charset="0"/>
              </a:rPr>
              <a:t>Embedding Model: </a:t>
            </a:r>
            <a:r>
              <a:rPr lang="en-US" sz="4400" dirty="0" smtClean="0">
                <a:latin typeface="Monotype Corsiva" pitchFamily="66" charset="0"/>
              </a:rPr>
              <a:t>This specifies the technique or algorithm used to embed hidden data into a cover media (such as an image or audio file). Modeling here involves determining how to modify the carrier file </a:t>
            </a:r>
            <a:r>
              <a:rPr lang="en-US" sz="4400" dirty="0" err="1" smtClean="0">
                <a:latin typeface="Monotype Corsiva" pitchFamily="66" charset="0"/>
              </a:rPr>
              <a:t>tembed</a:t>
            </a:r>
            <a:r>
              <a:rPr lang="en-US" sz="4400" dirty="0" smtClean="0">
                <a:latin typeface="Monotype Corsiva" pitchFamily="66" charset="0"/>
              </a:rPr>
              <a:t> the hidden information while minimizing perceptible changes and maintaining cover media integrity.</a:t>
            </a:r>
          </a:p>
          <a:p>
            <a:endParaRPr lang="en-US" sz="4400" dirty="0" smtClean="0">
              <a:latin typeface="Monotype Corsiva" pitchFamily="66" charset="0"/>
            </a:endParaRPr>
          </a:p>
          <a:p>
            <a:r>
              <a:rPr lang="en-US" sz="4400" b="1" dirty="0" smtClean="0">
                <a:latin typeface="Monotype Corsiva" pitchFamily="66" charset="0"/>
              </a:rPr>
              <a:t>Extraction Model: </a:t>
            </a:r>
            <a:r>
              <a:rPr lang="en-US" sz="4400" dirty="0" smtClean="0">
                <a:latin typeface="Monotype Corsiva" pitchFamily="66" charset="0"/>
              </a:rPr>
              <a:t>This defines the method for extracting hidden data from the carrier media. Modeling the extraction process ensures that the embedded information can be accurately retrieved, even after potential alterations to the carrier file.</a:t>
            </a:r>
            <a:endParaRPr lang="en-IN" sz="4400" dirty="0" smtClean="0">
              <a:latin typeface="Monotype Corsiva" pitchFamily="66" charset="0"/>
            </a:endParaRPr>
          </a:p>
          <a:p>
            <a:pPr marL="0" indent="0">
              <a:buNone/>
            </a:pPr>
            <a:endParaRPr lang="en-IN" dirty="0">
              <a:latin typeface="Monotype Corsiva" pitchFamily="66" charset="0"/>
            </a:endParaRPr>
          </a:p>
        </p:txBody>
      </p:sp>
      <p:sp>
        <p:nvSpPr>
          <p:cNvPr id="5" name="Title 4"/>
          <p:cNvSpPr>
            <a:spLocks noGrp="1"/>
          </p:cNvSpPr>
          <p:nvPr>
            <p:ph type="title"/>
          </p:nvPr>
        </p:nvSpPr>
        <p:spPr/>
        <p:txBody>
          <a:bodyPr>
            <a:normAutofit/>
          </a:bodyPr>
          <a:lstStyle/>
          <a:p>
            <a:r>
              <a:rPr lang="en-US" b="1" dirty="0" err="1" smtClean="0">
                <a:latin typeface="Monotype Corsiva" pitchFamily="66" charset="0"/>
              </a:rPr>
              <a:t>Modelling</a:t>
            </a:r>
            <a:r>
              <a:rPr lang="en-US" b="1" dirty="0" smtClean="0">
                <a:latin typeface="Monotype Corsiva" pitchFamily="66" charset="0"/>
              </a:rPr>
              <a:t> in Steganography</a:t>
            </a:r>
            <a:endParaRPr lang="en-IN" b="1" dirty="0">
              <a:latin typeface="Monotype Corsiva" pitchFamily="66" charset="0"/>
            </a:endParaRPr>
          </a:p>
        </p:txBody>
      </p:sp>
    </p:spTree>
    <p:extLst>
      <p:ext uri="{BB962C8B-B14F-4D97-AF65-F5344CB8AC3E}">
        <p14:creationId xmlns:p14="http://schemas.microsoft.com/office/powerpoint/2010/main" val="3839701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99247" y="2248347"/>
            <a:ext cx="7745505" cy="3916957"/>
          </a:xfrm>
        </p:spPr>
        <p:txBody>
          <a:bodyPr/>
          <a:lstStyle/>
          <a:p>
            <a:pPr marL="0" indent="0">
              <a:buNone/>
            </a:pPr>
            <a:endParaRPr lang="en-IN" dirty="0"/>
          </a:p>
        </p:txBody>
      </p:sp>
      <p:sp>
        <p:nvSpPr>
          <p:cNvPr id="3" name="Title 2"/>
          <p:cNvSpPr>
            <a:spLocks noGrp="1"/>
          </p:cNvSpPr>
          <p:nvPr>
            <p:ph type="title"/>
          </p:nvPr>
        </p:nvSpPr>
        <p:spPr/>
        <p:txBody>
          <a:bodyPr/>
          <a:lstStyle/>
          <a:p>
            <a:r>
              <a:rPr lang="en-US" b="1" dirty="0" smtClean="0">
                <a:latin typeface="Monotype Corsiva" pitchFamily="66" charset="0"/>
              </a:rPr>
              <a:t>Output</a:t>
            </a:r>
            <a:endParaRPr lang="en-IN" b="1" dirty="0">
              <a:latin typeface="Monotype Corsiva" pitchFamily="66" charset="0"/>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204864"/>
            <a:ext cx="7848872"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059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Monotype Corsiva" pitchFamily="66" charset="0"/>
              </a:rPr>
              <a:t>Result</a:t>
            </a:r>
            <a:endParaRPr lang="en-IN" b="1" dirty="0">
              <a:latin typeface="Monotype Corsiva" pitchFamily="66" charset="0"/>
            </a:endParaRPr>
          </a:p>
        </p:txBody>
      </p:sp>
      <p:sp>
        <p:nvSpPr>
          <p:cNvPr id="5" name="Text Placeholder 4"/>
          <p:cNvSpPr>
            <a:spLocks noGrp="1"/>
          </p:cNvSpPr>
          <p:nvPr>
            <p:ph type="body" idx="1"/>
          </p:nvPr>
        </p:nvSpPr>
        <p:spPr/>
        <p:txBody>
          <a:bodyPr>
            <a:normAutofit/>
          </a:bodyPr>
          <a:lstStyle/>
          <a:p>
            <a:r>
              <a:rPr lang="en-US" dirty="0" smtClean="0">
                <a:latin typeface="Monotype Corsiva" pitchFamily="66" charset="0"/>
              </a:rPr>
              <a:t>Original Image</a:t>
            </a:r>
            <a:endParaRPr lang="en-IN" dirty="0">
              <a:latin typeface="Monotype Corsiva" pitchFamily="66" charset="0"/>
            </a:endParaRPr>
          </a:p>
        </p:txBody>
      </p:sp>
      <p:sp>
        <p:nvSpPr>
          <p:cNvPr id="6" name="Content Placeholder 5"/>
          <p:cNvSpPr>
            <a:spLocks noGrp="1"/>
          </p:cNvSpPr>
          <p:nvPr>
            <p:ph sz="half" idx="2"/>
          </p:nvPr>
        </p:nvSpPr>
        <p:spPr/>
        <p:txBody>
          <a:bodyPr>
            <a:normAutofit/>
          </a:bodyPr>
          <a:lstStyle/>
          <a:p>
            <a:pPr>
              <a:buFont typeface="Courier New" pitchFamily="49" charset="0"/>
              <a:buChar char="o"/>
            </a:pPr>
            <a:r>
              <a:rPr lang="en-US" altLang="en-US" dirty="0">
                <a:solidFill>
                  <a:schemeClr val="tx1"/>
                </a:solidFill>
                <a:latin typeface="Monotype Corsiva" pitchFamily="66" charset="0"/>
              </a:rPr>
              <a:t> Download any sample image from </a:t>
            </a:r>
            <a:r>
              <a:rPr lang="en-US" altLang="en-US" dirty="0" err="1">
                <a:solidFill>
                  <a:schemeClr val="tx1"/>
                </a:solidFill>
                <a:latin typeface="Monotype Corsiva" pitchFamily="66" charset="0"/>
              </a:rPr>
              <a:t>google</a:t>
            </a:r>
            <a:r>
              <a:rPr lang="en-US" altLang="en-US" dirty="0">
                <a:solidFill>
                  <a:schemeClr val="tx1"/>
                </a:solidFill>
                <a:latin typeface="Monotype Corsiva" pitchFamily="66" charset="0"/>
              </a:rPr>
              <a:t> or any other websites</a:t>
            </a:r>
            <a:r>
              <a:rPr lang="en-US" altLang="en-US" dirty="0" smtClean="0">
                <a:solidFill>
                  <a:schemeClr val="tx1"/>
                </a:solidFill>
                <a:latin typeface="Monotype Corsiva" pitchFamily="66" charset="0"/>
              </a:rPr>
              <a:t>.</a:t>
            </a:r>
          </a:p>
          <a:p>
            <a:pPr>
              <a:buFont typeface="Courier New" pitchFamily="49" charset="0"/>
              <a:buChar char="o"/>
            </a:pPr>
            <a:r>
              <a:rPr lang="en-IN" dirty="0">
                <a:latin typeface="Monotype Corsiva" pitchFamily="66" charset="0"/>
              </a:rPr>
              <a:t>Above image is normal </a:t>
            </a:r>
            <a:r>
              <a:rPr lang="en-IN" dirty="0" smtClean="0">
                <a:latin typeface="Monotype Corsiva" pitchFamily="66" charset="0"/>
              </a:rPr>
              <a:t>image.</a:t>
            </a:r>
          </a:p>
          <a:p>
            <a:pPr>
              <a:buFont typeface="Courier New" pitchFamily="49" charset="0"/>
              <a:buChar char="o"/>
            </a:pPr>
            <a:r>
              <a:rPr lang="en-IN" dirty="0" smtClean="0">
                <a:latin typeface="Monotype Corsiva" pitchFamily="66" charset="0"/>
              </a:rPr>
              <a:t>We </a:t>
            </a:r>
            <a:r>
              <a:rPr lang="en-IN" dirty="0">
                <a:latin typeface="Monotype Corsiva" pitchFamily="66" charset="0"/>
              </a:rPr>
              <a:t>can choose the image on which we want to do the encryption  </a:t>
            </a:r>
          </a:p>
          <a:p>
            <a:endParaRPr lang="en-IN" dirty="0"/>
          </a:p>
          <a:p>
            <a:pPr>
              <a:buFont typeface="Courier New" pitchFamily="49" charset="0"/>
              <a:buChar char="o"/>
            </a:pPr>
            <a:endParaRPr lang="en-IN" altLang="en-US" dirty="0">
              <a:latin typeface="Monotype Corsiva" pitchFamily="66" charset="0"/>
            </a:endParaRPr>
          </a:p>
          <a:p>
            <a:pPr marL="0" indent="0">
              <a:buNone/>
            </a:pPr>
            <a:endParaRPr lang="en-IN" dirty="0"/>
          </a:p>
        </p:txBody>
      </p:sp>
      <p:sp>
        <p:nvSpPr>
          <p:cNvPr id="7" name="Text Placeholder 6"/>
          <p:cNvSpPr>
            <a:spLocks noGrp="1"/>
          </p:cNvSpPr>
          <p:nvPr>
            <p:ph type="body" sz="quarter" idx="3"/>
          </p:nvPr>
        </p:nvSpPr>
        <p:spPr/>
        <p:txBody>
          <a:bodyPr>
            <a:normAutofit/>
          </a:bodyPr>
          <a:lstStyle/>
          <a:p>
            <a:r>
              <a:rPr lang="en-US" dirty="0" smtClean="0">
                <a:latin typeface="Monotype Corsiva" pitchFamily="66" charset="0"/>
              </a:rPr>
              <a:t>Image</a:t>
            </a:r>
            <a:endParaRPr lang="en-IN" dirty="0">
              <a:latin typeface="Monotype Corsiva" pitchFamily="66" charset="0"/>
            </a:endParaRPr>
          </a:p>
        </p:txBody>
      </p:sp>
      <p:sp>
        <p:nvSpPr>
          <p:cNvPr id="8" name="Content Placeholder 7"/>
          <p:cNvSpPr>
            <a:spLocks noGrp="1"/>
          </p:cNvSpPr>
          <p:nvPr>
            <p:ph sz="quarter" idx="4"/>
          </p:nvPr>
        </p:nvSpPr>
        <p:spPr/>
        <p:txBody>
          <a:bodyPr>
            <a:normAutofit/>
          </a:bodyPr>
          <a:lstStyle/>
          <a:p>
            <a:pPr marL="0" indent="0">
              <a:buNone/>
            </a:pPr>
            <a:endParaRPr lang="en-IN" dirty="0"/>
          </a:p>
          <a:p>
            <a:pPr marL="0" indent="0">
              <a:buNone/>
            </a:pPr>
            <a:endParaRPr lang="en-US" dirty="0" smtClean="0"/>
          </a:p>
          <a:p>
            <a:pPr marL="0" indent="0">
              <a:buNone/>
            </a:pPr>
            <a:endParaRPr lang="en-IN" dirty="0"/>
          </a:p>
          <a:p>
            <a:pPr marL="0" indent="0">
              <a:buNone/>
            </a:pPr>
            <a:endParaRPr lang="en-US" dirty="0"/>
          </a:p>
          <a:p>
            <a:pPr marL="0" indent="0">
              <a:buNone/>
            </a:pPr>
            <a:endParaRPr lang="en-US" dirty="0" smtClean="0"/>
          </a:p>
          <a:p>
            <a:pPr marL="0" indent="0">
              <a:buNone/>
            </a:pPr>
            <a:endParaRPr lang="en-US" dirty="0"/>
          </a:p>
          <a:p>
            <a:pPr marL="0" indent="0">
              <a:buNone/>
            </a:pPr>
            <a:endParaRPr lang="en-IN" dirty="0"/>
          </a:p>
        </p:txBody>
      </p:sp>
      <p:pic>
        <p:nvPicPr>
          <p:cNvPr id="2051" name="Picture 3" descr="C:\Users\KEDAR\Downloads\original_image.jf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3140968"/>
            <a:ext cx="3024336"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99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Monotype Corsiva" pitchFamily="66" charset="0"/>
              </a:rPr>
              <a:t>Result</a:t>
            </a:r>
            <a:endParaRPr lang="en-IN" b="1" dirty="0">
              <a:latin typeface="Monotype Corsiva" pitchFamily="66" charset="0"/>
            </a:endParaRPr>
          </a:p>
        </p:txBody>
      </p:sp>
      <p:sp>
        <p:nvSpPr>
          <p:cNvPr id="3" name="Text Placeholder 2"/>
          <p:cNvSpPr>
            <a:spLocks noGrp="1"/>
          </p:cNvSpPr>
          <p:nvPr>
            <p:ph type="body" idx="1"/>
          </p:nvPr>
        </p:nvSpPr>
        <p:spPr>
          <a:xfrm>
            <a:off x="1051560" y="2240280"/>
            <a:ext cx="3442446" cy="1044704"/>
          </a:xfrm>
        </p:spPr>
        <p:txBody>
          <a:bodyPr/>
          <a:lstStyle/>
          <a:p>
            <a:r>
              <a:rPr lang="en-US" dirty="0">
                <a:latin typeface="Monotype Corsiva" pitchFamily="66" charset="0"/>
              </a:rPr>
              <a:t>Encrypted Image</a:t>
            </a:r>
            <a:endParaRPr lang="en-IN" dirty="0">
              <a:latin typeface="Monotype Corsiva" pitchFamily="66" charset="0"/>
            </a:endParaRPr>
          </a:p>
          <a:p>
            <a:endParaRPr lang="en-IN" dirty="0"/>
          </a:p>
        </p:txBody>
      </p:sp>
      <p:sp>
        <p:nvSpPr>
          <p:cNvPr id="4" name="Content Placeholder 3"/>
          <p:cNvSpPr>
            <a:spLocks noGrp="1"/>
          </p:cNvSpPr>
          <p:nvPr>
            <p:ph sz="half" idx="2"/>
          </p:nvPr>
        </p:nvSpPr>
        <p:spPr/>
        <p:txBody>
          <a:bodyPr/>
          <a:lstStyle/>
          <a:p>
            <a:r>
              <a:rPr lang="en-IN" dirty="0">
                <a:latin typeface="Monotype Corsiva" pitchFamily="66" charset="0"/>
              </a:rPr>
              <a:t>After hiding the text in the image the image will be became as</a:t>
            </a:r>
          </a:p>
          <a:p>
            <a:r>
              <a:rPr lang="en-IN" dirty="0">
                <a:latin typeface="Monotype Corsiva" pitchFamily="66" charset="0"/>
              </a:rPr>
              <a:t>We can see there is no difference in both the normal and encrypted images</a:t>
            </a:r>
          </a:p>
          <a:p>
            <a:pPr marL="0" indent="0">
              <a:buNone/>
            </a:pPr>
            <a:endParaRPr lang="en-IN" dirty="0"/>
          </a:p>
        </p:txBody>
      </p:sp>
      <p:sp>
        <p:nvSpPr>
          <p:cNvPr id="5" name="Text Placeholder 4"/>
          <p:cNvSpPr>
            <a:spLocks noGrp="1"/>
          </p:cNvSpPr>
          <p:nvPr>
            <p:ph type="body" sz="quarter" idx="3"/>
          </p:nvPr>
        </p:nvSpPr>
        <p:spPr/>
        <p:txBody>
          <a:bodyPr/>
          <a:lstStyle/>
          <a:p>
            <a:r>
              <a:rPr lang="en-US" dirty="0">
                <a:latin typeface="Monotype Corsiva" pitchFamily="66" charset="0"/>
              </a:rPr>
              <a:t>I</a:t>
            </a:r>
            <a:r>
              <a:rPr lang="en-US" dirty="0" smtClean="0">
                <a:latin typeface="Monotype Corsiva" pitchFamily="66" charset="0"/>
              </a:rPr>
              <a:t>mage</a:t>
            </a:r>
            <a:endParaRPr lang="en-IN" dirty="0">
              <a:latin typeface="Monotype Corsiva" pitchFamily="66" charset="0"/>
            </a:endParaRPr>
          </a:p>
        </p:txBody>
      </p:sp>
      <p:pic>
        <p:nvPicPr>
          <p:cNvPr id="7" name="Picture 3" descr="C:\Users\KEDAR\Downloads\original_image.jfif"/>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148065" y="3068960"/>
            <a:ext cx="3024336" cy="2448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623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normAutofit/>
          </a:bodyPr>
          <a:lstStyle/>
          <a:p>
            <a:pPr marL="0" indent="0">
              <a:buNone/>
            </a:pPr>
            <a:endParaRPr lang="en-IN" sz="2000" dirty="0" smtClean="0"/>
          </a:p>
          <a:p>
            <a:pPr marL="0" indent="0">
              <a:buNone/>
            </a:pPr>
            <a:endParaRPr lang="en-IN" sz="2000" dirty="0"/>
          </a:p>
          <a:p>
            <a:pPr marL="0" indent="0">
              <a:buNone/>
            </a:pPr>
            <a:r>
              <a:rPr lang="en-IN" sz="2000" dirty="0" smtClean="0"/>
              <a:t>https</a:t>
            </a:r>
            <a:r>
              <a:rPr lang="en-IN" sz="2000" dirty="0"/>
              <a:t>://github.com/Bhanu0922/Steganography_Project</a:t>
            </a:r>
            <a:endParaRPr lang="en-IN" sz="2000" dirty="0"/>
          </a:p>
        </p:txBody>
      </p:sp>
      <p:sp>
        <p:nvSpPr>
          <p:cNvPr id="10" name="Title 9"/>
          <p:cNvSpPr>
            <a:spLocks noGrp="1"/>
          </p:cNvSpPr>
          <p:nvPr>
            <p:ph type="title"/>
          </p:nvPr>
        </p:nvSpPr>
        <p:spPr/>
        <p:txBody>
          <a:bodyPr/>
          <a:lstStyle/>
          <a:p>
            <a:pPr algn="l"/>
            <a:r>
              <a:rPr lang="en-US" b="1" dirty="0" smtClean="0">
                <a:latin typeface="Monotype Corsiva" pitchFamily="66" charset="0"/>
              </a:rPr>
              <a:t>Links :</a:t>
            </a:r>
            <a:endParaRPr lang="en-IN" b="1" dirty="0">
              <a:latin typeface="Monotype Corsiva" pitchFamily="66" charset="0"/>
            </a:endParaRPr>
          </a:p>
        </p:txBody>
      </p:sp>
    </p:spTree>
    <p:extLst>
      <p:ext uri="{BB962C8B-B14F-4D97-AF65-F5344CB8AC3E}">
        <p14:creationId xmlns:p14="http://schemas.microsoft.com/office/powerpoint/2010/main" val="3188341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6322714"/>
          </a:xfrm>
        </p:spPr>
        <p:txBody>
          <a:bodyPr>
            <a:normAutofit/>
          </a:bodyPr>
          <a:lstStyle/>
          <a:p>
            <a:r>
              <a:rPr lang="en-US" b="1" dirty="0" smtClean="0">
                <a:latin typeface="Monotype Corsiva" pitchFamily="66" charset="0"/>
              </a:rPr>
              <a:t/>
            </a:r>
            <a:br>
              <a:rPr lang="en-US" b="1" dirty="0" smtClean="0">
                <a:latin typeface="Monotype Corsiva" pitchFamily="66" charset="0"/>
              </a:rPr>
            </a:br>
            <a:r>
              <a:rPr lang="en-US" b="1" dirty="0">
                <a:latin typeface="Monotype Corsiva" pitchFamily="66" charset="0"/>
              </a:rPr>
              <a:t/>
            </a:r>
            <a:br>
              <a:rPr lang="en-US" b="1" dirty="0">
                <a:latin typeface="Monotype Corsiva" pitchFamily="66" charset="0"/>
              </a:rPr>
            </a:br>
            <a:r>
              <a:rPr lang="en-US" b="1" dirty="0" smtClean="0">
                <a:latin typeface="Monotype Corsiva" pitchFamily="66" charset="0"/>
              </a:rPr>
              <a:t>Thank You</a:t>
            </a:r>
            <a:br>
              <a:rPr lang="en-US" b="1" dirty="0" smtClean="0">
                <a:latin typeface="Monotype Corsiva" pitchFamily="66" charset="0"/>
              </a:rPr>
            </a:br>
            <a:r>
              <a:rPr lang="en-US" b="1" dirty="0" smtClean="0">
                <a:latin typeface="Monotype Corsiva" pitchFamily="66" charset="0"/>
              </a:rPr>
              <a:t/>
            </a:r>
            <a:br>
              <a:rPr lang="en-US" b="1" dirty="0" smtClean="0">
                <a:latin typeface="Monotype Corsiva" pitchFamily="66" charset="0"/>
              </a:rPr>
            </a:br>
            <a:endParaRPr lang="en-IN" b="1" dirty="0">
              <a:latin typeface="Monotype Corsiva" pitchFamily="66" charset="0"/>
            </a:endParaRPr>
          </a:p>
        </p:txBody>
      </p:sp>
    </p:spTree>
    <p:extLst>
      <p:ext uri="{BB962C8B-B14F-4D97-AF65-F5344CB8AC3E}">
        <p14:creationId xmlns:p14="http://schemas.microsoft.com/office/powerpoint/2010/main" val="13062009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b="1" dirty="0" smtClean="0">
                <a:latin typeface="Monotype Corsiva" pitchFamily="66" charset="0"/>
              </a:rPr>
              <a:t>Student Details:</a:t>
            </a:r>
            <a:endParaRPr lang="en-IN" b="1" dirty="0">
              <a:latin typeface="Monotype Corsiva" pitchFamily="66" charset="0"/>
            </a:endParaRPr>
          </a:p>
        </p:txBody>
      </p:sp>
      <p:sp>
        <p:nvSpPr>
          <p:cNvPr id="6" name="Content Placeholder 5"/>
          <p:cNvSpPr>
            <a:spLocks noGrp="1"/>
          </p:cNvSpPr>
          <p:nvPr>
            <p:ph idx="1"/>
          </p:nvPr>
        </p:nvSpPr>
        <p:spPr>
          <a:xfrm>
            <a:off x="699247" y="2492896"/>
            <a:ext cx="7745505" cy="3633266"/>
          </a:xfrm>
        </p:spPr>
        <p:txBody>
          <a:bodyPr/>
          <a:lstStyle/>
          <a:p>
            <a:pPr marL="0" indent="0">
              <a:buNone/>
            </a:pPr>
            <a:r>
              <a:rPr lang="en-US" b="1" dirty="0" smtClean="0">
                <a:solidFill>
                  <a:schemeClr val="tx1"/>
                </a:solidFill>
                <a:latin typeface="Monotype Corsiva" pitchFamily="66" charset="0"/>
              </a:rPr>
              <a:t>Name                           :</a:t>
            </a:r>
            <a:r>
              <a:rPr lang="en-US" dirty="0" smtClean="0">
                <a:solidFill>
                  <a:schemeClr val="tx1"/>
                </a:solidFill>
                <a:latin typeface="Monotype Corsiva" pitchFamily="66" charset="0"/>
              </a:rPr>
              <a:t> </a:t>
            </a:r>
            <a:r>
              <a:rPr lang="en-US" dirty="0" err="1" smtClean="0">
                <a:solidFill>
                  <a:schemeClr val="tx1"/>
                </a:solidFill>
                <a:latin typeface="Monotype Corsiva" pitchFamily="66" charset="0"/>
              </a:rPr>
              <a:t>Bhanusri</a:t>
            </a:r>
            <a:r>
              <a:rPr lang="en-US" dirty="0" smtClean="0">
                <a:solidFill>
                  <a:schemeClr val="tx1"/>
                </a:solidFill>
                <a:latin typeface="Monotype Corsiva" pitchFamily="66" charset="0"/>
              </a:rPr>
              <a:t> </a:t>
            </a:r>
            <a:r>
              <a:rPr lang="en-US" dirty="0" err="1" smtClean="0">
                <a:solidFill>
                  <a:schemeClr val="tx1"/>
                </a:solidFill>
                <a:latin typeface="Monotype Corsiva" pitchFamily="66" charset="0"/>
              </a:rPr>
              <a:t>Dasari</a:t>
            </a:r>
            <a:endParaRPr lang="en-US" dirty="0" smtClean="0">
              <a:solidFill>
                <a:schemeClr val="tx1"/>
              </a:solidFill>
              <a:latin typeface="Monotype Corsiva" pitchFamily="66" charset="0"/>
            </a:endParaRPr>
          </a:p>
          <a:p>
            <a:pPr marL="0" indent="0">
              <a:buNone/>
            </a:pPr>
            <a:r>
              <a:rPr lang="en-US" b="1" dirty="0" smtClean="0">
                <a:solidFill>
                  <a:schemeClr val="tx1"/>
                </a:solidFill>
                <a:latin typeface="Monotype Corsiva" pitchFamily="66" charset="0"/>
              </a:rPr>
              <a:t>Skills Build Email ID : </a:t>
            </a:r>
            <a:r>
              <a:rPr lang="en-US" dirty="0" smtClean="0">
                <a:solidFill>
                  <a:schemeClr val="tx1"/>
                </a:solidFill>
                <a:latin typeface="Monotype Corsiva" pitchFamily="66" charset="0"/>
                <a:hlinkClick r:id="rId2"/>
              </a:rPr>
              <a:t>dasaribhanu628@gmail.com</a:t>
            </a:r>
            <a:endParaRPr lang="en-US" dirty="0" smtClean="0">
              <a:solidFill>
                <a:schemeClr val="tx1"/>
              </a:solidFill>
              <a:latin typeface="Monotype Corsiva" pitchFamily="66" charset="0"/>
            </a:endParaRPr>
          </a:p>
          <a:p>
            <a:pPr marL="0" indent="0">
              <a:buNone/>
            </a:pPr>
            <a:r>
              <a:rPr lang="en-US" b="1" dirty="0" smtClean="0">
                <a:solidFill>
                  <a:schemeClr val="tx1"/>
                </a:solidFill>
                <a:latin typeface="Monotype Corsiva" pitchFamily="66" charset="0"/>
              </a:rPr>
              <a:t>College Name              : </a:t>
            </a:r>
            <a:r>
              <a:rPr lang="en-US" dirty="0" smtClean="0">
                <a:solidFill>
                  <a:schemeClr val="tx1"/>
                </a:solidFill>
                <a:latin typeface="Monotype Corsiva" pitchFamily="66" charset="0"/>
              </a:rPr>
              <a:t>SRK Institute of Technology</a:t>
            </a:r>
          </a:p>
          <a:p>
            <a:pPr marL="0" indent="0">
              <a:buNone/>
            </a:pPr>
            <a:r>
              <a:rPr lang="en-US" b="1" dirty="0" smtClean="0">
                <a:solidFill>
                  <a:schemeClr val="tx1"/>
                </a:solidFill>
                <a:latin typeface="Monotype Corsiva" pitchFamily="66" charset="0"/>
              </a:rPr>
              <a:t>College State               : </a:t>
            </a:r>
            <a:r>
              <a:rPr lang="en-US" dirty="0" smtClean="0">
                <a:solidFill>
                  <a:schemeClr val="tx1"/>
                </a:solidFill>
                <a:latin typeface="Monotype Corsiva" pitchFamily="66" charset="0"/>
              </a:rPr>
              <a:t>Andhra Pradesh</a:t>
            </a:r>
          </a:p>
          <a:p>
            <a:pPr marL="0" indent="0">
              <a:buNone/>
            </a:pPr>
            <a:r>
              <a:rPr lang="en-US" b="1" dirty="0" smtClean="0">
                <a:solidFill>
                  <a:schemeClr val="tx1"/>
                </a:solidFill>
                <a:latin typeface="Monotype Corsiva" pitchFamily="66" charset="0"/>
              </a:rPr>
              <a:t>Internship Domain     : </a:t>
            </a:r>
            <a:r>
              <a:rPr lang="en-US" dirty="0" smtClean="0">
                <a:solidFill>
                  <a:schemeClr val="tx1"/>
                </a:solidFill>
                <a:latin typeface="Monotype Corsiva" pitchFamily="66" charset="0"/>
              </a:rPr>
              <a:t>Cyber Security with Kali Linux</a:t>
            </a:r>
          </a:p>
          <a:p>
            <a:pPr marL="0" indent="0">
              <a:buNone/>
            </a:pPr>
            <a:r>
              <a:rPr lang="en-US" b="1" dirty="0" smtClean="0">
                <a:solidFill>
                  <a:schemeClr val="tx1"/>
                </a:solidFill>
                <a:latin typeface="Monotype Corsiva" pitchFamily="66" charset="0"/>
              </a:rPr>
              <a:t>Internship Start and End Date : </a:t>
            </a:r>
            <a:r>
              <a:rPr lang="en-US" dirty="0" smtClean="0">
                <a:solidFill>
                  <a:schemeClr val="tx1"/>
                </a:solidFill>
                <a:latin typeface="Monotype Corsiva" pitchFamily="66" charset="0"/>
              </a:rPr>
              <a:t>From 3 June 2024 to 12 July 2024</a:t>
            </a:r>
            <a:endParaRPr lang="en-IN" dirty="0">
              <a:solidFill>
                <a:schemeClr val="tx1"/>
              </a:solidFill>
              <a:latin typeface="Monotype Corsiva" pitchFamily="66" charset="0"/>
            </a:endParaRPr>
          </a:p>
        </p:txBody>
      </p:sp>
    </p:spTree>
    <p:extLst>
      <p:ext uri="{BB962C8B-B14F-4D97-AF65-F5344CB8AC3E}">
        <p14:creationId xmlns:p14="http://schemas.microsoft.com/office/powerpoint/2010/main" val="22774340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0204336"/>
              </p:ext>
            </p:extLst>
          </p:nvPr>
        </p:nvGraphicFramePr>
        <p:xfrm>
          <a:off x="698500" y="2247900"/>
          <a:ext cx="7747000" cy="3878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fontScale="90000"/>
          </a:bodyPr>
          <a:lstStyle/>
          <a:p>
            <a:r>
              <a:rPr lang="en-US" b="1" dirty="0" smtClean="0">
                <a:latin typeface="Monotype Corsiva" pitchFamily="66" charset="0"/>
              </a:rPr>
              <a:t>Introduction t</a:t>
            </a:r>
            <a:r>
              <a:rPr lang="en-US" b="1" dirty="0">
                <a:latin typeface="Monotype Corsiva" pitchFamily="66" charset="0"/>
              </a:rPr>
              <a:t>o</a:t>
            </a:r>
            <a:r>
              <a:rPr lang="en-US" b="1" dirty="0" smtClean="0">
                <a:latin typeface="Monotype Corsiva" pitchFamily="66" charset="0"/>
              </a:rPr>
              <a:t> Image Steganography</a:t>
            </a:r>
            <a:endParaRPr lang="en-IN" b="1" dirty="0">
              <a:latin typeface="Monotype Corsiva" pitchFamily="66" charset="0"/>
            </a:endParaRPr>
          </a:p>
        </p:txBody>
      </p:sp>
    </p:spTree>
    <p:extLst>
      <p:ext uri="{BB962C8B-B14F-4D97-AF65-F5344CB8AC3E}">
        <p14:creationId xmlns:p14="http://schemas.microsoft.com/office/powerpoint/2010/main" val="520692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IN" dirty="0" smtClean="0">
                <a:solidFill>
                  <a:schemeClr val="tx1">
                    <a:lumMod val="95000"/>
                  </a:schemeClr>
                </a:solidFill>
                <a:latin typeface="Monotype Corsiva" pitchFamily="66" charset="0"/>
              </a:rPr>
              <a:t>Project Overview</a:t>
            </a:r>
          </a:p>
          <a:p>
            <a:r>
              <a:rPr lang="en-IN" dirty="0" smtClean="0">
                <a:solidFill>
                  <a:schemeClr val="tx1">
                    <a:lumMod val="95000"/>
                  </a:schemeClr>
                </a:solidFill>
                <a:latin typeface="Monotype Corsiva" pitchFamily="66" charset="0"/>
              </a:rPr>
              <a:t>Software and Tools </a:t>
            </a:r>
            <a:r>
              <a:rPr lang="en-IN" dirty="0">
                <a:solidFill>
                  <a:schemeClr val="tx1">
                    <a:lumMod val="95000"/>
                  </a:schemeClr>
                </a:solidFill>
                <a:latin typeface="Monotype Corsiva" pitchFamily="66" charset="0"/>
              </a:rPr>
              <a:t>S</a:t>
            </a:r>
            <a:r>
              <a:rPr lang="en-IN" dirty="0" smtClean="0">
                <a:solidFill>
                  <a:schemeClr val="tx1">
                    <a:lumMod val="95000"/>
                  </a:schemeClr>
                </a:solidFill>
                <a:latin typeface="Monotype Corsiva" pitchFamily="66" charset="0"/>
              </a:rPr>
              <a:t>election</a:t>
            </a:r>
          </a:p>
          <a:p>
            <a:r>
              <a:rPr lang="en-IN" dirty="0" smtClean="0">
                <a:solidFill>
                  <a:schemeClr val="tx1">
                    <a:lumMod val="95000"/>
                  </a:schemeClr>
                </a:solidFill>
                <a:latin typeface="Monotype Corsiva" pitchFamily="66" charset="0"/>
              </a:rPr>
              <a:t>Who are the End </a:t>
            </a:r>
            <a:r>
              <a:rPr lang="en-IN" dirty="0">
                <a:solidFill>
                  <a:schemeClr val="tx1">
                    <a:lumMod val="95000"/>
                  </a:schemeClr>
                </a:solidFill>
                <a:latin typeface="Monotype Corsiva" pitchFamily="66" charset="0"/>
              </a:rPr>
              <a:t>U</a:t>
            </a:r>
            <a:r>
              <a:rPr lang="en-IN" dirty="0" smtClean="0">
                <a:solidFill>
                  <a:schemeClr val="tx1">
                    <a:lumMod val="95000"/>
                  </a:schemeClr>
                </a:solidFill>
                <a:latin typeface="Monotype Corsiva" pitchFamily="66" charset="0"/>
              </a:rPr>
              <a:t>sers of this Project?</a:t>
            </a:r>
          </a:p>
          <a:p>
            <a:r>
              <a:rPr lang="en-IN" dirty="0" smtClean="0">
                <a:solidFill>
                  <a:schemeClr val="tx1">
                    <a:lumMod val="95000"/>
                  </a:schemeClr>
                </a:solidFill>
                <a:latin typeface="Monotype Corsiva" pitchFamily="66" charset="0"/>
              </a:rPr>
              <a:t>Your Solution and its </a:t>
            </a:r>
            <a:r>
              <a:rPr lang="en-IN" dirty="0">
                <a:solidFill>
                  <a:schemeClr val="tx1">
                    <a:lumMod val="95000"/>
                  </a:schemeClr>
                </a:solidFill>
                <a:latin typeface="Monotype Corsiva" pitchFamily="66" charset="0"/>
              </a:rPr>
              <a:t>V</a:t>
            </a:r>
            <a:r>
              <a:rPr lang="en-IN" dirty="0" smtClean="0">
                <a:solidFill>
                  <a:schemeClr val="tx1">
                    <a:lumMod val="95000"/>
                  </a:schemeClr>
                </a:solidFill>
                <a:latin typeface="Monotype Corsiva" pitchFamily="66" charset="0"/>
              </a:rPr>
              <a:t>alue Proposition</a:t>
            </a:r>
          </a:p>
          <a:p>
            <a:r>
              <a:rPr lang="en-IN" dirty="0" smtClean="0">
                <a:solidFill>
                  <a:schemeClr val="tx1">
                    <a:lumMod val="95000"/>
                  </a:schemeClr>
                </a:solidFill>
                <a:latin typeface="Monotype Corsiva" pitchFamily="66" charset="0"/>
              </a:rPr>
              <a:t>How did you customize the Project and make it your own</a:t>
            </a:r>
          </a:p>
          <a:p>
            <a:r>
              <a:rPr lang="en-IN" dirty="0" smtClean="0">
                <a:solidFill>
                  <a:schemeClr val="tx1">
                    <a:lumMod val="95000"/>
                  </a:schemeClr>
                </a:solidFill>
                <a:latin typeface="Monotype Corsiva" pitchFamily="66" charset="0"/>
              </a:rPr>
              <a:t>Modelling</a:t>
            </a:r>
            <a:endParaRPr lang="en-IN" dirty="0">
              <a:solidFill>
                <a:schemeClr val="tx1">
                  <a:lumMod val="95000"/>
                </a:schemeClr>
              </a:solidFill>
              <a:latin typeface="Monotype Corsiva" pitchFamily="66" charset="0"/>
            </a:endParaRPr>
          </a:p>
          <a:p>
            <a:r>
              <a:rPr lang="en-IN" dirty="0" smtClean="0">
                <a:solidFill>
                  <a:schemeClr val="tx1">
                    <a:lumMod val="95000"/>
                  </a:schemeClr>
                </a:solidFill>
                <a:latin typeface="Monotype Corsiva" pitchFamily="66" charset="0"/>
              </a:rPr>
              <a:t>Results</a:t>
            </a:r>
            <a:endParaRPr lang="en-IN" dirty="0">
              <a:solidFill>
                <a:schemeClr val="tx1">
                  <a:lumMod val="95000"/>
                </a:schemeClr>
              </a:solidFill>
              <a:latin typeface="Monotype Corsiva" pitchFamily="66" charset="0"/>
            </a:endParaRPr>
          </a:p>
          <a:p>
            <a:r>
              <a:rPr lang="en-IN" dirty="0" smtClean="0">
                <a:solidFill>
                  <a:schemeClr val="tx1">
                    <a:lumMod val="95000"/>
                  </a:schemeClr>
                </a:solidFill>
                <a:latin typeface="Monotype Corsiva" pitchFamily="66" charset="0"/>
              </a:rPr>
              <a:t>Links</a:t>
            </a:r>
          </a:p>
          <a:p>
            <a:pPr marL="0" indent="0">
              <a:buNone/>
            </a:pPr>
            <a:endParaRPr lang="en-IN" dirty="0"/>
          </a:p>
        </p:txBody>
      </p:sp>
      <p:sp>
        <p:nvSpPr>
          <p:cNvPr id="2" name="Title 1"/>
          <p:cNvSpPr>
            <a:spLocks noGrp="1"/>
          </p:cNvSpPr>
          <p:nvPr>
            <p:ph type="title"/>
          </p:nvPr>
        </p:nvSpPr>
        <p:spPr/>
        <p:txBody>
          <a:bodyPr/>
          <a:lstStyle/>
          <a:p>
            <a:pPr algn="l"/>
            <a:r>
              <a:rPr lang="en-US" b="1" dirty="0" smtClean="0">
                <a:latin typeface="Monotype Corsiva" pitchFamily="66" charset="0"/>
              </a:rPr>
              <a:t>Agenda:</a:t>
            </a:r>
            <a:endParaRPr lang="en-IN" b="1" dirty="0">
              <a:latin typeface="Monotype Corsiva" pitchFamily="66" charset="0"/>
            </a:endParaRPr>
          </a:p>
        </p:txBody>
      </p:sp>
    </p:spTree>
    <p:extLst>
      <p:ext uri="{BB962C8B-B14F-4D97-AF65-F5344CB8AC3E}">
        <p14:creationId xmlns:p14="http://schemas.microsoft.com/office/powerpoint/2010/main" val="406815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68760"/>
            <a:ext cx="8229600" cy="5256584"/>
          </a:xfrm>
        </p:spPr>
        <p:txBody>
          <a:bodyPr>
            <a:normAutofit fontScale="77500" lnSpcReduction="20000"/>
          </a:bodyPr>
          <a:lstStyle/>
          <a:p>
            <a:pPr marL="0" indent="0">
              <a:buNone/>
            </a:pPr>
            <a:r>
              <a:rPr lang="en-US" dirty="0" smtClean="0">
                <a:latin typeface="Monotype Corsiva" pitchFamily="66" charset="0"/>
              </a:rPr>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smtClean="0">
              <a:latin typeface="Monotype Corsiva" pitchFamily="66" charset="0"/>
            </a:endParaRPr>
          </a:p>
          <a:p>
            <a:pPr marL="0" indent="0">
              <a:buNone/>
            </a:pPr>
            <a:r>
              <a:rPr lang="en-IN" sz="4000" b="1" dirty="0" smtClean="0">
                <a:latin typeface="Monotype Corsiva" pitchFamily="66" charset="0"/>
              </a:rPr>
              <a:t>Key objectives:</a:t>
            </a:r>
          </a:p>
          <a:p>
            <a:r>
              <a:rPr lang="en-IN" dirty="0" smtClean="0">
                <a:latin typeface="Monotype Corsiva" pitchFamily="66" charset="0"/>
              </a:rPr>
              <a:t>Understanding Steganography Fundamentals</a:t>
            </a:r>
          </a:p>
          <a:p>
            <a:r>
              <a:rPr lang="en-IN" dirty="0" smtClean="0">
                <a:latin typeface="Monotype Corsiva" pitchFamily="66" charset="0"/>
              </a:rPr>
              <a:t>Implementing </a:t>
            </a:r>
            <a:r>
              <a:rPr lang="en-IN" dirty="0" err="1" smtClean="0">
                <a:latin typeface="Monotype Corsiva" pitchFamily="66" charset="0"/>
              </a:rPr>
              <a:t>Steganographic</a:t>
            </a:r>
            <a:r>
              <a:rPr lang="en-IN" dirty="0" smtClean="0">
                <a:latin typeface="Monotype Corsiva" pitchFamily="66" charset="0"/>
              </a:rPr>
              <a:t> Techniques</a:t>
            </a:r>
          </a:p>
          <a:p>
            <a:r>
              <a:rPr lang="en-IN" dirty="0" smtClean="0">
                <a:latin typeface="Monotype Corsiva" pitchFamily="66" charset="0"/>
              </a:rPr>
              <a:t>Developing a </a:t>
            </a:r>
            <a:r>
              <a:rPr lang="en-IN" dirty="0" err="1" smtClean="0">
                <a:latin typeface="Monotype Corsiva" pitchFamily="66" charset="0"/>
              </a:rPr>
              <a:t>Steganographic</a:t>
            </a:r>
            <a:r>
              <a:rPr lang="en-IN" dirty="0" smtClean="0">
                <a:latin typeface="Monotype Corsiva" pitchFamily="66" charset="0"/>
              </a:rPr>
              <a:t> Tool</a:t>
            </a:r>
          </a:p>
          <a:p>
            <a:r>
              <a:rPr lang="en-IN" dirty="0" smtClean="0">
                <a:latin typeface="Monotype Corsiva" pitchFamily="66" charset="0"/>
              </a:rPr>
              <a:t>Security and Detection</a:t>
            </a:r>
          </a:p>
          <a:p>
            <a:r>
              <a:rPr lang="en-IN" dirty="0" smtClean="0">
                <a:latin typeface="Monotype Corsiva" pitchFamily="66" charset="0"/>
              </a:rPr>
              <a:t>Applications and Ethical Considerations</a:t>
            </a:r>
          </a:p>
          <a:p>
            <a:pPr marL="0" indent="0">
              <a:buNone/>
            </a:pPr>
            <a:r>
              <a:rPr lang="en-US" b="1" dirty="0" smtClean="0">
                <a:latin typeface="Monotype Corsiva" pitchFamily="66" charset="0"/>
              </a:rPr>
              <a:t>Deliverables:</a:t>
            </a:r>
            <a:endParaRPr lang="en-US" dirty="0" smtClean="0">
              <a:latin typeface="Monotype Corsiva" pitchFamily="66" charset="0"/>
            </a:endParaRPr>
          </a:p>
          <a:p>
            <a:r>
              <a:rPr lang="en-US" dirty="0" smtClean="0">
                <a:latin typeface="Monotype Corsiva" pitchFamily="66" charset="0"/>
              </a:rPr>
              <a:t>A detailed report documenting the project's objectives, methodologies, and findings.</a:t>
            </a:r>
          </a:p>
          <a:p>
            <a:r>
              <a:rPr lang="en-US" dirty="0" smtClean="0">
                <a:latin typeface="Monotype Corsiva" pitchFamily="66" charset="0"/>
              </a:rPr>
              <a:t>Source code of the </a:t>
            </a:r>
            <a:r>
              <a:rPr lang="en-US" dirty="0" err="1" smtClean="0">
                <a:latin typeface="Monotype Corsiva" pitchFamily="66" charset="0"/>
              </a:rPr>
              <a:t>steganographic</a:t>
            </a:r>
            <a:r>
              <a:rPr lang="en-US" dirty="0" smtClean="0">
                <a:latin typeface="Monotype Corsiva" pitchFamily="66" charset="0"/>
              </a:rPr>
              <a:t> tool developed during the project.</a:t>
            </a:r>
          </a:p>
          <a:p>
            <a:r>
              <a:rPr lang="en-US" dirty="0" smtClean="0">
                <a:latin typeface="Monotype Corsiva" pitchFamily="66" charset="0"/>
              </a:rPr>
              <a:t>Demonstration videos or screenshots showcasing the tool's functionality.</a:t>
            </a:r>
          </a:p>
          <a:p>
            <a:pPr marL="0" indent="0">
              <a:buNone/>
            </a:pPr>
            <a:r>
              <a:rPr lang="en-US" b="1" dirty="0" smtClean="0">
                <a:latin typeface="Monotype Corsiva" pitchFamily="66" charset="0"/>
              </a:rPr>
              <a:t>Conclusion:</a:t>
            </a:r>
          </a:p>
          <a:p>
            <a:pPr marL="0" indent="0">
              <a:buNone/>
            </a:pPr>
            <a:r>
              <a:rPr lang="en-US" dirty="0" smtClean="0">
                <a:latin typeface="Monotype Corsiva" pitchFamily="66" charset="0"/>
              </a:rPr>
              <a:t>     This project on steganography aims to provide a comprehensive exploration of both the </a:t>
            </a:r>
          </a:p>
          <a:p>
            <a:pPr marL="0" indent="0">
              <a:buNone/>
            </a:pPr>
            <a:r>
              <a:rPr lang="en-US" dirty="0" smtClean="0">
                <a:latin typeface="Monotype Corsiva" pitchFamily="66" charset="0"/>
              </a:rPr>
              <a:t>theoretical foundations and practical implementations of hiding data within digital media. </a:t>
            </a:r>
          </a:p>
          <a:p>
            <a:pPr marL="0" indent="0">
              <a:buNone/>
            </a:pPr>
            <a:endParaRPr lang="en-IN" dirty="0"/>
          </a:p>
        </p:txBody>
      </p:sp>
      <p:sp>
        <p:nvSpPr>
          <p:cNvPr id="2" name="Title 1"/>
          <p:cNvSpPr>
            <a:spLocks noGrp="1"/>
          </p:cNvSpPr>
          <p:nvPr>
            <p:ph type="title"/>
          </p:nvPr>
        </p:nvSpPr>
        <p:spPr>
          <a:xfrm>
            <a:off x="457200" y="274638"/>
            <a:ext cx="8229600" cy="922114"/>
          </a:xfrm>
        </p:spPr>
        <p:txBody>
          <a:bodyPr/>
          <a:lstStyle/>
          <a:p>
            <a:pPr algn="l"/>
            <a:r>
              <a:rPr lang="en-US" b="1" dirty="0" smtClean="0">
                <a:latin typeface="Monotype Corsiva" pitchFamily="66" charset="0"/>
              </a:rPr>
              <a:t>Project Overview:</a:t>
            </a:r>
            <a:endParaRPr lang="en-IN" b="1" dirty="0">
              <a:latin typeface="Monotype Corsiva" pitchFamily="66" charset="0"/>
            </a:endParaRPr>
          </a:p>
        </p:txBody>
      </p:sp>
    </p:spTree>
    <p:extLst>
      <p:ext uri="{BB962C8B-B14F-4D97-AF65-F5344CB8AC3E}">
        <p14:creationId xmlns:p14="http://schemas.microsoft.com/office/powerpoint/2010/main" val="12273380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115566463"/>
              </p:ext>
            </p:extLst>
          </p:nvPr>
        </p:nvGraphicFramePr>
        <p:xfrm>
          <a:off x="698500" y="2247900"/>
          <a:ext cx="7747000" cy="3878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p:txBody>
          <a:bodyPr>
            <a:normAutofit/>
          </a:bodyPr>
          <a:lstStyle/>
          <a:p>
            <a:pPr algn="l"/>
            <a:r>
              <a:rPr lang="en-US" b="1" dirty="0" smtClean="0">
                <a:latin typeface="Monotype Corsiva" pitchFamily="66" charset="0"/>
              </a:rPr>
              <a:t>Software and Tools Selection:</a:t>
            </a:r>
            <a:endParaRPr lang="en-IN" b="1" dirty="0">
              <a:latin typeface="Monotype Corsiva" pitchFamily="66" charset="0"/>
            </a:endParaRPr>
          </a:p>
        </p:txBody>
      </p:sp>
    </p:spTree>
    <p:extLst>
      <p:ext uri="{BB962C8B-B14F-4D97-AF65-F5344CB8AC3E}">
        <p14:creationId xmlns:p14="http://schemas.microsoft.com/office/powerpoint/2010/main" val="16672455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68738977"/>
              </p:ext>
            </p:extLst>
          </p:nvPr>
        </p:nvGraphicFramePr>
        <p:xfrm>
          <a:off x="457200" y="1196752"/>
          <a:ext cx="8229600" cy="547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p:cNvSpPr>
            <a:spLocks noGrp="1"/>
          </p:cNvSpPr>
          <p:nvPr>
            <p:ph type="title"/>
          </p:nvPr>
        </p:nvSpPr>
        <p:spPr>
          <a:xfrm>
            <a:off x="457200" y="274638"/>
            <a:ext cx="8229600" cy="1354162"/>
          </a:xfrm>
        </p:spPr>
        <p:txBody>
          <a:bodyPr>
            <a:normAutofit/>
          </a:bodyPr>
          <a:lstStyle/>
          <a:p>
            <a:pPr algn="l"/>
            <a:r>
              <a:rPr lang="en-IN" sz="4400" b="1" dirty="0" smtClean="0">
                <a:latin typeface="Monotype Corsiva" pitchFamily="66" charset="0"/>
              </a:rPr>
              <a:t>Who are the end users of this project?</a:t>
            </a:r>
            <a:endParaRPr lang="en-IN" sz="4400" dirty="0">
              <a:latin typeface="Monotype Corsiva" pitchFamily="66" charset="0"/>
            </a:endParaRPr>
          </a:p>
        </p:txBody>
      </p:sp>
    </p:spTree>
    <p:extLst>
      <p:ext uri="{BB962C8B-B14F-4D97-AF65-F5344CB8AC3E}">
        <p14:creationId xmlns:p14="http://schemas.microsoft.com/office/powerpoint/2010/main" val="36090762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smtClean="0">
                <a:latin typeface="Monotype Corsiva" pitchFamily="66" charset="0"/>
                <a:cs typeface="Bahnschrift" panose="020B0502040204020203" charset="0"/>
              </a:rPr>
              <a:t>Steganography is the basic concept to hide the data inside other data.</a:t>
            </a:r>
          </a:p>
          <a:p>
            <a:r>
              <a:rPr lang="en-US" sz="3600" dirty="0" smtClean="0">
                <a:latin typeface="Monotype Corsiva" pitchFamily="66" charset="0"/>
                <a:cs typeface="Bahnschrift" panose="020B0502040204020203" charset="0"/>
              </a:rPr>
              <a:t>In this project RGB Mechanism is used for pixel </a:t>
            </a:r>
            <a:r>
              <a:rPr lang="en-US" dirty="0" smtClean="0">
                <a:latin typeface="Monotype Corsiva" pitchFamily="66" charset="0"/>
                <a:cs typeface="Bahnschrift" panose="020B0502040204020203" charset="0"/>
              </a:rPr>
              <a:t>manipulation.</a:t>
            </a:r>
          </a:p>
          <a:p>
            <a:r>
              <a:rPr lang="en-US" dirty="0" smtClean="0">
                <a:latin typeface="Monotype Corsiva" pitchFamily="66" charset="0"/>
                <a:cs typeface="Bahnschrift" panose="020B0502040204020203" charset="0"/>
              </a:rPr>
              <a:t>XOR operation is used for encryption and decryption of the test inside the image.</a:t>
            </a:r>
          </a:p>
          <a:p>
            <a:r>
              <a:rPr lang="en-US" dirty="0" smtClean="0">
                <a:latin typeface="Monotype Corsiva" pitchFamily="66" charset="0"/>
                <a:cs typeface="Bahnschrift" panose="020B0502040204020203" charset="0"/>
              </a:rPr>
              <a:t>The project reads an image and hides the secret text within the pixel values using the least significant bits (LSB) method.</a:t>
            </a:r>
          </a:p>
          <a:p>
            <a:r>
              <a:rPr lang="en-US" dirty="0" smtClean="0">
                <a:latin typeface="Monotype Corsiva" pitchFamily="66" charset="0"/>
                <a:cs typeface="Bahnschrift" panose="020B0502040204020203" charset="0"/>
              </a:rPr>
              <a:t>For security purpose that means to avoid unauthorized users taking the advantage of the message, a secret key used to hide and unhide the data.</a:t>
            </a:r>
          </a:p>
          <a:p>
            <a:r>
              <a:rPr lang="en-US" dirty="0" smtClean="0">
                <a:latin typeface="Monotype Corsiva" pitchFamily="66" charset="0"/>
                <a:cs typeface="Bahnschrift" panose="020B0502040204020203" charset="0"/>
              </a:rPr>
              <a:t>Finally, By using this project we can hide the data inside an image using secret key and for unhide the message secret is used.</a:t>
            </a:r>
          </a:p>
          <a:p>
            <a:pPr marL="0" indent="0">
              <a:buNone/>
            </a:pPr>
            <a:endParaRPr lang="en-IN" dirty="0"/>
          </a:p>
        </p:txBody>
      </p:sp>
      <p:sp>
        <p:nvSpPr>
          <p:cNvPr id="2" name="Title 1"/>
          <p:cNvSpPr>
            <a:spLocks noGrp="1"/>
          </p:cNvSpPr>
          <p:nvPr>
            <p:ph type="title"/>
          </p:nvPr>
        </p:nvSpPr>
        <p:spPr/>
        <p:txBody>
          <a:bodyPr>
            <a:noAutofit/>
          </a:bodyPr>
          <a:lstStyle/>
          <a:p>
            <a:pPr algn="l"/>
            <a:r>
              <a:rPr lang="en-IN" sz="4400" b="1" dirty="0" smtClean="0">
                <a:latin typeface="Monotype Corsiva" pitchFamily="66" charset="0"/>
              </a:rPr>
              <a:t>Your solution and its value proposition</a:t>
            </a:r>
            <a:endParaRPr lang="en-IN" sz="4400" dirty="0">
              <a:latin typeface="Monotype Corsiva" pitchFamily="66" charset="0"/>
            </a:endParaRPr>
          </a:p>
        </p:txBody>
      </p:sp>
    </p:spTree>
    <p:extLst>
      <p:ext uri="{BB962C8B-B14F-4D97-AF65-F5344CB8AC3E}">
        <p14:creationId xmlns:p14="http://schemas.microsoft.com/office/powerpoint/2010/main" val="1053359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7"/>
          <p:cNvSpPr>
            <a:spLocks noGrp="1"/>
          </p:cNvSpPr>
          <p:nvPr>
            <p:ph idx="1"/>
          </p:nvPr>
        </p:nvSpPr>
        <p:spPr>
          <a:prstGeom prst="rect">
            <a:avLst/>
          </a:prstGeom>
          <a:noFill/>
        </p:spPr>
        <p:txBody>
          <a:bodyPr wrap="none" rtlCol="0" anchor="t">
            <a:normAutofit/>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SimSun" panose="02010600030101010101" pitchFamily="2" charset="-122"/>
                <a:cs typeface="+mn-cs"/>
              </a:defRPr>
            </a:lvl9pPr>
          </a:lstStyle>
          <a:p>
            <a:pPr algn="l">
              <a:lnSpc>
                <a:spcPts val="2715"/>
              </a:lnSpc>
            </a:pPr>
            <a:r>
              <a:rPr lang="en-US" sz="2400" b="1" dirty="0">
                <a:latin typeface="Monotype Corsiva" pitchFamily="66" charset="0"/>
                <a:ea typeface="MuseoModerno" pitchFamily="34" charset="-122"/>
                <a:cs typeface="MuseoModerno" pitchFamily="34" charset="-120"/>
              </a:rPr>
              <a:t>Image </a:t>
            </a:r>
            <a:r>
              <a:rPr lang="en-US" sz="2400" b="1" dirty="0" smtClean="0">
                <a:latin typeface="Monotype Corsiva" pitchFamily="66" charset="0"/>
                <a:ea typeface="MuseoModerno" pitchFamily="34" charset="-122"/>
                <a:cs typeface="MuseoModerno" pitchFamily="34" charset="-120"/>
              </a:rPr>
              <a:t>Manipulation:</a:t>
            </a:r>
          </a:p>
          <a:p>
            <a:pPr marL="0" indent="0">
              <a:lnSpc>
                <a:spcPts val="2715"/>
              </a:lnSpc>
              <a:buNone/>
            </a:pPr>
            <a:r>
              <a:rPr lang="en-US" sz="2400" dirty="0" smtClean="0">
                <a:solidFill>
                  <a:srgbClr val="2B4150"/>
                </a:solidFill>
                <a:latin typeface="Monotype Corsiva" pitchFamily="66" charset="0"/>
                <a:ea typeface="Source Sans Pro" pitchFamily="34" charset="-122"/>
                <a:cs typeface="Source Sans Pro" pitchFamily="34" charset="-120"/>
              </a:rPr>
              <a:t>         Using </a:t>
            </a:r>
            <a:r>
              <a:rPr lang="en-US" sz="2400" dirty="0">
                <a:solidFill>
                  <a:srgbClr val="2B4150"/>
                </a:solidFill>
                <a:latin typeface="Monotype Corsiva" pitchFamily="66" charset="0"/>
                <a:ea typeface="Source Sans Pro" pitchFamily="34" charset="-122"/>
                <a:cs typeface="Source Sans Pro" pitchFamily="34" charset="-120"/>
              </a:rPr>
              <a:t>Python's image processing libraries, such as Pillow, you </a:t>
            </a:r>
            <a:endParaRPr lang="en-US" sz="2400" dirty="0" smtClean="0">
              <a:solidFill>
                <a:srgbClr val="2B4150"/>
              </a:solidFill>
              <a:latin typeface="Monotype Corsiva" pitchFamily="66" charset="0"/>
              <a:ea typeface="Source Sans Pro" pitchFamily="34" charset="-122"/>
              <a:cs typeface="Source Sans Pro" pitchFamily="34" charset="-120"/>
            </a:endParaRPr>
          </a:p>
          <a:p>
            <a:pPr marL="0" indent="0">
              <a:lnSpc>
                <a:spcPts val="2715"/>
              </a:lnSpc>
              <a:buNone/>
            </a:pPr>
            <a:r>
              <a:rPr lang="en-US" sz="2400" dirty="0" smtClean="0">
                <a:solidFill>
                  <a:srgbClr val="2B4150"/>
                </a:solidFill>
                <a:latin typeface="Monotype Corsiva" pitchFamily="66" charset="0"/>
                <a:ea typeface="Source Sans Pro" pitchFamily="34" charset="-122"/>
                <a:cs typeface="Source Sans Pro" pitchFamily="34" charset="-120"/>
              </a:rPr>
              <a:t>can </a:t>
            </a:r>
            <a:r>
              <a:rPr lang="en-US" sz="2400" dirty="0" err="1" smtClean="0">
                <a:solidFill>
                  <a:srgbClr val="2B4150"/>
                </a:solidFill>
                <a:latin typeface="Monotype Corsiva" pitchFamily="66" charset="0"/>
                <a:ea typeface="Source Sans Pro" pitchFamily="34" charset="-122"/>
                <a:cs typeface="Source Sans Pro" pitchFamily="34" charset="-120"/>
              </a:rPr>
              <a:t>read,manipulate</a:t>
            </a:r>
            <a:r>
              <a:rPr lang="en-US" sz="2400" dirty="0">
                <a:solidFill>
                  <a:srgbClr val="2B4150"/>
                </a:solidFill>
                <a:latin typeface="Monotype Corsiva" pitchFamily="66" charset="0"/>
                <a:ea typeface="Source Sans Pro" pitchFamily="34" charset="-122"/>
                <a:cs typeface="Source Sans Pro" pitchFamily="34" charset="-120"/>
              </a:rPr>
              <a:t>, and save image </a:t>
            </a:r>
            <a:r>
              <a:rPr lang="en-US" sz="2400" dirty="0" smtClean="0">
                <a:solidFill>
                  <a:srgbClr val="2B4150"/>
                </a:solidFill>
                <a:latin typeface="Monotype Corsiva" pitchFamily="66" charset="0"/>
                <a:ea typeface="Source Sans Pro" pitchFamily="34" charset="-122"/>
                <a:cs typeface="Source Sans Pro" pitchFamily="34" charset="-120"/>
              </a:rPr>
              <a:t>files.</a:t>
            </a:r>
          </a:p>
          <a:p>
            <a:pPr>
              <a:lnSpc>
                <a:spcPts val="2715"/>
              </a:lnSpc>
            </a:pPr>
            <a:r>
              <a:rPr lang="en-US" sz="2400" b="1" dirty="0" smtClean="0">
                <a:latin typeface="Monotype Corsiva" pitchFamily="66" charset="0"/>
                <a:ea typeface="MuseoModerno" pitchFamily="34" charset="-122"/>
                <a:cs typeface="MuseoModerno" pitchFamily="34" charset="-120"/>
              </a:rPr>
              <a:t>Data Embedding:</a:t>
            </a:r>
            <a:endParaRPr lang="en-US" sz="2400" b="1" dirty="0">
              <a:latin typeface="Monotype Corsiva" pitchFamily="66" charset="0"/>
              <a:ea typeface="MuseoModerno" pitchFamily="34" charset="-122"/>
              <a:cs typeface="MuseoModerno" pitchFamily="34" charset="-120"/>
            </a:endParaRPr>
          </a:p>
          <a:p>
            <a:pPr marL="0" indent="0">
              <a:lnSpc>
                <a:spcPts val="2715"/>
              </a:lnSpc>
              <a:buNone/>
            </a:pPr>
            <a:r>
              <a:rPr lang="en-US" sz="2400" dirty="0" smtClean="0">
                <a:solidFill>
                  <a:srgbClr val="2B4150"/>
                </a:solidFill>
                <a:latin typeface="Monotype Corsiva" pitchFamily="66" charset="0"/>
                <a:ea typeface="Source Sans Pro" pitchFamily="34" charset="-122"/>
                <a:cs typeface="Source Sans Pro" pitchFamily="34" charset="-120"/>
              </a:rPr>
              <a:t>          Algorithms </a:t>
            </a:r>
            <a:r>
              <a:rPr lang="en-US" sz="2400" dirty="0">
                <a:solidFill>
                  <a:srgbClr val="2B4150"/>
                </a:solidFill>
                <a:latin typeface="Monotype Corsiva" pitchFamily="66" charset="0"/>
                <a:ea typeface="Source Sans Pro" pitchFamily="34" charset="-122"/>
                <a:cs typeface="Source Sans Pro" pitchFamily="34" charset="-120"/>
              </a:rPr>
              <a:t>are used to encode the secret data into the image's </a:t>
            </a:r>
            <a:endParaRPr lang="en-US" sz="2400" dirty="0" smtClean="0">
              <a:solidFill>
                <a:srgbClr val="2B4150"/>
              </a:solidFill>
              <a:latin typeface="Monotype Corsiva" pitchFamily="66" charset="0"/>
              <a:ea typeface="Source Sans Pro" pitchFamily="34" charset="-122"/>
              <a:cs typeface="Source Sans Pro" pitchFamily="34" charset="-120"/>
            </a:endParaRPr>
          </a:p>
          <a:p>
            <a:pPr marL="0" indent="0">
              <a:lnSpc>
                <a:spcPts val="2715"/>
              </a:lnSpc>
              <a:buNone/>
            </a:pPr>
            <a:r>
              <a:rPr lang="en-US" sz="2400" dirty="0" smtClean="0">
                <a:solidFill>
                  <a:srgbClr val="2B4150"/>
                </a:solidFill>
                <a:latin typeface="Monotype Corsiva" pitchFamily="66" charset="0"/>
                <a:ea typeface="Source Sans Pro" pitchFamily="34" charset="-122"/>
                <a:cs typeface="Source Sans Pro" pitchFamily="34" charset="-120"/>
              </a:rPr>
              <a:t>pixels</a:t>
            </a:r>
            <a:r>
              <a:rPr lang="en-US" sz="2400" dirty="0">
                <a:solidFill>
                  <a:srgbClr val="2B4150"/>
                </a:solidFill>
                <a:latin typeface="Monotype Corsiva" pitchFamily="66" charset="0"/>
                <a:ea typeface="Source Sans Pro" pitchFamily="34" charset="-122"/>
                <a:cs typeface="Source Sans Pro" pitchFamily="34" charset="-120"/>
              </a:rPr>
              <a:t>, </a:t>
            </a:r>
            <a:r>
              <a:rPr lang="en-US" sz="2400" dirty="0" smtClean="0">
                <a:solidFill>
                  <a:srgbClr val="2B4150"/>
                </a:solidFill>
                <a:latin typeface="Monotype Corsiva" pitchFamily="66" charset="0"/>
                <a:ea typeface="Source Sans Pro" pitchFamily="34" charset="-122"/>
                <a:cs typeface="Source Sans Pro" pitchFamily="34" charset="-120"/>
              </a:rPr>
              <a:t>ensuring </a:t>
            </a:r>
            <a:r>
              <a:rPr lang="en-US" sz="2400" dirty="0">
                <a:solidFill>
                  <a:srgbClr val="2B4150"/>
                </a:solidFill>
                <a:latin typeface="Monotype Corsiva" pitchFamily="66" charset="0"/>
                <a:ea typeface="Source Sans Pro" pitchFamily="34" charset="-122"/>
                <a:cs typeface="Source Sans Pro" pitchFamily="34" charset="-120"/>
              </a:rPr>
              <a:t>it remains </a:t>
            </a:r>
            <a:r>
              <a:rPr lang="en-US" sz="2400" dirty="0" smtClean="0">
                <a:solidFill>
                  <a:srgbClr val="2B4150"/>
                </a:solidFill>
                <a:latin typeface="Monotype Corsiva" pitchFamily="66" charset="0"/>
                <a:ea typeface="Source Sans Pro" pitchFamily="34" charset="-122"/>
                <a:cs typeface="Source Sans Pro" pitchFamily="34" charset="-120"/>
              </a:rPr>
              <a:t>invisible.</a:t>
            </a:r>
          </a:p>
          <a:p>
            <a:pPr>
              <a:lnSpc>
                <a:spcPts val="2715"/>
              </a:lnSpc>
            </a:pPr>
            <a:r>
              <a:rPr lang="en-US" sz="2400" b="1" dirty="0" smtClean="0">
                <a:latin typeface="Monotype Corsiva" pitchFamily="66" charset="0"/>
                <a:ea typeface="MuseoModerno" pitchFamily="34" charset="-122"/>
                <a:cs typeface="MuseoModerno" pitchFamily="34" charset="-120"/>
              </a:rPr>
              <a:t>Decoding </a:t>
            </a:r>
            <a:r>
              <a:rPr lang="en-US" sz="2400" b="1" dirty="0">
                <a:latin typeface="Monotype Corsiva" pitchFamily="66" charset="0"/>
                <a:ea typeface="MuseoModerno" pitchFamily="34" charset="-122"/>
                <a:cs typeface="MuseoModerno" pitchFamily="34" charset="-120"/>
              </a:rPr>
              <a:t>and </a:t>
            </a:r>
            <a:r>
              <a:rPr lang="en-US" sz="2400" b="1" dirty="0" smtClean="0">
                <a:latin typeface="Monotype Corsiva" pitchFamily="66" charset="0"/>
                <a:ea typeface="MuseoModerno" pitchFamily="34" charset="-122"/>
                <a:cs typeface="MuseoModerno" pitchFamily="34" charset="-120"/>
              </a:rPr>
              <a:t>Extraction:</a:t>
            </a:r>
            <a:endParaRPr lang="en-US" sz="2400" b="1" dirty="0">
              <a:latin typeface="Monotype Corsiva" pitchFamily="66" charset="0"/>
              <a:ea typeface="MuseoModerno" pitchFamily="34" charset="-122"/>
              <a:cs typeface="MuseoModerno" pitchFamily="34" charset="-120"/>
            </a:endParaRPr>
          </a:p>
          <a:p>
            <a:pPr marL="0" indent="0">
              <a:lnSpc>
                <a:spcPts val="2715"/>
              </a:lnSpc>
              <a:buNone/>
            </a:pPr>
            <a:r>
              <a:rPr lang="en-US" sz="2400" dirty="0" smtClean="0">
                <a:solidFill>
                  <a:srgbClr val="2B4150"/>
                </a:solidFill>
                <a:latin typeface="Monotype Corsiva" pitchFamily="66" charset="0"/>
                <a:ea typeface="Source Sans Pro" pitchFamily="34" charset="-122"/>
                <a:cs typeface="Source Sans Pro" pitchFamily="34" charset="-120"/>
              </a:rPr>
              <a:t>          Complementary </a:t>
            </a:r>
            <a:r>
              <a:rPr lang="en-US" sz="2400" dirty="0">
                <a:solidFill>
                  <a:srgbClr val="2B4150"/>
                </a:solidFill>
                <a:latin typeface="Monotype Corsiva" pitchFamily="66" charset="0"/>
                <a:ea typeface="Source Sans Pro" pitchFamily="34" charset="-122"/>
                <a:cs typeface="Source Sans Pro" pitchFamily="34" charset="-120"/>
              </a:rPr>
              <a:t>algorithms are employed to extract the hidden </a:t>
            </a:r>
            <a:endParaRPr lang="en-US" sz="2400" dirty="0" smtClean="0">
              <a:solidFill>
                <a:srgbClr val="2B4150"/>
              </a:solidFill>
              <a:latin typeface="Monotype Corsiva" pitchFamily="66" charset="0"/>
              <a:ea typeface="Source Sans Pro" pitchFamily="34" charset="-122"/>
              <a:cs typeface="Source Sans Pro" pitchFamily="34" charset="-120"/>
            </a:endParaRPr>
          </a:p>
          <a:p>
            <a:pPr marL="0" indent="0">
              <a:lnSpc>
                <a:spcPts val="2715"/>
              </a:lnSpc>
              <a:buNone/>
            </a:pPr>
            <a:r>
              <a:rPr lang="en-US" sz="2400" dirty="0" smtClean="0">
                <a:solidFill>
                  <a:srgbClr val="2B4150"/>
                </a:solidFill>
                <a:latin typeface="Monotype Corsiva" pitchFamily="66" charset="0"/>
                <a:ea typeface="Source Sans Pro" pitchFamily="34" charset="-122"/>
                <a:cs typeface="Source Sans Pro" pitchFamily="34" charset="-120"/>
              </a:rPr>
              <a:t>data from </a:t>
            </a:r>
            <a:r>
              <a:rPr lang="en-US" sz="2400" dirty="0">
                <a:solidFill>
                  <a:srgbClr val="2B4150"/>
                </a:solidFill>
                <a:latin typeface="Monotype Corsiva" pitchFamily="66" charset="0"/>
                <a:ea typeface="Source Sans Pro" pitchFamily="34" charset="-122"/>
                <a:cs typeface="Source Sans Pro" pitchFamily="34" charset="-120"/>
              </a:rPr>
              <a:t>the image, reverting the </a:t>
            </a:r>
            <a:r>
              <a:rPr lang="en-US" sz="2400" dirty="0" err="1">
                <a:solidFill>
                  <a:srgbClr val="2B4150"/>
                </a:solidFill>
                <a:latin typeface="Monotype Corsiva" pitchFamily="66" charset="0"/>
                <a:ea typeface="Source Sans Pro" pitchFamily="34" charset="-122"/>
                <a:cs typeface="Source Sans Pro" pitchFamily="34" charset="-120"/>
              </a:rPr>
              <a:t>steganographic</a:t>
            </a:r>
            <a:r>
              <a:rPr lang="en-US" sz="2400" dirty="0">
                <a:solidFill>
                  <a:srgbClr val="2B4150"/>
                </a:solidFill>
                <a:latin typeface="Monotype Corsiva" pitchFamily="66" charset="0"/>
                <a:ea typeface="Source Sans Pro" pitchFamily="34" charset="-122"/>
                <a:cs typeface="Source Sans Pro" pitchFamily="34" charset="-120"/>
              </a:rPr>
              <a:t> process.</a:t>
            </a:r>
          </a:p>
          <a:p>
            <a:pPr marL="0" indent="0">
              <a:lnSpc>
                <a:spcPts val="2715"/>
              </a:lnSpc>
              <a:buNone/>
            </a:pPr>
            <a:endParaRPr lang="en-US" sz="2000" dirty="0">
              <a:solidFill>
                <a:srgbClr val="2B4150"/>
              </a:solidFill>
              <a:latin typeface="Source Sans Pro" pitchFamily="34" charset="0"/>
              <a:ea typeface="Source Sans Pro" pitchFamily="34" charset="-122"/>
              <a:cs typeface="Source Sans Pro" pitchFamily="34" charset="-120"/>
            </a:endParaRPr>
          </a:p>
          <a:p>
            <a:pPr marL="0" indent="0">
              <a:lnSpc>
                <a:spcPts val="2715"/>
              </a:lnSpc>
              <a:buNone/>
            </a:pPr>
            <a:endParaRPr lang="en-US" sz="2000" dirty="0">
              <a:solidFill>
                <a:srgbClr val="2B4150"/>
              </a:solidFill>
              <a:latin typeface="Source Sans Pro" pitchFamily="34" charset="0"/>
              <a:ea typeface="Source Sans Pro" pitchFamily="34" charset="-122"/>
              <a:cs typeface="Source Sans Pro" pitchFamily="34" charset="-120"/>
            </a:endParaRPr>
          </a:p>
          <a:p>
            <a:pPr marL="0" indent="0" algn="l">
              <a:lnSpc>
                <a:spcPts val="2715"/>
              </a:lnSpc>
              <a:buNone/>
            </a:pPr>
            <a:endParaRPr lang="en-US" sz="2000" b="1" dirty="0">
              <a:solidFill>
                <a:srgbClr val="124E73"/>
              </a:solidFill>
              <a:latin typeface="MuseoModerno" pitchFamily="34" charset="0"/>
              <a:ea typeface="MuseoModerno" pitchFamily="34" charset="-122"/>
              <a:cs typeface="MuseoModerno" pitchFamily="34" charset="-120"/>
            </a:endParaRPr>
          </a:p>
        </p:txBody>
      </p:sp>
      <p:sp>
        <p:nvSpPr>
          <p:cNvPr id="2" name="Title 1"/>
          <p:cNvSpPr>
            <a:spLocks noGrp="1"/>
          </p:cNvSpPr>
          <p:nvPr>
            <p:ph type="title"/>
          </p:nvPr>
        </p:nvSpPr>
        <p:spPr>
          <a:xfrm>
            <a:off x="457200" y="764704"/>
            <a:ext cx="8229600" cy="652934"/>
          </a:xfrm>
        </p:spPr>
        <p:txBody>
          <a:bodyPr>
            <a:normAutofit fontScale="90000"/>
          </a:bodyPr>
          <a:lstStyle/>
          <a:p>
            <a:r>
              <a:rPr lang="en-US" b="1" dirty="0">
                <a:solidFill>
                  <a:schemeClr val="accent1"/>
                </a:solidFill>
                <a:latin typeface="Monotype Corsiva" pitchFamily="66" charset="0"/>
                <a:ea typeface="MuseoModerno" pitchFamily="34" charset="-122"/>
                <a:cs typeface="MuseoModerno" pitchFamily="34" charset="-120"/>
              </a:rPr>
              <a:t>Implementing Image Steganography with Python</a:t>
            </a:r>
            <a:br>
              <a:rPr lang="en-US" b="1" dirty="0">
                <a:solidFill>
                  <a:schemeClr val="accent1"/>
                </a:solidFill>
                <a:latin typeface="Monotype Corsiva" pitchFamily="66" charset="0"/>
                <a:ea typeface="MuseoModerno" pitchFamily="34" charset="-122"/>
                <a:cs typeface="MuseoModerno" pitchFamily="34" charset="-120"/>
              </a:rPr>
            </a:br>
            <a:endParaRPr lang="en-IN" dirty="0">
              <a:solidFill>
                <a:schemeClr val="accent1"/>
              </a:solidFill>
              <a:latin typeface="Monotype Corsiva" pitchFamily="66" charset="0"/>
            </a:endParaRPr>
          </a:p>
        </p:txBody>
      </p:sp>
    </p:spTree>
    <p:extLst>
      <p:ext uri="{BB962C8B-B14F-4D97-AF65-F5344CB8AC3E}">
        <p14:creationId xmlns:p14="http://schemas.microsoft.com/office/powerpoint/2010/main" val="15431817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302</TotalTime>
  <Words>1069</Words>
  <Application>Microsoft Office PowerPoint</Application>
  <PresentationFormat>On-screen Show (4:3)</PresentationFormat>
  <Paragraphs>128</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Hardcover</vt:lpstr>
      <vt:lpstr>Image  Steganography</vt:lpstr>
      <vt:lpstr>Student Details:</vt:lpstr>
      <vt:lpstr>Introduction to Image Steganography</vt:lpstr>
      <vt:lpstr>Agenda:</vt:lpstr>
      <vt:lpstr>Project Overview:</vt:lpstr>
      <vt:lpstr>Software and Tools Selection:</vt:lpstr>
      <vt:lpstr>Who are the end users of this project?</vt:lpstr>
      <vt:lpstr>Your solution and its value proposition</vt:lpstr>
      <vt:lpstr>Implementing Image Steganography with Python </vt:lpstr>
      <vt:lpstr>Demonstrating the Project with Sample Images </vt:lpstr>
      <vt:lpstr>Libraries </vt:lpstr>
      <vt:lpstr>How did you Customize the Project and make it your Own</vt:lpstr>
      <vt:lpstr>Modelling:</vt:lpstr>
      <vt:lpstr>Modelling in Steganography</vt:lpstr>
      <vt:lpstr>Output</vt:lpstr>
      <vt:lpstr>Result</vt:lpstr>
      <vt:lpstr>Result</vt:lpstr>
      <vt:lpstr>Links :</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Steganography</dc:title>
  <dc:creator>KEDAR</dc:creator>
  <cp:lastModifiedBy>KEDAR</cp:lastModifiedBy>
  <cp:revision>29</cp:revision>
  <dcterms:created xsi:type="dcterms:W3CDTF">2024-07-10T17:00:16Z</dcterms:created>
  <dcterms:modified xsi:type="dcterms:W3CDTF">2024-07-13T15:55:38Z</dcterms:modified>
</cp:coreProperties>
</file>