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72964" y="3690819"/>
            <a:ext cx="921941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NALLAGORLA BHANUPRAKASH</a:t>
            </a:r>
          </a:p>
          <a:p>
            <a:r>
              <a:rPr lang="en-US" sz="2000" b="1" dirty="0">
                <a:solidFill>
                  <a:schemeClr val="accent1">
                    <a:lumMod val="75000"/>
                  </a:schemeClr>
                </a:solidFill>
                <a:latin typeface="Arial"/>
                <a:cs typeface="Arial"/>
              </a:rPr>
              <a:t>Student Name : NALLAGORLA BHANUPRAKASH</a:t>
            </a:r>
          </a:p>
          <a:p>
            <a:r>
              <a:rPr lang="en-US" sz="2000" b="1" dirty="0">
                <a:solidFill>
                  <a:schemeClr val="accent1">
                    <a:lumMod val="75000"/>
                  </a:schemeClr>
                </a:solidFill>
                <a:latin typeface="Arial"/>
                <a:cs typeface="Arial"/>
              </a:rPr>
              <a:t>College Name &amp; Department : NRI INSTITUTE OF TECHNOLOGY &amp;</a:t>
            </a:r>
          </a:p>
          <a:p>
            <a:r>
              <a:rPr lang="en-US" sz="2000" b="1" dirty="0">
                <a:solidFill>
                  <a:schemeClr val="accent1">
                    <a:lumMod val="75000"/>
                  </a:schemeClr>
                </a:solidFill>
                <a:latin typeface="Arial"/>
                <a:cs typeface="Arial"/>
              </a:rPr>
              <a:t>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Support for multiple image formats and higher resolution images.</a:t>
            </a:r>
          </a:p>
          <a:p>
            <a:r>
              <a:rPr lang="en-US" dirty="0"/>
              <a:t>Extend the approach to video steganography for dynamic data hiding.</a:t>
            </a:r>
          </a:p>
          <a:p>
            <a:r>
              <a:rPr lang="en-US" dirty="0"/>
              <a:t> Incorporate advanced encryption algorithms to further secure the hidden message.</a:t>
            </a:r>
          </a:p>
          <a:p>
            <a:r>
              <a:rPr lang="en-US" dirty="0"/>
              <a:t>Develop a web-based or mobile application for broader accessibility.</a:t>
            </a:r>
          </a:p>
          <a:p>
            <a:r>
              <a:rPr lang="en-US" dirty="0"/>
              <a:t>Explore automated detection and extraction tools for steganographic content.</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76724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dirty="0"/>
              <a:t>In today's digital world, safeguarding data security and privacy is crucial. Traditional encryption techniques can often be detected and intercepted, making them vulnerable. Our project addresses this issue by leveraging steganography to conceal secret messages within images. This approach provides a discreet communication channel, ensuring data confidentiality while avoiding suspicion.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Programming Language:</a:t>
            </a:r>
            <a:r>
              <a:rPr lang="en-IN" dirty="0"/>
              <a:t>  Python</a:t>
            </a:r>
          </a:p>
          <a:p>
            <a:pPr marL="0" indent="0">
              <a:buNone/>
            </a:pPr>
            <a:endParaRPr lang="en-IN" dirty="0"/>
          </a:p>
          <a:p>
            <a:r>
              <a:rPr lang="en-IN" b="1" dirty="0"/>
              <a:t>Libraries:  </a:t>
            </a:r>
          </a:p>
          <a:p>
            <a:r>
              <a:rPr lang="en-IN" i="1" dirty="0"/>
              <a:t>OpenCV</a:t>
            </a:r>
            <a:r>
              <a:rPr lang="en-IN" dirty="0"/>
              <a:t> for the processing of image</a:t>
            </a:r>
          </a:p>
          <a:p>
            <a:r>
              <a:rPr lang="en-IN" i="1" dirty="0" err="1"/>
              <a:t>Tkinter</a:t>
            </a:r>
            <a:r>
              <a:rPr lang="en-IN" dirty="0"/>
              <a:t> (with </a:t>
            </a:r>
            <a:r>
              <a:rPr lang="en-IN" dirty="0" err="1"/>
              <a:t>ttk</a:t>
            </a:r>
            <a:r>
              <a:rPr lang="en-IN" dirty="0"/>
              <a:t>) for the better GUI for users</a:t>
            </a:r>
          </a:p>
          <a:p>
            <a:r>
              <a:rPr lang="en-IN" i="1" dirty="0"/>
              <a:t>NumPy</a:t>
            </a:r>
            <a:r>
              <a:rPr lang="en-IN" dirty="0"/>
              <a:t> for efficient array and bit manipulation</a:t>
            </a:r>
          </a:p>
          <a:p>
            <a:pPr marL="0" indent="0">
              <a:buNone/>
            </a:pPr>
            <a:endParaRPr lang="en-IN" dirty="0"/>
          </a:p>
          <a:p>
            <a:r>
              <a:rPr lang="en-IN" b="1" dirty="0"/>
              <a:t>Platform:</a:t>
            </a:r>
            <a:r>
              <a:rPr lang="en-IN" dirty="0"/>
              <a:t> Cross-platform (Windows/Linux)</a:t>
            </a:r>
          </a:p>
          <a:p>
            <a:pPr marL="0" indent="0">
              <a:buNone/>
            </a:pPr>
            <a:endParaRPr lang="en-IN" dirty="0"/>
          </a:p>
          <a:p>
            <a:r>
              <a:rPr lang="en-IN" b="1" dirty="0"/>
              <a:t>Tools:</a:t>
            </a:r>
            <a:r>
              <a:rPr lang="en-IN" dirty="0"/>
              <a:t> Visual Studio Code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B37F5A3-55D8-4804-A19D-CB0D8520B46F}"/>
              </a:ext>
            </a:extLst>
          </p:cNvPr>
          <p:cNvSpPr>
            <a:spLocks noGrp="1"/>
          </p:cNvSpPr>
          <p:nvPr>
            <p:ph idx="1"/>
          </p:nvPr>
        </p:nvSpPr>
        <p:spPr>
          <a:xfrm>
            <a:off x="581192" y="967304"/>
            <a:ext cx="11029615" cy="4673324"/>
          </a:xfrm>
        </p:spPr>
        <p:txBody>
          <a:bodyPr/>
          <a:lstStyle/>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Improved UI:</a:t>
            </a:r>
            <a:r>
              <a:rPr lang="en-US" altLang="en-US" sz="1800" dirty="0">
                <a:solidFill>
                  <a:schemeClr val="tx1"/>
                </a:solidFill>
                <a:latin typeface="Arial" panose="020B0604020202020204" pitchFamily="34" charset="0"/>
              </a:rPr>
              <a:t> Added </a:t>
            </a:r>
            <a:r>
              <a:rPr lang="en-US" altLang="en-US" sz="1800" b="1" dirty="0">
                <a:solidFill>
                  <a:schemeClr val="tx1"/>
                </a:solidFill>
                <a:latin typeface="Arial" panose="020B0604020202020204" pitchFamily="34" charset="0"/>
              </a:rPr>
              <a:t>file selection dialogs</a:t>
            </a:r>
            <a:r>
              <a:rPr lang="en-US" altLang="en-US" sz="1800" dirty="0">
                <a:solidFill>
                  <a:schemeClr val="tx1"/>
                </a:solidFill>
                <a:latin typeface="Arial" panose="020B0604020202020204" pitchFamily="34" charset="0"/>
              </a:rPr>
              <a:t>, </a:t>
            </a:r>
            <a:r>
              <a:rPr lang="en-US" altLang="en-US" sz="1800" b="1" dirty="0">
                <a:solidFill>
                  <a:schemeClr val="tx1"/>
                </a:solidFill>
                <a:latin typeface="Arial" panose="020B0604020202020204" pitchFamily="34" charset="0"/>
              </a:rPr>
              <a:t>drag-and-drop support</a:t>
            </a:r>
            <a:r>
              <a:rPr lang="en-US" altLang="en-US" sz="1800" dirty="0">
                <a:solidFill>
                  <a:schemeClr val="tx1"/>
                </a:solidFill>
                <a:latin typeface="Arial" panose="020B0604020202020204" pitchFamily="34" charset="0"/>
              </a:rPr>
              <a:t>, and a </a:t>
            </a:r>
            <a:r>
              <a:rPr lang="en-US" altLang="en-US" sz="1800" b="1" dirty="0">
                <a:solidFill>
                  <a:schemeClr val="tx1"/>
                </a:solidFill>
                <a:latin typeface="Arial" panose="020B0604020202020204" pitchFamily="34" charset="0"/>
              </a:rPr>
              <a:t>better layout</a:t>
            </a:r>
            <a:r>
              <a:rPr lang="en-US" altLang="en-US" sz="1800" dirty="0">
                <a:solidFill>
                  <a:schemeClr val="tx1"/>
                </a:solidFill>
                <a:latin typeface="Arial" panose="020B0604020202020204" pitchFamily="34" charset="0"/>
              </a:rPr>
              <a:t> for easy navigation.</a:t>
            </a:r>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Passcode Protection:</a:t>
            </a:r>
            <a:r>
              <a:rPr lang="en-US" altLang="en-US" sz="1800" dirty="0">
                <a:solidFill>
                  <a:schemeClr val="tx1"/>
                </a:solidFill>
                <a:latin typeface="Arial" panose="020B0604020202020204" pitchFamily="34" charset="0"/>
              </a:rPr>
              <a:t> Ensures only authorized users can decrypt the message, with </a:t>
            </a:r>
            <a:r>
              <a:rPr lang="en-US" altLang="en-US" sz="1800" b="1" dirty="0">
                <a:solidFill>
                  <a:schemeClr val="tx1"/>
                </a:solidFill>
                <a:latin typeface="Arial" panose="020B0604020202020204" pitchFamily="34" charset="0"/>
              </a:rPr>
              <a:t>error handling</a:t>
            </a:r>
            <a:r>
              <a:rPr lang="en-US" altLang="en-US" sz="1800" dirty="0">
                <a:solidFill>
                  <a:schemeClr val="tx1"/>
                </a:solidFill>
                <a:latin typeface="Arial" panose="020B0604020202020204" pitchFamily="34" charset="0"/>
              </a:rPr>
              <a:t> for incorrect passcodes.</a:t>
            </a:r>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Secure Encryption:</a:t>
            </a:r>
            <a:r>
              <a:rPr lang="en-US" altLang="en-US" sz="1800" dirty="0">
                <a:solidFill>
                  <a:schemeClr val="tx1"/>
                </a:solidFill>
                <a:latin typeface="Arial" panose="020B0604020202020204" pitchFamily="34" charset="0"/>
              </a:rPr>
              <a:t> Stores </a:t>
            </a:r>
            <a:r>
              <a:rPr lang="en-US" altLang="en-US" sz="1800" b="1" dirty="0">
                <a:solidFill>
                  <a:schemeClr val="tx1"/>
                </a:solidFill>
                <a:latin typeface="Arial" panose="020B0604020202020204" pitchFamily="34" charset="0"/>
              </a:rPr>
              <a:t>message length</a:t>
            </a:r>
            <a:r>
              <a:rPr lang="en-US" altLang="en-US" sz="1800" dirty="0">
                <a:solidFill>
                  <a:schemeClr val="tx1"/>
                </a:solidFill>
                <a:latin typeface="Arial" panose="020B0604020202020204" pitchFamily="34" charset="0"/>
              </a:rPr>
              <a:t> and </a:t>
            </a:r>
            <a:r>
              <a:rPr lang="en-US" altLang="en-US" sz="1800" b="1" dirty="0">
                <a:solidFill>
                  <a:schemeClr val="tx1"/>
                </a:solidFill>
                <a:latin typeface="Arial" panose="020B0604020202020204" pitchFamily="34" charset="0"/>
              </a:rPr>
              <a:t>passcode</a:t>
            </a:r>
            <a:r>
              <a:rPr lang="en-US" altLang="en-US" sz="1800" dirty="0">
                <a:solidFill>
                  <a:schemeClr val="tx1"/>
                </a:solidFill>
                <a:latin typeface="Arial" panose="020B0604020202020204" pitchFamily="34" charset="0"/>
              </a:rPr>
              <a:t> in a structured format for reliable extraction. </a:t>
            </a:r>
          </a:p>
          <a:p>
            <a:pPr marL="0" indent="0">
              <a:buNone/>
            </a:pPr>
            <a:endParaRPr lang="en-IN" dirty="0"/>
          </a:p>
        </p:txBody>
      </p:sp>
      <p:sp>
        <p:nvSpPr>
          <p:cNvPr id="11" name="Title 10">
            <a:extLst>
              <a:ext uri="{FF2B5EF4-FFF2-40B4-BE49-F238E27FC236}">
                <a16:creationId xmlns:a16="http://schemas.microsoft.com/office/drawing/2014/main" id="{345B4C2D-D6CD-494E-A5C6-83366A612574}"/>
              </a:ext>
            </a:extLst>
          </p:cNvPr>
          <p:cNvSpPr>
            <a:spLocks noGrp="1"/>
          </p:cNvSpPr>
          <p:nvPr>
            <p:ph type="title"/>
          </p:nvPr>
        </p:nvSpPr>
        <p:spPr/>
        <p:txBody>
          <a:bodyPr/>
          <a:lstStyle/>
          <a:p>
            <a:r>
              <a:rPr lang="en-US" dirty="0">
                <a:solidFill>
                  <a:schemeClr val="accent1"/>
                </a:solidFill>
              </a:rPr>
              <a:t>Improvements </a:t>
            </a:r>
            <a:endParaRPr lang="en-IN" dirty="0">
              <a:solidFill>
                <a:schemeClr val="accent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r>
              <a:rPr lang="en-US" dirty="0"/>
              <a:t>Security professionals and cybersecurity enthusiasts.</a:t>
            </a:r>
          </a:p>
          <a:p>
            <a:r>
              <a:rPr lang="en-US" dirty="0"/>
              <a:t>Journalists, activists, and government agencies needing secure communication channels.</a:t>
            </a:r>
          </a:p>
          <a:p>
            <a:r>
              <a:rPr lang="en-US" dirty="0"/>
              <a:t>Students and researchers interested in data privacy and steganography.</a:t>
            </a:r>
          </a:p>
          <a:p>
            <a:r>
              <a:rPr lang="en-US" dirty="0"/>
              <a:t>General users looking for enhanced digital security.</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98461"/>
            <a:ext cx="11029616" cy="530296"/>
          </a:xfrm>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AFA0D0A8-F633-4B29-ACAE-7F69C904540E}"/>
              </a:ext>
            </a:extLst>
          </p:cNvPr>
          <p:cNvPicPr>
            <a:picLocks noGrp="1" noChangeAspect="1"/>
          </p:cNvPicPr>
          <p:nvPr>
            <p:ph idx="1"/>
          </p:nvPr>
        </p:nvPicPr>
        <p:blipFill>
          <a:blip r:embed="rId2"/>
          <a:stretch>
            <a:fillRect/>
          </a:stretch>
        </p:blipFill>
        <p:spPr>
          <a:xfrm>
            <a:off x="735291" y="1128757"/>
            <a:ext cx="6766869" cy="2798741"/>
          </a:xfrm>
        </p:spPr>
      </p:pic>
      <p:pic>
        <p:nvPicPr>
          <p:cNvPr id="11" name="Picture 10">
            <a:extLst>
              <a:ext uri="{FF2B5EF4-FFF2-40B4-BE49-F238E27FC236}">
                <a16:creationId xmlns:a16="http://schemas.microsoft.com/office/drawing/2014/main" id="{D1142E7A-223F-443E-8891-6EBC645C0659}"/>
              </a:ext>
            </a:extLst>
          </p:cNvPr>
          <p:cNvPicPr>
            <a:picLocks noChangeAspect="1"/>
          </p:cNvPicPr>
          <p:nvPr/>
        </p:nvPicPr>
        <p:blipFill>
          <a:blip r:embed="rId3"/>
          <a:stretch>
            <a:fillRect/>
          </a:stretch>
        </p:blipFill>
        <p:spPr>
          <a:xfrm>
            <a:off x="7852527" y="1386591"/>
            <a:ext cx="3604181" cy="2798741"/>
          </a:xfrm>
          <a:prstGeom prst="rect">
            <a:avLst/>
          </a:prstGeom>
        </p:spPr>
      </p:pic>
      <p:pic>
        <p:nvPicPr>
          <p:cNvPr id="13" name="Picture 12">
            <a:extLst>
              <a:ext uri="{FF2B5EF4-FFF2-40B4-BE49-F238E27FC236}">
                <a16:creationId xmlns:a16="http://schemas.microsoft.com/office/drawing/2014/main" id="{AF3C8436-F21C-42D5-89CF-2AC8F9F3656E}"/>
              </a:ext>
            </a:extLst>
          </p:cNvPr>
          <p:cNvPicPr>
            <a:picLocks noChangeAspect="1"/>
          </p:cNvPicPr>
          <p:nvPr/>
        </p:nvPicPr>
        <p:blipFill>
          <a:blip r:embed="rId4"/>
          <a:stretch>
            <a:fillRect/>
          </a:stretch>
        </p:blipFill>
        <p:spPr>
          <a:xfrm>
            <a:off x="7589129" y="4064890"/>
            <a:ext cx="4130975" cy="2053106"/>
          </a:xfrm>
          <a:prstGeom prst="rect">
            <a:avLst/>
          </a:prstGeom>
        </p:spPr>
      </p:pic>
      <p:pic>
        <p:nvPicPr>
          <p:cNvPr id="15" name="Picture 14">
            <a:extLst>
              <a:ext uri="{FF2B5EF4-FFF2-40B4-BE49-F238E27FC236}">
                <a16:creationId xmlns:a16="http://schemas.microsoft.com/office/drawing/2014/main" id="{8420FC28-6283-4BE3-8817-DC5DA30E41B8}"/>
              </a:ext>
            </a:extLst>
          </p:cNvPr>
          <p:cNvPicPr>
            <a:picLocks noChangeAspect="1"/>
          </p:cNvPicPr>
          <p:nvPr/>
        </p:nvPicPr>
        <p:blipFill>
          <a:blip r:embed="rId5"/>
          <a:stretch>
            <a:fillRect/>
          </a:stretch>
        </p:blipFill>
        <p:spPr>
          <a:xfrm>
            <a:off x="735291" y="4064890"/>
            <a:ext cx="6766870" cy="238066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Our project successfully demonstrates a novel approach to data security by hiding information within an image using LSB steganography.</a:t>
            </a:r>
          </a:p>
          <a:p>
            <a:r>
              <a:rPr lang="en-US" dirty="0"/>
              <a:t>The technique is both secure and undetectable, thanks to embedding critical header information such as passcode and message lengths.</a:t>
            </a:r>
          </a:p>
          <a:p>
            <a:r>
              <a:rPr lang="en-US" dirty="0"/>
              <a:t>The user-friendly GUI enhances the accessibility of the method, making it a practical tool for secure communication.</a:t>
            </a:r>
          </a:p>
          <a:p>
            <a:r>
              <a:rPr lang="en-US" dirty="0"/>
              <a:t>This project contributes to the broader field of digital privacy and secure data transmission.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https://github.com/Bhanu1213/Datahide-in-image-using-steganography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395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Improvements </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44</cp:revision>
  <dcterms:created xsi:type="dcterms:W3CDTF">2021-05-26T16:50:10Z</dcterms:created>
  <dcterms:modified xsi:type="dcterms:W3CDTF">2025-02-21T09:55:44Z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