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970" autoAdjust="0"/>
    <p:restoredTop sz="94104" autoAdjust="0"/>
  </p:normalViewPr>
  <p:slideViewPr>
    <p:cSldViewPr>
      <p:cViewPr varScale="1">
        <p:scale>
          <a:sx n="61" d="100"/>
          <a:sy n="61" d="100"/>
        </p:scale>
        <p:origin x="1240" y="60"/>
      </p:cViewPr>
      <p:guideLst>
        <p:guide orient="horz" pos="2341"/>
        <p:guide pos="3659"/>
      </p:guideLst>
    </p:cSldViewPr>
  </p:slideViewPr>
  <p:outlineViewPr>
    <p:cViewPr>
      <p:scale>
        <a:sx n="33" d="100"/>
        <a:sy n="33" d="100"/>
      </p:scale>
      <p:origin x="0" y="0"/>
    </p:cViewPr>
  </p:outlineViewPr>
  <p:notesTextViewPr>
    <p:cViewPr>
      <p:scale>
        <a:sx n="400" d="100"/>
        <a:sy n="400" d="100"/>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04/11/2022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2" name="think-cell Slide" r:id="rId6" imgW="360" imgH="360" progId="">
                  <p:embed/>
                </p:oleObj>
              </mc:Choice>
              <mc:Fallback>
                <p:oleObj name="think-cell Slide" r:id="rId6" imgW="360" imgH="36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6"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0"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4"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6" name="think-cell Slide" r:id="rId7" imgW="360" imgH="360" progId="">
                  <p:embed/>
                </p:oleObj>
              </mc:Choice>
              <mc:Fallback>
                <p:oleObj name="think-cell Slide" r:id="rId7" imgW="360" imgH="360" progId="">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2"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6"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0"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0" name="think-cell Slide" r:id="rId7" imgW="360" imgH="360" progId="">
                  <p:embed/>
                </p:oleObj>
              </mc:Choice>
              <mc:Fallback>
                <p:oleObj name="think-cell Slide" r:id="rId7" imgW="360" imgH="360" progId="">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4" name="think-cell Slide" r:id="rId9" imgW="360" imgH="360" progId="">
                  <p:embed/>
                </p:oleObj>
              </mc:Choice>
              <mc:Fallback>
                <p:oleObj name="think-cell Slide" r:id="rId9" imgW="360" imgH="36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8" name="think-cell Slide" r:id="rId5" imgW="360" imgH="360" progId="">
                  <p:embed/>
                </p:oleObj>
              </mc:Choice>
              <mc:Fallback>
                <p:oleObj name="think-cell Slide" r:id="rId5" imgW="360" imgH="36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2"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11/4/2022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8" name="think-cell Slide" r:id="rId25" imgW="360" imgH="360" progId="">
                  <p:embed/>
                </p:oleObj>
              </mc:Choice>
              <mc:Fallback>
                <p:oleObj name="think-cell Slide" r:id="rId25" imgW="360" imgH="360" progId="">
                  <p:embed/>
                  <p:pic>
                    <p:nvPicPr>
                      <p:cNvPr id="0" name="Picture 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8" name="think-cell Slide" r:id="rId14" imgW="360" imgH="360" progId="">
                  <p:embed/>
                </p:oleObj>
              </mc:Choice>
              <mc:Fallback>
                <p:oleObj name="think-cell Slide" r:id="rId14" imgW="360" imgH="360" progId="">
                  <p:embed/>
                  <p:pic>
                    <p:nvPicPr>
                      <p:cNvPr id="0"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anva.com/design/DAFJgcZ0PDE/h0AM9CuL746KI8E9eYOZ_Q/watch?utm_content=DAFJgcZ0PDE&amp;utm_campaign=designshare&amp;utm_medium=link2&amp;utm_source=sharebutton"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github.com/Bhanu14397/Flight-Booking-System_Hawks-Avi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p:cNvSpPr>
            <a:spLocks noGrp="1"/>
          </p:cNvSpPr>
          <p:nvPr>
            <p:ph type="body" sz="quarter" idx="36"/>
          </p:nvPr>
        </p:nvSpPr>
        <p:spPr>
          <a:xfrm>
            <a:off x="4837113" y="2960181"/>
            <a:ext cx="4008437" cy="1992819"/>
          </a:xfrm>
        </p:spPr>
        <p:txBody>
          <a:bodyPr/>
          <a:lstStyle/>
          <a:p>
            <a:pPr eaLnBrk="1" hangingPunct="1">
              <a:lnSpc>
                <a:spcPct val="114000"/>
              </a:lnSpc>
            </a:pPr>
            <a:r>
              <a:rPr lang="en-US" altLang="en-US" b="1" dirty="0"/>
              <a:t>Online Flight Booking System                  </a:t>
            </a:r>
            <a:r>
              <a:rPr lang="en-US" altLang="en-US" b="1" dirty="0">
                <a:hlinkClick r:id="rId3"/>
              </a:rPr>
              <a:t>Video link</a:t>
            </a:r>
            <a:endParaRPr lang="en-US" altLang="en-US" b="1" dirty="0"/>
          </a:p>
          <a:p>
            <a:pPr algn="just" eaLnBrk="1" hangingPunct="1">
              <a:lnSpc>
                <a:spcPct val="114000"/>
              </a:lnSpc>
            </a:pPr>
            <a:r>
              <a:rPr lang="en-US" altLang="en-IN" dirty="0"/>
              <a:t>C</a:t>
            </a:r>
            <a:r>
              <a:rPr lang="en-IN" altLang="en-US" dirty="0"/>
              <a:t>ase study of </a:t>
            </a:r>
            <a:r>
              <a:rPr lang="en-US" altLang="en-IN" dirty="0"/>
              <a:t>Online </a:t>
            </a:r>
            <a:r>
              <a:rPr lang="en-US" altLang="en-IN" dirty="0">
                <a:sym typeface="+mn-ea"/>
              </a:rPr>
              <a:t>Flight</a:t>
            </a:r>
            <a:r>
              <a:rPr lang="en-US" altLang="en-US" dirty="0">
                <a:sym typeface="+mn-ea"/>
              </a:rPr>
              <a:t> Booking System </a:t>
            </a:r>
            <a:r>
              <a:rPr lang="en-IN" altLang="en-US" dirty="0"/>
              <a:t>along with </a:t>
            </a:r>
            <a:r>
              <a:rPr lang="en-US" altLang="en-IN" dirty="0"/>
              <a:t>API Gateway</a:t>
            </a:r>
            <a:r>
              <a:rPr lang="en-IN" altLang="en-US" dirty="0"/>
              <a:t>, Swagger</a:t>
            </a:r>
            <a:r>
              <a:rPr lang="en-US" altLang="en-IN" dirty="0"/>
              <a:t>, </a:t>
            </a:r>
            <a:r>
              <a:rPr lang="en-IN" altLang="en-US" dirty="0"/>
              <a:t>payment, JWT Based Authentication, responsive UI with </a:t>
            </a:r>
            <a:r>
              <a:rPr lang="en-US" altLang="en-IN" dirty="0"/>
              <a:t>HTML5,</a:t>
            </a:r>
            <a:r>
              <a:rPr lang="en-US" altLang="en-US" dirty="0"/>
              <a:t> CSS, Bootstrap and Angular used as User Interface. This application enables  a customer to book a flight reservation in advance and can cancel the booking or Check in into the flight and also an admin user can perform various administrative operations like Airport management, Flight Management and Customer management.</a:t>
            </a:r>
          </a:p>
          <a:p>
            <a:pPr algn="just" eaLnBrk="1" hangingPunct="1">
              <a:lnSpc>
                <a:spcPct val="100000"/>
              </a:lnSpc>
            </a:pPr>
            <a:r>
              <a:rPr lang="en-IN" sz="1000" b="0" i="0" u="none" strike="noStrike" dirty="0">
                <a:solidFill>
                  <a:srgbClr val="242424"/>
                </a:solidFill>
                <a:effectLst/>
              </a:rPr>
              <a:t>Technologies used:</a:t>
            </a:r>
            <a:endParaRPr lang="en-IN" b="0" dirty="0">
              <a:effectLst/>
            </a:endParaRPr>
          </a:p>
          <a:p>
            <a:pPr marL="171450" indent="-171450" algn="just" eaLnBrk="1" hangingPunct="1">
              <a:lnSpc>
                <a:spcPct val="100000"/>
              </a:lnSpc>
              <a:buFont typeface="Wingdings" panose="05000000000000000000" pitchFamily="2" charset="2"/>
              <a:buChar char="§"/>
            </a:pPr>
            <a:r>
              <a:rPr lang="en-IN" b="0" dirty="0">
                <a:effectLst/>
              </a:rPr>
              <a:t>ANGULAR </a:t>
            </a:r>
          </a:p>
          <a:p>
            <a:pPr marL="171450" indent="-171450" algn="just" eaLnBrk="1" hangingPunct="1">
              <a:lnSpc>
                <a:spcPct val="100000"/>
              </a:lnSpc>
              <a:buFont typeface="Wingdings" panose="05000000000000000000" pitchFamily="2" charset="2"/>
              <a:buChar char="§"/>
            </a:pPr>
            <a:r>
              <a:rPr lang="en-IN" b="0" dirty="0">
                <a:effectLst/>
              </a:rPr>
              <a:t>ASP.NET CORE WEB API</a:t>
            </a:r>
          </a:p>
          <a:p>
            <a:pPr marL="171450" indent="-171450" algn="just" eaLnBrk="1" hangingPunct="1">
              <a:lnSpc>
                <a:spcPct val="100000"/>
              </a:lnSpc>
              <a:buFont typeface="Wingdings" panose="05000000000000000000" pitchFamily="2" charset="2"/>
              <a:buChar char="§"/>
            </a:pPr>
            <a:r>
              <a:rPr lang="en-IN" b="0" dirty="0">
                <a:effectLst/>
              </a:rPr>
              <a:t>Microsoft SQL Server</a:t>
            </a:r>
            <a:endParaRPr lang="en-US" altLang="en-US" dirty="0"/>
          </a:p>
          <a:p>
            <a:pPr algn="just"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a:p>
            <a:pPr fontAlgn="base">
              <a:spcBef>
                <a:spcPct val="0"/>
              </a:spcBef>
            </a:pPr>
            <a:r>
              <a:rPr lang="nl-NL" altLang="nl-NL" dirty="0"/>
              <a:t>ITransform L&amp;D Left Shift Batch</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Mumbai</a:t>
            </a:r>
          </a:p>
        </p:txBody>
      </p:sp>
      <p:sp>
        <p:nvSpPr>
          <p:cNvPr id="7173" name="Text Placeholder 24"/>
          <p:cNvSpPr>
            <a:spLocks noGrp="1"/>
          </p:cNvSpPr>
          <p:nvPr>
            <p:ph type="body" sz="quarter" idx="47"/>
          </p:nvPr>
        </p:nvSpPr>
        <p:spPr>
          <a:xfrm>
            <a:off x="3299244" y="1603138"/>
            <a:ext cx="3558756" cy="225346"/>
          </a:xfrm>
        </p:spPr>
        <p:txBody>
          <a:bodyPr/>
          <a:lstStyle/>
          <a:p>
            <a:pPr eaLnBrk="1" hangingPunct="1"/>
            <a:r>
              <a:rPr lang="nl-NL" altLang="nl-NL" dirty="0"/>
              <a:t>konjeri-bhanu-prakash.reddy@capgemini.com</a:t>
            </a:r>
          </a:p>
          <a:p>
            <a:pPr eaLnBrk="1" hangingPunct="1"/>
            <a:endParaRPr lang="nl-NL" altLang="nl-NL" dirty="0"/>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+91 6302682810</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p>
          <a:p>
            <a:pPr marL="171450" indent="-171450">
              <a:buFont typeface="Wingdings" panose="05000000000000000000" pitchFamily="2" charset="2"/>
              <a:buChar char="§"/>
            </a:pPr>
            <a:r>
              <a:rPr lang="en-US" dirty="0"/>
              <a:t>Understanding of </a:t>
            </a:r>
            <a:r>
              <a:rPr lang="en-US" b="1" dirty="0"/>
              <a:t>RDMS</a:t>
            </a:r>
            <a:r>
              <a:rPr lang="en-US" dirty="0"/>
              <a:t> concepts using </a:t>
            </a:r>
            <a:r>
              <a:rPr lang="en-US" b="1" dirty="0"/>
              <a:t>SQL Server.</a:t>
            </a:r>
          </a:p>
          <a:p>
            <a:pPr marL="171450" indent="-171450">
              <a:buFont typeface="Wingdings" panose="05000000000000000000" pitchFamily="2" charset="2"/>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Wingdings" panose="05000000000000000000" pitchFamily="2" charset="2"/>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ADO.NET Core, ASP.NET and JWT based authentication.</a:t>
            </a:r>
            <a:endParaRPr lang="en-US" altLang="en-US" dirty="0"/>
          </a:p>
          <a:p>
            <a:pPr marL="171450" indent="-171450">
              <a:buFont typeface="Wingdings" panose="05000000000000000000" pitchFamily="2" charset="2"/>
              <a:buChar char="§"/>
            </a:pPr>
            <a:r>
              <a:rPr lang="en-US" dirty="0">
                <a:sym typeface="+mn-ea"/>
              </a:rPr>
              <a:t>Understanding of </a:t>
            </a:r>
            <a:r>
              <a:rPr lang="en-US" b="1" dirty="0">
                <a:sym typeface="+mn-ea"/>
              </a:rPr>
              <a:t>HTML5</a:t>
            </a:r>
            <a:r>
              <a:rPr lang="en-US" dirty="0">
                <a:sym typeface="+mn-ea"/>
              </a:rPr>
              <a:t>, </a:t>
            </a:r>
            <a:r>
              <a:rPr lang="en-US" b="1" dirty="0">
                <a:sym typeface="+mn-ea"/>
              </a:rPr>
              <a:t>CSS </a:t>
            </a:r>
            <a:r>
              <a:rPr lang="en-US" dirty="0">
                <a:sym typeface="+mn-ea"/>
              </a:rPr>
              <a:t>and</a:t>
            </a:r>
            <a:r>
              <a:rPr lang="en-US" b="1" dirty="0">
                <a:sym typeface="+mn-ea"/>
              </a:rPr>
              <a:t> Angular CLI</a:t>
            </a: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Konjeri Bhanu Prakash Reddy</a:t>
            </a:r>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615742" y="536887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6" descr="Movie, play, video icon">
            <a:hlinkClick r:id="rId3"/>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62800" y="274320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372600" y="533400"/>
            <a:ext cx="2540634" cy="1092607"/>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Technology, </a:t>
            </a:r>
            <a:r>
              <a:rPr lang="en-US" altLang="nl-NL" sz="1000" dirty="0">
                <a:solidFill>
                  <a:prstClr val="black"/>
                </a:solidFill>
                <a:latin typeface="Verdana" panose="020B0604030504040204" pitchFamily="34" charset="0"/>
              </a:rPr>
              <a:t>Mechanical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 – 2022</a:t>
            </a:r>
          </a:p>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nl-NL" sz="5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defRPr/>
            </a:pPr>
            <a:r>
              <a:rPr lang="en-US" altLang="en-US" sz="1100" b="1" dirty="0">
                <a:solidFill>
                  <a:srgbClr val="0070C0"/>
                </a:solidFill>
                <a:sym typeface="+mn-ea"/>
              </a:rPr>
              <a:t>Certification</a:t>
            </a:r>
            <a:endParaRPr kumimoji="0" lang="en-US" altLang="nl-NL" sz="1000" b="0" i="0" u="none" strike="noStrike" kern="1200" cap="none" spc="0" normalizeH="0" baseline="0" noProof="0" dirty="0">
              <a:ln>
                <a:noFill/>
              </a:ln>
              <a:solidFill>
                <a:srgbClr val="0070C0"/>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AZ-900: Microsoft Azure Fundamentals</a:t>
            </a:r>
          </a:p>
        </p:txBody>
      </p:sp>
      <p:sp>
        <p:nvSpPr>
          <p:cNvPr id="6" name="Rectangle 5"/>
          <p:cNvSpPr/>
          <p:nvPr/>
        </p:nvSpPr>
        <p:spPr>
          <a:xfrm>
            <a:off x="9220200" y="1704201"/>
            <a:ext cx="937895"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2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2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aphicFrame>
        <p:nvGraphicFramePr>
          <p:cNvPr id="19" name="Table 3"/>
          <p:cNvGraphicFramePr>
            <a:graphicFrameLocks noGrp="1"/>
          </p:cNvGraphicFramePr>
          <p:nvPr>
            <p:extLst>
              <p:ext uri="{D42A27DB-BD31-4B8C-83A1-F6EECF244321}">
                <p14:modId xmlns:p14="http://schemas.microsoft.com/office/powerpoint/2010/main" val="1013034832"/>
              </p:ext>
            </p:extLst>
          </p:nvPr>
        </p:nvGraphicFramePr>
        <p:xfrm>
          <a:off x="9296400" y="1979228"/>
          <a:ext cx="2895600" cy="3278572"/>
        </p:xfrm>
        <a:graphic>
          <a:graphicData uri="http://schemas.openxmlformats.org/drawingml/2006/table">
            <a:tbl>
              <a:tblPr firstRow="1" bandRow="1">
                <a:tableStyleId>{0E3FDE45-AF77-4B5C-9715-49D594BDF05E}</a:tableStyleId>
              </a:tblPr>
              <a:tblGrid>
                <a:gridCol w="1359307">
                  <a:extLst>
                    <a:ext uri="{9D8B030D-6E8A-4147-A177-3AD203B41FA5}">
                      <a16:colId xmlns:a16="http://schemas.microsoft.com/office/drawing/2014/main" val="20000"/>
                    </a:ext>
                  </a:extLst>
                </a:gridCol>
                <a:gridCol w="1536293">
                  <a:extLst>
                    <a:ext uri="{9D8B030D-6E8A-4147-A177-3AD203B41FA5}">
                      <a16:colId xmlns:a16="http://schemas.microsoft.com/office/drawing/2014/main" val="20001"/>
                    </a:ext>
                  </a:extLst>
                </a:gridCol>
              </a:tblGrid>
              <a:tr h="459172">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a:t>
                      </a:r>
                    </a:p>
                  </a:txBody>
                  <a:tcPr/>
                </a:tc>
                <a:extLst>
                  <a:ext uri="{0D108BD9-81ED-4DB2-BD59-A6C34878D82A}">
                    <a16:rowId xmlns:a16="http://schemas.microsoft.com/office/drawing/2014/main" val="10000"/>
                  </a:ext>
                </a:extLst>
              </a:tr>
              <a:tr h="81861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dirty="0">
                          <a:solidFill>
                            <a:schemeClr val="dk1"/>
                          </a:solidFill>
                          <a:latin typeface="+mn-lt"/>
                          <a:ea typeface="Verdana"/>
                          <a:cs typeface="Verdana"/>
                          <a:sym typeface="Verdana"/>
                        </a:rPr>
                        <a:t>ADO.</a:t>
                      </a:r>
                      <a:r>
                        <a:rPr lang="en-US" sz="1100" b="0" i="0" u="none" strike="noStrike">
                          <a:solidFill>
                            <a:schemeClr val="dk1"/>
                          </a:solidFill>
                          <a:latin typeface="+mn-lt"/>
                          <a:ea typeface="Verdana"/>
                          <a:cs typeface="Verdana"/>
                          <a:sym typeface="Verdana"/>
                        </a:rPr>
                        <a:t>NET, ASP</a:t>
                      </a:r>
                      <a:r>
                        <a:rPr lang="en-US" sz="1100" b="0" i="0" u="none" strike="noStrike" dirty="0">
                          <a:solidFill>
                            <a:schemeClr val="dk1"/>
                          </a:solidFill>
                          <a:latin typeface="+mn-lt"/>
                          <a:ea typeface="Verdana"/>
                          <a:cs typeface="Verdana"/>
                          <a:sym typeface="Verdana"/>
                        </a:rPr>
                        <a:t>.NET with MVC 5 and WEB API, Entity Framework</a:t>
                      </a:r>
                      <a:endParaRPr lang="en-US" sz="1100" b="0" i="0" u="none" strike="noStrike" cap="none" dirty="0">
                        <a:solidFill>
                          <a:srgbClr val="000000"/>
                        </a:solidFill>
                        <a:latin typeface="+mn-lt"/>
                        <a:ea typeface="Verdana"/>
                        <a:cs typeface="Verdana"/>
                        <a:sym typeface="Verdana"/>
                      </a:endParaRPr>
                    </a:p>
                  </a:txBody>
                  <a:tcPr/>
                </a:tc>
                <a:extLst>
                  <a:ext uri="{0D108BD9-81ED-4DB2-BD59-A6C34878D82A}">
                    <a16:rowId xmlns:a16="http://schemas.microsoft.com/office/drawing/2014/main" val="236619847"/>
                  </a:ext>
                </a:extLst>
              </a:tr>
              <a:tr h="27832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SQL Server</a:t>
                      </a:r>
                    </a:p>
                  </a:txBody>
                  <a:tcPr/>
                </a:tc>
                <a:extLst>
                  <a:ext uri="{0D108BD9-81ED-4DB2-BD59-A6C34878D82A}">
                    <a16:rowId xmlns:a16="http://schemas.microsoft.com/office/drawing/2014/main" val="10001"/>
                  </a:ext>
                </a:extLst>
              </a:tr>
              <a:tr h="40930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 POSTMAN, Swagger</a:t>
                      </a:r>
                    </a:p>
                  </a:txBody>
                  <a:tcPr/>
                </a:tc>
                <a:extLst>
                  <a:ext uri="{0D108BD9-81ED-4DB2-BD59-A6C34878D82A}">
                    <a16:rowId xmlns:a16="http://schemas.microsoft.com/office/drawing/2014/main" val="10002"/>
                  </a:ext>
                </a:extLst>
              </a:tr>
              <a:tr h="458425">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3"/>
                  </a:ext>
                </a:extLst>
              </a:tr>
              <a:tr h="837310">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 UI Designing</a:t>
                      </a:r>
                    </a:p>
                  </a:txBody>
                  <a:tcPr/>
                </a:tc>
                <a:extLst>
                  <a:ext uri="{0D108BD9-81ED-4DB2-BD59-A6C34878D82A}">
                    <a16:rowId xmlns:a16="http://schemas.microsoft.com/office/drawing/2014/main" val="10004"/>
                  </a:ext>
                </a:extLst>
              </a:tr>
            </a:tbl>
          </a:graphicData>
        </a:graphic>
      </p:graphicFrame>
      <p:sp>
        <p:nvSpPr>
          <p:cNvPr id="18" name="TextBox 17"/>
          <p:cNvSpPr txBox="1"/>
          <p:nvPr/>
        </p:nvSpPr>
        <p:spPr>
          <a:xfrm>
            <a:off x="1058863" y="5563360"/>
            <a:ext cx="2819400" cy="276999"/>
          </a:xfrm>
          <a:prstGeom prst="rect">
            <a:avLst/>
          </a:prstGeom>
          <a:noFill/>
        </p:spPr>
        <p:txBody>
          <a:bodyPr wrap="square" rtlCol="0">
            <a:spAutoFit/>
          </a:bodyPr>
          <a:lstStyle/>
          <a:p>
            <a:r>
              <a:rPr lang="en-US" sz="1200" dirty="0">
                <a:hlinkClick r:id="rId4"/>
              </a:rPr>
              <a:t>Check out my GitHub Repository</a:t>
            </a:r>
            <a:endParaRPr lang="en-US" sz="1200" dirty="0"/>
          </a:p>
        </p:txBody>
      </p:sp>
      <p:pic>
        <p:nvPicPr>
          <p:cNvPr id="10" name="Picture 9">
            <a:extLst>
              <a:ext uri="{FF2B5EF4-FFF2-40B4-BE49-F238E27FC236}">
                <a16:creationId xmlns:a16="http://schemas.microsoft.com/office/drawing/2014/main" id="{1B28C183-62CB-6AF3-9CEF-878213B6700C}"/>
              </a:ext>
            </a:extLst>
          </p:cNvPr>
          <p:cNvPicPr>
            <a:picLocks noChangeAspect="1"/>
          </p:cNvPicPr>
          <p:nvPr/>
        </p:nvPicPr>
        <p:blipFill rotWithShape="1">
          <a:blip r:embed="rId7"/>
          <a:srcRect l="7448" t="3883" r="8753" b="13423"/>
          <a:stretch/>
        </p:blipFill>
        <p:spPr>
          <a:xfrm>
            <a:off x="615742" y="135446"/>
            <a:ext cx="1600200" cy="1921755"/>
          </a:xfrm>
          <a:prstGeom prst="ellipse">
            <a:avLst/>
          </a:prstGeom>
          <a:ln w="63500" cap="rnd">
            <a:noFill/>
          </a:ln>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452</TotalTime>
  <Words>261</Words>
  <Application>Microsoft Office PowerPoint</Application>
  <PresentationFormat>Widescreen</PresentationFormat>
  <Paragraphs>51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kbhanuprakash333@gmail.com</dc:creator>
  <cp:lastModifiedBy>Reddy, Konjeri Bhanu Prakash</cp:lastModifiedBy>
  <cp:revision>290</cp:revision>
  <dcterms:created xsi:type="dcterms:W3CDTF">2020-09-22T06:24:00Z</dcterms:created>
  <dcterms:modified xsi:type="dcterms:W3CDTF">2022-11-04T04:19:10Z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