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handoutMasterIdLst>
    <p:handoutMasterId r:id="rId13"/>
  </p:handoutMasterIdLst>
  <p:sldIdLst>
    <p:sldId id="1342" r:id="rId5"/>
    <p:sldId id="1339" r:id="rId6"/>
    <p:sldId id="1343" r:id="rId7"/>
    <p:sldId id="269" r:id="rId8"/>
    <p:sldId id="1340" r:id="rId9"/>
    <p:sldId id="1337" r:id="rId10"/>
    <p:sldId id="134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port" id="{498AB8EC-BBD1-464E-B81F-20EBF75C4DF3}">
          <p14:sldIdLst>
            <p14:sldId id="1342"/>
            <p14:sldId id="1339"/>
            <p14:sldId id="1343"/>
            <p14:sldId id="269"/>
            <p14:sldId id="1340"/>
            <p14:sldId id="1337"/>
            <p14:sldId id="1341"/>
          </p14:sldIdLst>
        </p14:section>
      </p14:sectionLst>
    </p:ext>
    <p:ext uri="{EFAFB233-063F-42B5-8137-9DF3F51BA10A}">
      <p15:sldGuideLst xmlns:p15="http://schemas.microsoft.com/office/powerpoint/2012/main">
        <p15:guide id="1" orient="horz" pos="572" userDrawn="1">
          <p15:clr>
            <a:srgbClr val="A4A3A4"/>
          </p15:clr>
        </p15:guide>
        <p15:guide id="2" pos="125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F68A53-C7F7-ED91-DFE1-45735501FC7F}" name="SINGH, BHANU PRATAP (PGT)" initials="BS" userId="S::u5522715@live.warwick.ac.uk::28a202d2-65ad-48d1-b439-ff29d0f833cc" providerId="AD"/>
  <p188:author id="{BAA9D0F0-A9F5-42EE-4F66-367026CE587D}" name="CHAWLA, RIMSHA (PGT)" initials="C(" userId="S::u5552005@live.warwick.ac.uk::d82a5219-6e00-40db-9584-ee4b6b8a37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C7781"/>
    <a:srgbClr val="7B2334"/>
    <a:srgbClr val="B2324B"/>
    <a:srgbClr val="903163"/>
    <a:srgbClr val="FFFFFF"/>
    <a:srgbClr val="481831"/>
    <a:srgbClr val="CDB4B9"/>
    <a:srgbClr val="C799A2"/>
    <a:srgbClr val="BD6979"/>
    <a:srgbClr val="C15B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5" d="100"/>
          <a:sy n="75" d="100"/>
        </p:scale>
        <p:origin x="902" y="53"/>
      </p:cViewPr>
      <p:guideLst>
        <p:guide orient="horz" pos="572"/>
        <p:guide pos="12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56DA35-176E-D319-9740-DC36C9F724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068EFAF-A153-767C-5E06-B4FB5F6116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D12419-0456-4B0C-A431-943A30D015E1}" type="datetimeFigureOut">
              <a:rPr lang="en-IN" smtClean="0"/>
              <a:t>16-10-2024</a:t>
            </a:fld>
            <a:endParaRPr lang="en-IN"/>
          </a:p>
        </p:txBody>
      </p:sp>
      <p:sp>
        <p:nvSpPr>
          <p:cNvPr id="4" name="Footer Placeholder 3">
            <a:extLst>
              <a:ext uri="{FF2B5EF4-FFF2-40B4-BE49-F238E27FC236}">
                <a16:creationId xmlns:a16="http://schemas.microsoft.com/office/drawing/2014/main" id="{5628BD98-5527-0DB6-7CEA-0832161111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8BC1F74-4D48-0E5C-AF17-60121FE9C2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B38342-2813-4B10-A0BA-29A5D13DDDA2}" type="slidenum">
              <a:rPr lang="en-IN" smtClean="0"/>
              <a:t>‹#›</a:t>
            </a:fld>
            <a:endParaRPr lang="en-IN"/>
          </a:p>
        </p:txBody>
      </p:sp>
    </p:spTree>
    <p:extLst>
      <p:ext uri="{BB962C8B-B14F-4D97-AF65-F5344CB8AC3E}">
        <p14:creationId xmlns:p14="http://schemas.microsoft.com/office/powerpoint/2010/main" val="74043330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3A532-E27A-4F1B-B6BC-A84574A3132C}" type="datetimeFigureOut">
              <a:rPr lang="en-IN" smtClean="0"/>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9ACE7-8D97-40F8-90D5-E1B2B114F065}" type="slidenum">
              <a:rPr lang="en-IN" smtClean="0"/>
              <a:t>‹#›</a:t>
            </a:fld>
            <a:endParaRPr lang="en-IN"/>
          </a:p>
        </p:txBody>
      </p:sp>
    </p:spTree>
    <p:extLst>
      <p:ext uri="{BB962C8B-B14F-4D97-AF65-F5344CB8AC3E}">
        <p14:creationId xmlns:p14="http://schemas.microsoft.com/office/powerpoint/2010/main" val="27014693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49327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155246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171684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3716105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cs typeface="Calibri"/>
            </a:endParaRPr>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55297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2573680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D98EC-CC2A-5C24-98CC-9A158631BDD2}"/>
              </a:ext>
            </a:extLst>
          </p:cNvPr>
          <p:cNvSpPr/>
          <p:nvPr userDrawn="1"/>
        </p:nvSpPr>
        <p:spPr>
          <a:xfrm>
            <a:off x="0" y="0"/>
            <a:ext cx="12192000" cy="6858000"/>
          </a:xfrm>
          <a:prstGeom prst="rect">
            <a:avLst/>
          </a:prstGeom>
          <a:gradFill>
            <a:gsLst>
              <a:gs pos="0">
                <a:srgbClr val="A6A6A6"/>
              </a:gs>
              <a:gs pos="52000">
                <a:srgbClr val="D1D1D1"/>
              </a:gs>
              <a:gs pos="100000">
                <a:srgbClr val="FDFDFD"/>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What Is Predictive Analytics? 5 Examples | HBS Online">
            <a:extLst>
              <a:ext uri="{FF2B5EF4-FFF2-40B4-BE49-F238E27FC236}">
                <a16:creationId xmlns:a16="http://schemas.microsoft.com/office/drawing/2014/main" id="{55F1D600-A14C-D9EE-B7D6-89625023B61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587" t="20967" b="20347"/>
          <a:stretch/>
        </p:blipFill>
        <p:spPr bwMode="auto">
          <a:xfrm>
            <a:off x="4336024" y="3511128"/>
            <a:ext cx="7373374" cy="287943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336026" y="3511129"/>
            <a:ext cx="7373374" cy="2879436"/>
          </a:xfrm>
          <a:prstGeom prst="rect">
            <a:avLst/>
          </a:prstGeom>
          <a:solidFill>
            <a:srgbClr val="4D1434">
              <a:alpha val="74902"/>
            </a:srgb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10/16/2024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VisionSphere company</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a:p>
        </p:txBody>
      </p:sp>
      <p:sp>
        <p:nvSpPr>
          <p:cNvPr id="5" name="Footer Placeholder 4"/>
          <p:cNvSpPr>
            <a:spLocks noGrp="1"/>
          </p:cNvSpPr>
          <p:nvPr>
            <p:ph type="ftr" sz="quarter" idx="11"/>
          </p:nvPr>
        </p:nvSpPr>
        <p:spPr/>
        <p:txBody>
          <a:bodyPr/>
          <a:lstStyle/>
          <a:p>
            <a:r>
              <a:rPr lang="en-US"/>
              <a:t>VisionSphere company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10/16/2024</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VisionSphere company</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a:p>
        </p:txBody>
      </p:sp>
      <p:sp>
        <p:nvSpPr>
          <p:cNvPr id="5" name="Footer Placeholder 4"/>
          <p:cNvSpPr>
            <a:spLocks noGrp="1"/>
          </p:cNvSpPr>
          <p:nvPr>
            <p:ph type="ftr" sz="quarter" idx="11"/>
          </p:nvPr>
        </p:nvSpPr>
        <p:spPr/>
        <p:txBody>
          <a:bodyPr/>
          <a:lstStyle/>
          <a:p>
            <a:r>
              <a:rPr lang="en-US"/>
              <a:t>VisionSphere company</a:t>
            </a:r>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10/16/2024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VisionSphere company</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a:p>
        </p:txBody>
      </p:sp>
      <p:sp>
        <p:nvSpPr>
          <p:cNvPr id="6" name="Footer Placeholder 5"/>
          <p:cNvSpPr>
            <a:spLocks noGrp="1"/>
          </p:cNvSpPr>
          <p:nvPr>
            <p:ph type="ftr" sz="quarter" idx="11"/>
          </p:nvPr>
        </p:nvSpPr>
        <p:spPr/>
        <p:txBody>
          <a:bodyPr/>
          <a:lstStyle/>
          <a:p>
            <a:r>
              <a:rPr lang="en-US"/>
              <a:t>VisionSphere company</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10/16/2024</a:t>
            </a:fld>
            <a:endParaRPr lang="en-US"/>
          </a:p>
        </p:txBody>
      </p:sp>
      <p:sp>
        <p:nvSpPr>
          <p:cNvPr id="8" name="Footer Placeholder 7"/>
          <p:cNvSpPr>
            <a:spLocks noGrp="1"/>
          </p:cNvSpPr>
          <p:nvPr>
            <p:ph type="ftr" sz="quarter" idx="11"/>
          </p:nvPr>
        </p:nvSpPr>
        <p:spPr/>
        <p:txBody>
          <a:bodyPr/>
          <a:lstStyle/>
          <a:p>
            <a:r>
              <a:rPr lang="en-US"/>
              <a:t>VisionSphere company</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10/16/2024</a:t>
            </a:fld>
            <a:endParaRPr lang="en-US"/>
          </a:p>
        </p:txBody>
      </p:sp>
      <p:sp>
        <p:nvSpPr>
          <p:cNvPr id="4" name="Footer Placeholder 3"/>
          <p:cNvSpPr>
            <a:spLocks noGrp="1"/>
          </p:cNvSpPr>
          <p:nvPr>
            <p:ph type="ftr" sz="quarter" idx="11"/>
          </p:nvPr>
        </p:nvSpPr>
        <p:spPr/>
        <p:txBody>
          <a:bodyPr/>
          <a:lstStyle/>
          <a:p>
            <a:r>
              <a:rPr lang="en-US"/>
              <a:t>VisionSphere company</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10/16/2024</a:t>
            </a:fld>
            <a:endParaRPr lang="en-US"/>
          </a:p>
        </p:txBody>
      </p:sp>
      <p:sp>
        <p:nvSpPr>
          <p:cNvPr id="3" name="Footer Placeholder 2"/>
          <p:cNvSpPr>
            <a:spLocks noGrp="1"/>
          </p:cNvSpPr>
          <p:nvPr>
            <p:ph type="ftr" sz="quarter" idx="11"/>
          </p:nvPr>
        </p:nvSpPr>
        <p:spPr/>
        <p:txBody>
          <a:bodyPr/>
          <a:lstStyle/>
          <a:p>
            <a:r>
              <a:rPr lang="en-US"/>
              <a:t>VisionSphere company</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10/16/2024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VisionSphere company</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a:p>
        </p:txBody>
      </p:sp>
      <p:sp>
        <p:nvSpPr>
          <p:cNvPr id="6" name="Footer Placeholder 5"/>
          <p:cNvSpPr>
            <a:spLocks noGrp="1"/>
          </p:cNvSpPr>
          <p:nvPr>
            <p:ph type="ftr" sz="quarter" idx="11"/>
          </p:nvPr>
        </p:nvSpPr>
        <p:spPr/>
        <p:txBody>
          <a:bodyPr/>
          <a:lstStyle/>
          <a:p>
            <a:r>
              <a:rPr lang="en-US"/>
              <a:t>VisionSphere company</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10/16/2024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VisionSphere company</a:t>
            </a:r>
          </a:p>
        </p:txBody>
      </p:sp>
      <p:sp>
        <p:nvSpPr>
          <p:cNvPr id="6" name="Slide Number Placeholder 5"/>
          <p:cNvSpPr>
            <a:spLocks noGrp="1"/>
          </p:cNvSpPr>
          <p:nvPr>
            <p:ph type="sldNum" sz="quarter" idx="4"/>
          </p:nvPr>
        </p:nvSpPr>
        <p:spPr>
          <a:xfrm>
            <a:off x="10558300" y="627998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68E32D4-E512-45F8-943F-34175191A7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1"/>
            <a:ext cx="3703320" cy="5935131"/>
            <a:chOff x="438068" y="457201"/>
            <a:chExt cx="3703320" cy="5935131"/>
          </a:xfrm>
        </p:grpSpPr>
        <p:sp>
          <p:nvSpPr>
            <p:cNvPr id="23" name="Rectangle 22">
              <a:extLst>
                <a:ext uri="{FF2B5EF4-FFF2-40B4-BE49-F238E27FC236}">
                  <a16:creationId xmlns:a16="http://schemas.microsoft.com/office/drawing/2014/main" id="{A768308B-F3A8-4F5D-9C0D-92473029F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41102"/>
              <a:ext cx="3702134" cy="575123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4" name="Rectangle 23">
              <a:extLst>
                <a:ext uri="{FF2B5EF4-FFF2-40B4-BE49-F238E27FC236}">
                  <a16:creationId xmlns:a16="http://schemas.microsoft.com/office/drawing/2014/main" id="{8562A227-84EF-4A95-A0B5-DD9C8F48C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1"/>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grpSp>
      <p:sp>
        <p:nvSpPr>
          <p:cNvPr id="5" name="Subtitle 4">
            <a:extLst>
              <a:ext uri="{FF2B5EF4-FFF2-40B4-BE49-F238E27FC236}">
                <a16:creationId xmlns:a16="http://schemas.microsoft.com/office/drawing/2014/main" id="{9848E836-3E63-3936-59DE-34B77D772E6C}"/>
              </a:ext>
            </a:extLst>
          </p:cNvPr>
          <p:cNvSpPr>
            <a:spLocks noGrp="1"/>
          </p:cNvSpPr>
          <p:nvPr>
            <p:ph type="subTitle" idx="1"/>
          </p:nvPr>
        </p:nvSpPr>
        <p:spPr>
          <a:xfrm>
            <a:off x="584201" y="5145513"/>
            <a:ext cx="2999828" cy="738820"/>
          </a:xfrm>
        </p:spPr>
        <p:txBody>
          <a:bodyPr>
            <a:normAutofit/>
          </a:bodyPr>
          <a:lstStyle/>
          <a:p>
            <a:r>
              <a:rPr lang="en-PK" sz="1800" cap="none" dirty="0">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Predictive Modelling Approach</a:t>
            </a:r>
          </a:p>
        </p:txBody>
      </p:sp>
      <p:pic>
        <p:nvPicPr>
          <p:cNvPr id="7" name="Picture 6" descr="A black and white logo&#10;&#10;Description automatically generated">
            <a:extLst>
              <a:ext uri="{FF2B5EF4-FFF2-40B4-BE49-F238E27FC236}">
                <a16:creationId xmlns:a16="http://schemas.microsoft.com/office/drawing/2014/main" id="{BEDAF825-B3DD-97C3-2AB2-82724EAF71BC}"/>
              </a:ext>
            </a:extLst>
          </p:cNvPr>
          <p:cNvPicPr>
            <a:picLocks noChangeAspect="1"/>
          </p:cNvPicPr>
          <p:nvPr/>
        </p:nvPicPr>
        <p:blipFill rotWithShape="1">
          <a:blip r:embed="rId3"/>
          <a:srcRect t="26952" r="7" b="32917"/>
          <a:stretch/>
        </p:blipFill>
        <p:spPr>
          <a:xfrm>
            <a:off x="532463" y="731087"/>
            <a:ext cx="3515763" cy="1410991"/>
          </a:xfrm>
          <a:prstGeom prst="rect">
            <a:avLst/>
          </a:prstGeom>
        </p:spPr>
      </p:pic>
      <p:pic>
        <p:nvPicPr>
          <p:cNvPr id="6" name="Picture 5" descr="A logo with a black background&#10;&#10;Description automatically generated">
            <a:extLst>
              <a:ext uri="{FF2B5EF4-FFF2-40B4-BE49-F238E27FC236}">
                <a16:creationId xmlns:a16="http://schemas.microsoft.com/office/drawing/2014/main" id="{33B91FC1-D0D0-533B-01B8-BB4B94B4E7B2}"/>
              </a:ext>
            </a:extLst>
          </p:cNvPr>
          <p:cNvPicPr>
            <a:picLocks noChangeAspect="1"/>
          </p:cNvPicPr>
          <p:nvPr/>
        </p:nvPicPr>
        <p:blipFill rotWithShape="1">
          <a:blip r:embed="rId4"/>
          <a:srcRect l="16854" t="16930" r="16228" b="16256"/>
          <a:stretch/>
        </p:blipFill>
        <p:spPr>
          <a:xfrm>
            <a:off x="9370640" y="638367"/>
            <a:ext cx="1964207" cy="1961159"/>
          </a:xfrm>
          <a:prstGeom prst="rect">
            <a:avLst/>
          </a:prstGeom>
        </p:spPr>
      </p:pic>
      <p:sp>
        <p:nvSpPr>
          <p:cNvPr id="2" name="Title 1">
            <a:extLst>
              <a:ext uri="{FF2B5EF4-FFF2-40B4-BE49-F238E27FC236}">
                <a16:creationId xmlns:a16="http://schemas.microsoft.com/office/drawing/2014/main" id="{B03B88AA-B6F9-63F1-2837-E247BCBBF885}"/>
              </a:ext>
            </a:extLst>
          </p:cNvPr>
          <p:cNvSpPr>
            <a:spLocks noGrp="1"/>
          </p:cNvSpPr>
          <p:nvPr>
            <p:ph type="ctrTitle"/>
          </p:nvPr>
        </p:nvSpPr>
        <p:spPr>
          <a:xfrm>
            <a:off x="584200" y="2599526"/>
            <a:ext cx="3412067" cy="2514342"/>
          </a:xfrm>
        </p:spPr>
        <p:txBody>
          <a:bodyPr>
            <a:normAutofit/>
          </a:bodyPr>
          <a:lstStyle/>
          <a:p>
            <a:r>
              <a:rPr lang="en-IN" dirty="0">
                <a:solidFill>
                  <a:srgbClr val="FFFFFF"/>
                </a:solidFill>
                <a:latin typeface="Calibri" panose="020F0502020204030204" pitchFamily="34" charset="0"/>
                <a:ea typeface="Calibri" panose="020F0502020204030204" pitchFamily="34" charset="0"/>
                <a:cs typeface="Calibri" panose="020F0502020204030204" pitchFamily="34" charset="0"/>
              </a:rPr>
              <a:t>Lead Conversion System</a:t>
            </a:r>
          </a:p>
        </p:txBody>
      </p:sp>
    </p:spTree>
    <p:extLst>
      <p:ext uri="{BB962C8B-B14F-4D97-AF65-F5344CB8AC3E}">
        <p14:creationId xmlns:p14="http://schemas.microsoft.com/office/powerpoint/2010/main" val="19686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113328A-4FBB-BB0B-9DE7-3D6D32691B63}"/>
              </a:ext>
            </a:extLst>
          </p:cNvPr>
          <p:cNvGrpSpPr/>
          <p:nvPr/>
        </p:nvGrpSpPr>
        <p:grpSpPr>
          <a:xfrm>
            <a:off x="4131924" y="1491336"/>
            <a:ext cx="3215500" cy="4706203"/>
            <a:chOff x="3508375" y="1425575"/>
            <a:chExt cx="1882775" cy="3086101"/>
          </a:xfrm>
        </p:grpSpPr>
        <p:sp>
          <p:nvSpPr>
            <p:cNvPr id="28" name="Freeform 5">
              <a:extLst>
                <a:ext uri="{FF2B5EF4-FFF2-40B4-BE49-F238E27FC236}">
                  <a16:creationId xmlns:a16="http://schemas.microsoft.com/office/drawing/2014/main" id="{825D1979-08BF-F9A4-FF89-52339CEED2FC}"/>
                </a:ext>
              </a:extLst>
            </p:cNvPr>
            <p:cNvSpPr>
              <a:spLocks/>
            </p:cNvSpPr>
            <p:nvPr/>
          </p:nvSpPr>
          <p:spPr bwMode="auto">
            <a:xfrm>
              <a:off x="4619625" y="1911350"/>
              <a:ext cx="471488" cy="144463"/>
            </a:xfrm>
            <a:custGeom>
              <a:avLst/>
              <a:gdLst/>
              <a:ahLst/>
              <a:cxnLst>
                <a:cxn ang="0">
                  <a:pos x="0" y="40"/>
                </a:cxn>
                <a:cxn ang="0">
                  <a:pos x="160" y="0"/>
                </a:cxn>
                <a:cxn ang="0">
                  <a:pos x="223" y="0"/>
                </a:cxn>
                <a:cxn ang="0">
                  <a:pos x="297" y="91"/>
                </a:cxn>
                <a:cxn ang="0">
                  <a:pos x="0" y="40"/>
                </a:cxn>
              </a:cxnLst>
              <a:rect l="0" t="0" r="r" b="b"/>
              <a:pathLst>
                <a:path w="297" h="91">
                  <a:moveTo>
                    <a:pt x="0" y="40"/>
                  </a:moveTo>
                  <a:lnTo>
                    <a:pt x="160" y="0"/>
                  </a:lnTo>
                  <a:lnTo>
                    <a:pt x="223" y="0"/>
                  </a:lnTo>
                  <a:lnTo>
                    <a:pt x="297" y="91"/>
                  </a:lnTo>
                  <a:lnTo>
                    <a:pt x="0" y="4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9" name="Freeform 6">
              <a:extLst>
                <a:ext uri="{FF2B5EF4-FFF2-40B4-BE49-F238E27FC236}">
                  <a16:creationId xmlns:a16="http://schemas.microsoft.com/office/drawing/2014/main" id="{2CB175F1-7819-D080-1C76-8FF876B194BD}"/>
                </a:ext>
              </a:extLst>
            </p:cNvPr>
            <p:cNvSpPr>
              <a:spLocks/>
            </p:cNvSpPr>
            <p:nvPr/>
          </p:nvSpPr>
          <p:spPr bwMode="auto">
            <a:xfrm>
              <a:off x="4249738" y="1876425"/>
              <a:ext cx="369888" cy="200025"/>
            </a:xfrm>
            <a:custGeom>
              <a:avLst/>
              <a:gdLst/>
              <a:ahLst/>
              <a:cxnLst>
                <a:cxn ang="0">
                  <a:pos x="233" y="62"/>
                </a:cxn>
                <a:cxn ang="0">
                  <a:pos x="0" y="126"/>
                </a:cxn>
                <a:cxn ang="0">
                  <a:pos x="8" y="19"/>
                </a:cxn>
                <a:cxn ang="0">
                  <a:pos x="100" y="0"/>
                </a:cxn>
                <a:cxn ang="0">
                  <a:pos x="233" y="62"/>
                </a:cxn>
              </a:cxnLst>
              <a:rect l="0" t="0" r="r" b="b"/>
              <a:pathLst>
                <a:path w="233" h="126">
                  <a:moveTo>
                    <a:pt x="233" y="62"/>
                  </a:moveTo>
                  <a:lnTo>
                    <a:pt x="0" y="126"/>
                  </a:lnTo>
                  <a:lnTo>
                    <a:pt x="8" y="19"/>
                  </a:lnTo>
                  <a:lnTo>
                    <a:pt x="100" y="0"/>
                  </a:lnTo>
                  <a:lnTo>
                    <a:pt x="233" y="62"/>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0" name="Freeform 7">
              <a:extLst>
                <a:ext uri="{FF2B5EF4-FFF2-40B4-BE49-F238E27FC236}">
                  <a16:creationId xmlns:a16="http://schemas.microsoft.com/office/drawing/2014/main" id="{45D363F1-4261-AD98-2060-17D16EFC47D1}"/>
                </a:ext>
              </a:extLst>
            </p:cNvPr>
            <p:cNvSpPr>
              <a:spLocks/>
            </p:cNvSpPr>
            <p:nvPr/>
          </p:nvSpPr>
          <p:spPr bwMode="auto">
            <a:xfrm>
              <a:off x="3708400" y="2071688"/>
              <a:ext cx="496888" cy="1049338"/>
            </a:xfrm>
            <a:custGeom>
              <a:avLst/>
              <a:gdLst/>
              <a:ahLst/>
              <a:cxnLst>
                <a:cxn ang="0">
                  <a:pos x="0" y="549"/>
                </a:cxn>
                <a:cxn ang="0">
                  <a:pos x="42" y="212"/>
                </a:cxn>
                <a:cxn ang="0">
                  <a:pos x="187" y="0"/>
                </a:cxn>
                <a:cxn ang="0">
                  <a:pos x="191" y="0"/>
                </a:cxn>
                <a:cxn ang="0">
                  <a:pos x="313" y="661"/>
                </a:cxn>
                <a:cxn ang="0">
                  <a:pos x="0" y="549"/>
                </a:cxn>
              </a:cxnLst>
              <a:rect l="0" t="0" r="r" b="b"/>
              <a:pathLst>
                <a:path w="313" h="661">
                  <a:moveTo>
                    <a:pt x="0" y="549"/>
                  </a:moveTo>
                  <a:lnTo>
                    <a:pt x="42" y="212"/>
                  </a:lnTo>
                  <a:lnTo>
                    <a:pt x="187" y="0"/>
                  </a:lnTo>
                  <a:lnTo>
                    <a:pt x="191" y="0"/>
                  </a:lnTo>
                  <a:lnTo>
                    <a:pt x="313" y="661"/>
                  </a:lnTo>
                  <a:lnTo>
                    <a:pt x="0" y="549"/>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4" name="Freeform 8">
              <a:extLst>
                <a:ext uri="{FF2B5EF4-FFF2-40B4-BE49-F238E27FC236}">
                  <a16:creationId xmlns:a16="http://schemas.microsoft.com/office/drawing/2014/main" id="{BBA56B34-6844-C24D-41C6-EBE0D30C4E0E}"/>
                </a:ext>
              </a:extLst>
            </p:cNvPr>
            <p:cNvSpPr>
              <a:spLocks/>
            </p:cNvSpPr>
            <p:nvPr/>
          </p:nvSpPr>
          <p:spPr bwMode="auto">
            <a:xfrm>
              <a:off x="4011613" y="2071688"/>
              <a:ext cx="503238" cy="1049338"/>
            </a:xfrm>
            <a:custGeom>
              <a:avLst/>
              <a:gdLst/>
              <a:ahLst/>
              <a:cxnLst>
                <a:cxn ang="0">
                  <a:pos x="150" y="3"/>
                </a:cxn>
                <a:cxn ang="0">
                  <a:pos x="317" y="228"/>
                </a:cxn>
                <a:cxn ang="0">
                  <a:pos x="122" y="661"/>
                </a:cxn>
                <a:cxn ang="0">
                  <a:pos x="0" y="0"/>
                </a:cxn>
                <a:cxn ang="0">
                  <a:pos x="150" y="3"/>
                </a:cxn>
              </a:cxnLst>
              <a:rect l="0" t="0" r="r" b="b"/>
              <a:pathLst>
                <a:path w="317" h="661">
                  <a:moveTo>
                    <a:pt x="150" y="3"/>
                  </a:moveTo>
                  <a:lnTo>
                    <a:pt x="317" y="228"/>
                  </a:lnTo>
                  <a:lnTo>
                    <a:pt x="122" y="661"/>
                  </a:lnTo>
                  <a:lnTo>
                    <a:pt x="0" y="0"/>
                  </a:lnTo>
                  <a:lnTo>
                    <a:pt x="150" y="3"/>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5" name="Freeform 9">
              <a:extLst>
                <a:ext uri="{FF2B5EF4-FFF2-40B4-BE49-F238E27FC236}">
                  <a16:creationId xmlns:a16="http://schemas.microsoft.com/office/drawing/2014/main" id="{20514E06-F269-B4E8-19C5-5466B1ADA83B}"/>
                </a:ext>
              </a:extLst>
            </p:cNvPr>
            <p:cNvSpPr>
              <a:spLocks/>
            </p:cNvSpPr>
            <p:nvPr/>
          </p:nvSpPr>
          <p:spPr bwMode="auto">
            <a:xfrm>
              <a:off x="4362450" y="3494088"/>
              <a:ext cx="479425" cy="866775"/>
            </a:xfrm>
            <a:custGeom>
              <a:avLst/>
              <a:gdLst/>
              <a:ahLst/>
              <a:cxnLst>
                <a:cxn ang="0">
                  <a:pos x="290" y="357"/>
                </a:cxn>
                <a:cxn ang="0">
                  <a:pos x="82" y="225"/>
                </a:cxn>
                <a:cxn ang="0">
                  <a:pos x="82" y="546"/>
                </a:cxn>
                <a:cxn ang="0">
                  <a:pos x="2" y="10"/>
                </a:cxn>
                <a:cxn ang="0">
                  <a:pos x="2" y="10"/>
                </a:cxn>
                <a:cxn ang="0">
                  <a:pos x="0" y="0"/>
                </a:cxn>
                <a:cxn ang="0">
                  <a:pos x="302" y="296"/>
                </a:cxn>
                <a:cxn ang="0">
                  <a:pos x="290" y="357"/>
                </a:cxn>
              </a:cxnLst>
              <a:rect l="0" t="0" r="r" b="b"/>
              <a:pathLst>
                <a:path w="302" h="546">
                  <a:moveTo>
                    <a:pt x="290" y="357"/>
                  </a:moveTo>
                  <a:lnTo>
                    <a:pt x="82" y="225"/>
                  </a:lnTo>
                  <a:lnTo>
                    <a:pt x="82" y="546"/>
                  </a:lnTo>
                  <a:lnTo>
                    <a:pt x="2" y="10"/>
                  </a:lnTo>
                  <a:lnTo>
                    <a:pt x="2" y="10"/>
                  </a:lnTo>
                  <a:lnTo>
                    <a:pt x="0" y="0"/>
                  </a:lnTo>
                  <a:lnTo>
                    <a:pt x="302" y="296"/>
                  </a:lnTo>
                  <a:lnTo>
                    <a:pt x="290" y="357"/>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6" name="Freeform 10">
              <a:extLst>
                <a:ext uri="{FF2B5EF4-FFF2-40B4-BE49-F238E27FC236}">
                  <a16:creationId xmlns:a16="http://schemas.microsoft.com/office/drawing/2014/main" id="{243FA6B1-FDB8-F147-42FB-D7C7030F38B7}"/>
                </a:ext>
              </a:extLst>
            </p:cNvPr>
            <p:cNvSpPr>
              <a:spLocks/>
            </p:cNvSpPr>
            <p:nvPr/>
          </p:nvSpPr>
          <p:spPr bwMode="auto">
            <a:xfrm>
              <a:off x="3508375" y="2962275"/>
              <a:ext cx="976313" cy="511175"/>
            </a:xfrm>
            <a:custGeom>
              <a:avLst/>
              <a:gdLst/>
              <a:ahLst/>
              <a:cxnLst>
                <a:cxn ang="0">
                  <a:pos x="0" y="49"/>
                </a:cxn>
                <a:cxn ang="0">
                  <a:pos x="100" y="0"/>
                </a:cxn>
                <a:cxn ang="0">
                  <a:pos x="233" y="177"/>
                </a:cxn>
                <a:cxn ang="0">
                  <a:pos x="439" y="100"/>
                </a:cxn>
                <a:cxn ang="0">
                  <a:pos x="615" y="223"/>
                </a:cxn>
                <a:cxn ang="0">
                  <a:pos x="608" y="225"/>
                </a:cxn>
                <a:cxn ang="0">
                  <a:pos x="610" y="225"/>
                </a:cxn>
                <a:cxn ang="0">
                  <a:pos x="286" y="322"/>
                </a:cxn>
                <a:cxn ang="0">
                  <a:pos x="191" y="235"/>
                </a:cxn>
                <a:cxn ang="0">
                  <a:pos x="110" y="56"/>
                </a:cxn>
                <a:cxn ang="0">
                  <a:pos x="44" y="87"/>
                </a:cxn>
                <a:cxn ang="0">
                  <a:pos x="0" y="49"/>
                </a:cxn>
              </a:cxnLst>
              <a:rect l="0" t="0" r="r" b="b"/>
              <a:pathLst>
                <a:path w="615" h="322">
                  <a:moveTo>
                    <a:pt x="0" y="49"/>
                  </a:moveTo>
                  <a:lnTo>
                    <a:pt x="100" y="0"/>
                  </a:lnTo>
                  <a:lnTo>
                    <a:pt x="233" y="177"/>
                  </a:lnTo>
                  <a:lnTo>
                    <a:pt x="439" y="100"/>
                  </a:lnTo>
                  <a:lnTo>
                    <a:pt x="615" y="223"/>
                  </a:lnTo>
                  <a:lnTo>
                    <a:pt x="608" y="225"/>
                  </a:lnTo>
                  <a:lnTo>
                    <a:pt x="610" y="225"/>
                  </a:lnTo>
                  <a:lnTo>
                    <a:pt x="286" y="322"/>
                  </a:lnTo>
                  <a:lnTo>
                    <a:pt x="191" y="235"/>
                  </a:lnTo>
                  <a:lnTo>
                    <a:pt x="110" y="56"/>
                  </a:lnTo>
                  <a:lnTo>
                    <a:pt x="44" y="87"/>
                  </a:lnTo>
                  <a:lnTo>
                    <a:pt x="0" y="49"/>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3" name="Freeform 11">
              <a:extLst>
                <a:ext uri="{FF2B5EF4-FFF2-40B4-BE49-F238E27FC236}">
                  <a16:creationId xmlns:a16="http://schemas.microsoft.com/office/drawing/2014/main" id="{340A9006-0176-C9E0-7F33-3C83AC8A2FCE}"/>
                </a:ext>
              </a:extLst>
            </p:cNvPr>
            <p:cNvSpPr>
              <a:spLocks/>
            </p:cNvSpPr>
            <p:nvPr/>
          </p:nvSpPr>
          <p:spPr bwMode="auto">
            <a:xfrm>
              <a:off x="4408488" y="1425575"/>
              <a:ext cx="211138" cy="549275"/>
            </a:xfrm>
            <a:custGeom>
              <a:avLst/>
              <a:gdLst/>
              <a:ahLst/>
              <a:cxnLst>
                <a:cxn ang="0">
                  <a:pos x="123" y="0"/>
                </a:cxn>
                <a:cxn ang="0">
                  <a:pos x="133" y="346"/>
                </a:cxn>
                <a:cxn ang="0">
                  <a:pos x="0" y="284"/>
                </a:cxn>
                <a:cxn ang="0">
                  <a:pos x="123" y="0"/>
                </a:cxn>
              </a:cxnLst>
              <a:rect l="0" t="0" r="r" b="b"/>
              <a:pathLst>
                <a:path w="133" h="346">
                  <a:moveTo>
                    <a:pt x="123" y="0"/>
                  </a:moveTo>
                  <a:lnTo>
                    <a:pt x="133" y="346"/>
                  </a:lnTo>
                  <a:lnTo>
                    <a:pt x="0" y="284"/>
                  </a:lnTo>
                  <a:lnTo>
                    <a:pt x="123" y="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4" name="Freeform 12">
              <a:extLst>
                <a:ext uri="{FF2B5EF4-FFF2-40B4-BE49-F238E27FC236}">
                  <a16:creationId xmlns:a16="http://schemas.microsoft.com/office/drawing/2014/main" id="{207D9094-373A-228B-C05C-FA0CE9C04AA4}"/>
                </a:ext>
              </a:extLst>
            </p:cNvPr>
            <p:cNvSpPr>
              <a:spLocks/>
            </p:cNvSpPr>
            <p:nvPr/>
          </p:nvSpPr>
          <p:spPr bwMode="auto">
            <a:xfrm>
              <a:off x="4249738" y="1974850"/>
              <a:ext cx="908050" cy="458788"/>
            </a:xfrm>
            <a:custGeom>
              <a:avLst/>
              <a:gdLst/>
              <a:ahLst/>
              <a:cxnLst>
                <a:cxn ang="0">
                  <a:pos x="315" y="153"/>
                </a:cxn>
                <a:cxn ang="0">
                  <a:pos x="167" y="289"/>
                </a:cxn>
                <a:cxn ang="0">
                  <a:pos x="0" y="64"/>
                </a:cxn>
                <a:cxn ang="0">
                  <a:pos x="233" y="0"/>
                </a:cxn>
                <a:cxn ang="0">
                  <a:pos x="530" y="51"/>
                </a:cxn>
                <a:cxn ang="0">
                  <a:pos x="572" y="182"/>
                </a:cxn>
                <a:cxn ang="0">
                  <a:pos x="315" y="153"/>
                </a:cxn>
              </a:cxnLst>
              <a:rect l="0" t="0" r="r" b="b"/>
              <a:pathLst>
                <a:path w="572" h="289">
                  <a:moveTo>
                    <a:pt x="315" y="153"/>
                  </a:moveTo>
                  <a:lnTo>
                    <a:pt x="167" y="289"/>
                  </a:lnTo>
                  <a:lnTo>
                    <a:pt x="0" y="64"/>
                  </a:lnTo>
                  <a:lnTo>
                    <a:pt x="233" y="0"/>
                  </a:lnTo>
                  <a:lnTo>
                    <a:pt x="530" y="51"/>
                  </a:lnTo>
                  <a:lnTo>
                    <a:pt x="572" y="182"/>
                  </a:lnTo>
                  <a:lnTo>
                    <a:pt x="315" y="153"/>
                  </a:lnTo>
                  <a:close/>
                </a:path>
              </a:pathLst>
            </a:custGeom>
            <a:solidFill>
              <a:schemeClr val="accent1">
                <a:lumMod val="40000"/>
                <a:lumOff val="6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5" name="Freeform 13">
              <a:extLst>
                <a:ext uri="{FF2B5EF4-FFF2-40B4-BE49-F238E27FC236}">
                  <a16:creationId xmlns:a16="http://schemas.microsoft.com/office/drawing/2014/main" id="{8ACF5C85-753B-BA5A-A23B-E307AC338849}"/>
                </a:ext>
              </a:extLst>
            </p:cNvPr>
            <p:cNvSpPr>
              <a:spLocks/>
            </p:cNvSpPr>
            <p:nvPr/>
          </p:nvSpPr>
          <p:spPr bwMode="auto">
            <a:xfrm>
              <a:off x="4603750" y="1425575"/>
              <a:ext cx="269875" cy="549275"/>
            </a:xfrm>
            <a:custGeom>
              <a:avLst/>
              <a:gdLst/>
              <a:ahLst/>
              <a:cxnLst>
                <a:cxn ang="0">
                  <a:pos x="170" y="306"/>
                </a:cxn>
                <a:cxn ang="0">
                  <a:pos x="10" y="346"/>
                </a:cxn>
                <a:cxn ang="0">
                  <a:pos x="0" y="0"/>
                </a:cxn>
                <a:cxn ang="0">
                  <a:pos x="170" y="306"/>
                </a:cxn>
              </a:cxnLst>
              <a:rect l="0" t="0" r="r" b="b"/>
              <a:pathLst>
                <a:path w="170" h="346">
                  <a:moveTo>
                    <a:pt x="170" y="306"/>
                  </a:moveTo>
                  <a:lnTo>
                    <a:pt x="10" y="346"/>
                  </a:lnTo>
                  <a:lnTo>
                    <a:pt x="0" y="0"/>
                  </a:lnTo>
                  <a:lnTo>
                    <a:pt x="170" y="306"/>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3" name="Freeform 14">
              <a:extLst>
                <a:ext uri="{FF2B5EF4-FFF2-40B4-BE49-F238E27FC236}">
                  <a16:creationId xmlns:a16="http://schemas.microsoft.com/office/drawing/2014/main" id="{9BECED67-A1DB-71C0-479D-426B4A106B08}"/>
                </a:ext>
              </a:extLst>
            </p:cNvPr>
            <p:cNvSpPr>
              <a:spLocks/>
            </p:cNvSpPr>
            <p:nvPr/>
          </p:nvSpPr>
          <p:spPr bwMode="auto">
            <a:xfrm>
              <a:off x="3667125" y="2943225"/>
              <a:ext cx="538163" cy="300038"/>
            </a:xfrm>
            <a:custGeom>
              <a:avLst/>
              <a:gdLst/>
              <a:ahLst/>
              <a:cxnLst>
                <a:cxn ang="0">
                  <a:pos x="0" y="12"/>
                </a:cxn>
                <a:cxn ang="0">
                  <a:pos x="26" y="0"/>
                </a:cxn>
                <a:cxn ang="0">
                  <a:pos x="339" y="112"/>
                </a:cxn>
                <a:cxn ang="0">
                  <a:pos x="133" y="189"/>
                </a:cxn>
                <a:cxn ang="0">
                  <a:pos x="0" y="12"/>
                </a:cxn>
              </a:cxnLst>
              <a:rect l="0" t="0" r="r" b="b"/>
              <a:pathLst>
                <a:path w="339" h="189">
                  <a:moveTo>
                    <a:pt x="0" y="12"/>
                  </a:moveTo>
                  <a:lnTo>
                    <a:pt x="26" y="0"/>
                  </a:lnTo>
                  <a:lnTo>
                    <a:pt x="339" y="112"/>
                  </a:lnTo>
                  <a:lnTo>
                    <a:pt x="133" y="189"/>
                  </a:lnTo>
                  <a:lnTo>
                    <a:pt x="0" y="12"/>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5">
              <a:extLst>
                <a:ext uri="{FF2B5EF4-FFF2-40B4-BE49-F238E27FC236}">
                  <a16:creationId xmlns:a16="http://schemas.microsoft.com/office/drawing/2014/main" id="{3129F90D-D30C-8F10-7ADA-FE6B1F6E07A9}"/>
                </a:ext>
              </a:extLst>
            </p:cNvPr>
            <p:cNvSpPr>
              <a:spLocks/>
            </p:cNvSpPr>
            <p:nvPr/>
          </p:nvSpPr>
          <p:spPr bwMode="auto">
            <a:xfrm>
              <a:off x="3962400" y="3316288"/>
              <a:ext cx="919163" cy="647700"/>
            </a:xfrm>
            <a:custGeom>
              <a:avLst/>
              <a:gdLst/>
              <a:ahLst/>
              <a:cxnLst>
                <a:cxn ang="0">
                  <a:pos x="0" y="99"/>
                </a:cxn>
                <a:cxn ang="0">
                  <a:pos x="324" y="2"/>
                </a:cxn>
                <a:cxn ang="0">
                  <a:pos x="329" y="0"/>
                </a:cxn>
                <a:cxn ang="0">
                  <a:pos x="453" y="184"/>
                </a:cxn>
                <a:cxn ang="0">
                  <a:pos x="535" y="102"/>
                </a:cxn>
                <a:cxn ang="0">
                  <a:pos x="579" y="216"/>
                </a:cxn>
                <a:cxn ang="0">
                  <a:pos x="554" y="408"/>
                </a:cxn>
                <a:cxn ang="0">
                  <a:pos x="252" y="112"/>
                </a:cxn>
                <a:cxn ang="0">
                  <a:pos x="254" y="122"/>
                </a:cxn>
                <a:cxn ang="0">
                  <a:pos x="254" y="122"/>
                </a:cxn>
                <a:cxn ang="0">
                  <a:pos x="182" y="185"/>
                </a:cxn>
                <a:cxn ang="0">
                  <a:pos x="121" y="360"/>
                </a:cxn>
                <a:cxn ang="0">
                  <a:pos x="0" y="99"/>
                </a:cxn>
              </a:cxnLst>
              <a:rect l="0" t="0" r="r" b="b"/>
              <a:pathLst>
                <a:path w="579" h="408">
                  <a:moveTo>
                    <a:pt x="0" y="99"/>
                  </a:moveTo>
                  <a:lnTo>
                    <a:pt x="324" y="2"/>
                  </a:lnTo>
                  <a:lnTo>
                    <a:pt x="329" y="0"/>
                  </a:lnTo>
                  <a:lnTo>
                    <a:pt x="453" y="184"/>
                  </a:lnTo>
                  <a:lnTo>
                    <a:pt x="535" y="102"/>
                  </a:lnTo>
                  <a:lnTo>
                    <a:pt x="579" y="216"/>
                  </a:lnTo>
                  <a:lnTo>
                    <a:pt x="554" y="408"/>
                  </a:lnTo>
                  <a:lnTo>
                    <a:pt x="252" y="112"/>
                  </a:lnTo>
                  <a:lnTo>
                    <a:pt x="254" y="122"/>
                  </a:lnTo>
                  <a:lnTo>
                    <a:pt x="254" y="122"/>
                  </a:lnTo>
                  <a:lnTo>
                    <a:pt x="182" y="185"/>
                  </a:lnTo>
                  <a:lnTo>
                    <a:pt x="121" y="360"/>
                  </a:lnTo>
                  <a:lnTo>
                    <a:pt x="0" y="99"/>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8" name="Freeform 16">
              <a:extLst>
                <a:ext uri="{FF2B5EF4-FFF2-40B4-BE49-F238E27FC236}">
                  <a16:creationId xmlns:a16="http://schemas.microsoft.com/office/drawing/2014/main" id="{D4D6A3EE-34DB-21CE-0318-BCB1943E8E8A}"/>
                </a:ext>
              </a:extLst>
            </p:cNvPr>
            <p:cNvSpPr>
              <a:spLocks/>
            </p:cNvSpPr>
            <p:nvPr/>
          </p:nvSpPr>
          <p:spPr bwMode="auto">
            <a:xfrm>
              <a:off x="4484688" y="2792413"/>
              <a:ext cx="841375" cy="866775"/>
            </a:xfrm>
            <a:custGeom>
              <a:avLst/>
              <a:gdLst/>
              <a:ahLst/>
              <a:cxnLst>
                <a:cxn ang="0">
                  <a:pos x="0" y="330"/>
                </a:cxn>
                <a:cxn ang="0">
                  <a:pos x="276" y="247"/>
                </a:cxn>
                <a:cxn ang="0">
                  <a:pos x="298" y="25"/>
                </a:cxn>
                <a:cxn ang="0">
                  <a:pos x="419" y="0"/>
                </a:cxn>
                <a:cxn ang="0">
                  <a:pos x="530" y="245"/>
                </a:cxn>
                <a:cxn ang="0">
                  <a:pos x="400" y="435"/>
                </a:cxn>
                <a:cxn ang="0">
                  <a:pos x="250" y="546"/>
                </a:cxn>
                <a:cxn ang="0">
                  <a:pos x="206" y="432"/>
                </a:cxn>
                <a:cxn ang="0">
                  <a:pos x="124" y="514"/>
                </a:cxn>
                <a:cxn ang="0">
                  <a:pos x="0" y="330"/>
                </a:cxn>
                <a:cxn ang="0">
                  <a:pos x="2" y="330"/>
                </a:cxn>
                <a:cxn ang="0">
                  <a:pos x="0" y="330"/>
                </a:cxn>
              </a:cxnLst>
              <a:rect l="0" t="0" r="r" b="b"/>
              <a:pathLst>
                <a:path w="530" h="546">
                  <a:moveTo>
                    <a:pt x="0" y="330"/>
                  </a:moveTo>
                  <a:lnTo>
                    <a:pt x="276" y="247"/>
                  </a:lnTo>
                  <a:lnTo>
                    <a:pt x="298" y="25"/>
                  </a:lnTo>
                  <a:lnTo>
                    <a:pt x="419" y="0"/>
                  </a:lnTo>
                  <a:lnTo>
                    <a:pt x="530" y="245"/>
                  </a:lnTo>
                  <a:lnTo>
                    <a:pt x="400" y="435"/>
                  </a:lnTo>
                  <a:lnTo>
                    <a:pt x="250" y="546"/>
                  </a:lnTo>
                  <a:lnTo>
                    <a:pt x="206" y="432"/>
                  </a:lnTo>
                  <a:lnTo>
                    <a:pt x="124" y="514"/>
                  </a:lnTo>
                  <a:lnTo>
                    <a:pt x="0" y="330"/>
                  </a:lnTo>
                  <a:lnTo>
                    <a:pt x="2" y="330"/>
                  </a:lnTo>
                  <a:lnTo>
                    <a:pt x="0" y="33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9" name="Freeform 17">
              <a:extLst>
                <a:ext uri="{FF2B5EF4-FFF2-40B4-BE49-F238E27FC236}">
                  <a16:creationId xmlns:a16="http://schemas.microsoft.com/office/drawing/2014/main" id="{ABCD17D9-1C9F-C7C0-AD64-AE7A16E8F703}"/>
                </a:ext>
              </a:extLst>
            </p:cNvPr>
            <p:cNvSpPr>
              <a:spLocks/>
            </p:cNvSpPr>
            <p:nvPr/>
          </p:nvSpPr>
          <p:spPr bwMode="auto">
            <a:xfrm>
              <a:off x="4205288" y="2433638"/>
              <a:ext cx="752475" cy="882650"/>
            </a:xfrm>
            <a:custGeom>
              <a:avLst/>
              <a:gdLst/>
              <a:ahLst/>
              <a:cxnLst>
                <a:cxn ang="0">
                  <a:pos x="176" y="556"/>
                </a:cxn>
                <a:cxn ang="0">
                  <a:pos x="0" y="433"/>
                </a:cxn>
                <a:cxn ang="0">
                  <a:pos x="195" y="0"/>
                </a:cxn>
                <a:cxn ang="0">
                  <a:pos x="474" y="251"/>
                </a:cxn>
                <a:cxn ang="0">
                  <a:pos x="254" y="231"/>
                </a:cxn>
                <a:cxn ang="0">
                  <a:pos x="176" y="556"/>
                </a:cxn>
              </a:cxnLst>
              <a:rect l="0" t="0" r="r" b="b"/>
              <a:pathLst>
                <a:path w="474" h="556">
                  <a:moveTo>
                    <a:pt x="176" y="556"/>
                  </a:moveTo>
                  <a:lnTo>
                    <a:pt x="0" y="433"/>
                  </a:lnTo>
                  <a:lnTo>
                    <a:pt x="195" y="0"/>
                  </a:lnTo>
                  <a:lnTo>
                    <a:pt x="474" y="251"/>
                  </a:lnTo>
                  <a:lnTo>
                    <a:pt x="254" y="231"/>
                  </a:lnTo>
                  <a:lnTo>
                    <a:pt x="176" y="556"/>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0" name="Freeform 18">
              <a:extLst>
                <a:ext uri="{FF2B5EF4-FFF2-40B4-BE49-F238E27FC236}">
                  <a16:creationId xmlns:a16="http://schemas.microsoft.com/office/drawing/2014/main" id="{95B82CBA-1512-11AA-957C-93C0C3E228BA}"/>
                </a:ext>
              </a:extLst>
            </p:cNvPr>
            <p:cNvSpPr>
              <a:spLocks/>
            </p:cNvSpPr>
            <p:nvPr/>
          </p:nvSpPr>
          <p:spPr bwMode="auto">
            <a:xfrm>
              <a:off x="4484688" y="2800350"/>
              <a:ext cx="473075" cy="515938"/>
            </a:xfrm>
            <a:custGeom>
              <a:avLst/>
              <a:gdLst/>
              <a:ahLst/>
              <a:cxnLst>
                <a:cxn ang="0">
                  <a:pos x="298" y="20"/>
                </a:cxn>
                <a:cxn ang="0">
                  <a:pos x="276" y="242"/>
                </a:cxn>
                <a:cxn ang="0">
                  <a:pos x="0" y="325"/>
                </a:cxn>
                <a:cxn ang="0">
                  <a:pos x="78" y="0"/>
                </a:cxn>
                <a:cxn ang="0">
                  <a:pos x="298" y="20"/>
                </a:cxn>
              </a:cxnLst>
              <a:rect l="0" t="0" r="r" b="b"/>
              <a:pathLst>
                <a:path w="298" h="325">
                  <a:moveTo>
                    <a:pt x="298" y="20"/>
                  </a:moveTo>
                  <a:lnTo>
                    <a:pt x="276" y="242"/>
                  </a:lnTo>
                  <a:lnTo>
                    <a:pt x="0" y="325"/>
                  </a:lnTo>
                  <a:lnTo>
                    <a:pt x="78" y="0"/>
                  </a:lnTo>
                  <a:lnTo>
                    <a:pt x="298" y="2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1" name="Freeform 19">
              <a:extLst>
                <a:ext uri="{FF2B5EF4-FFF2-40B4-BE49-F238E27FC236}">
                  <a16:creationId xmlns:a16="http://schemas.microsoft.com/office/drawing/2014/main" id="{ABC0DF15-DA18-A915-45CF-5F908DAF77BB}"/>
                </a:ext>
              </a:extLst>
            </p:cNvPr>
            <p:cNvSpPr>
              <a:spLocks/>
            </p:cNvSpPr>
            <p:nvPr/>
          </p:nvSpPr>
          <p:spPr bwMode="auto">
            <a:xfrm>
              <a:off x="4749800" y="2217738"/>
              <a:ext cx="641350" cy="963613"/>
            </a:xfrm>
            <a:custGeom>
              <a:avLst/>
              <a:gdLst/>
              <a:ahLst/>
              <a:cxnLst>
                <a:cxn ang="0">
                  <a:pos x="363" y="607"/>
                </a:cxn>
                <a:cxn ang="0">
                  <a:pos x="252" y="362"/>
                </a:cxn>
                <a:cxn ang="0">
                  <a:pos x="131" y="387"/>
                </a:cxn>
                <a:cxn ang="0">
                  <a:pos x="0" y="0"/>
                </a:cxn>
                <a:cxn ang="0">
                  <a:pos x="245" y="287"/>
                </a:cxn>
                <a:cxn ang="0">
                  <a:pos x="358" y="144"/>
                </a:cxn>
                <a:cxn ang="0">
                  <a:pos x="404" y="207"/>
                </a:cxn>
                <a:cxn ang="0">
                  <a:pos x="404" y="478"/>
                </a:cxn>
                <a:cxn ang="0">
                  <a:pos x="365" y="449"/>
                </a:cxn>
                <a:cxn ang="0">
                  <a:pos x="363" y="607"/>
                </a:cxn>
              </a:cxnLst>
              <a:rect l="0" t="0" r="r" b="b"/>
              <a:pathLst>
                <a:path w="404" h="607">
                  <a:moveTo>
                    <a:pt x="363" y="607"/>
                  </a:moveTo>
                  <a:lnTo>
                    <a:pt x="252" y="362"/>
                  </a:lnTo>
                  <a:lnTo>
                    <a:pt x="131" y="387"/>
                  </a:lnTo>
                  <a:lnTo>
                    <a:pt x="0" y="0"/>
                  </a:lnTo>
                  <a:lnTo>
                    <a:pt x="245" y="287"/>
                  </a:lnTo>
                  <a:lnTo>
                    <a:pt x="358" y="144"/>
                  </a:lnTo>
                  <a:lnTo>
                    <a:pt x="404" y="207"/>
                  </a:lnTo>
                  <a:lnTo>
                    <a:pt x="404" y="478"/>
                  </a:lnTo>
                  <a:lnTo>
                    <a:pt x="365" y="449"/>
                  </a:lnTo>
                  <a:lnTo>
                    <a:pt x="363" y="607"/>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20">
              <a:extLst>
                <a:ext uri="{FF2B5EF4-FFF2-40B4-BE49-F238E27FC236}">
                  <a16:creationId xmlns:a16="http://schemas.microsoft.com/office/drawing/2014/main" id="{895C90AB-C802-60A8-AE66-B1F78B8BBA71}"/>
                </a:ext>
              </a:extLst>
            </p:cNvPr>
            <p:cNvSpPr>
              <a:spLocks/>
            </p:cNvSpPr>
            <p:nvPr/>
          </p:nvSpPr>
          <p:spPr bwMode="auto">
            <a:xfrm>
              <a:off x="4749800" y="2217738"/>
              <a:ext cx="568325" cy="455613"/>
            </a:xfrm>
            <a:custGeom>
              <a:avLst/>
              <a:gdLst/>
              <a:ahLst/>
              <a:cxnLst>
                <a:cxn ang="0">
                  <a:pos x="0" y="0"/>
                </a:cxn>
                <a:cxn ang="0">
                  <a:pos x="257" y="29"/>
                </a:cxn>
                <a:cxn ang="0">
                  <a:pos x="358" y="144"/>
                </a:cxn>
                <a:cxn ang="0">
                  <a:pos x="245" y="287"/>
                </a:cxn>
                <a:cxn ang="0">
                  <a:pos x="0" y="0"/>
                </a:cxn>
              </a:cxnLst>
              <a:rect l="0" t="0" r="r" b="b"/>
              <a:pathLst>
                <a:path w="358" h="287">
                  <a:moveTo>
                    <a:pt x="0" y="0"/>
                  </a:moveTo>
                  <a:lnTo>
                    <a:pt x="257" y="29"/>
                  </a:lnTo>
                  <a:lnTo>
                    <a:pt x="358" y="144"/>
                  </a:lnTo>
                  <a:lnTo>
                    <a:pt x="245" y="287"/>
                  </a:lnTo>
                  <a:lnTo>
                    <a:pt x="0" y="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21">
              <a:extLst>
                <a:ext uri="{FF2B5EF4-FFF2-40B4-BE49-F238E27FC236}">
                  <a16:creationId xmlns:a16="http://schemas.microsoft.com/office/drawing/2014/main" id="{4AB89483-3E13-433D-171B-B5708577F23A}"/>
                </a:ext>
              </a:extLst>
            </p:cNvPr>
            <p:cNvSpPr>
              <a:spLocks/>
            </p:cNvSpPr>
            <p:nvPr/>
          </p:nvSpPr>
          <p:spPr bwMode="auto">
            <a:xfrm>
              <a:off x="4514850" y="2217738"/>
              <a:ext cx="442913" cy="614363"/>
            </a:xfrm>
            <a:custGeom>
              <a:avLst/>
              <a:gdLst/>
              <a:ahLst/>
              <a:cxnLst>
                <a:cxn ang="0">
                  <a:pos x="0" y="136"/>
                </a:cxn>
                <a:cxn ang="0">
                  <a:pos x="148" y="0"/>
                </a:cxn>
                <a:cxn ang="0">
                  <a:pos x="279" y="387"/>
                </a:cxn>
                <a:cxn ang="0">
                  <a:pos x="0" y="136"/>
                </a:cxn>
              </a:cxnLst>
              <a:rect l="0" t="0" r="r" b="b"/>
              <a:pathLst>
                <a:path w="279" h="387">
                  <a:moveTo>
                    <a:pt x="0" y="136"/>
                  </a:moveTo>
                  <a:lnTo>
                    <a:pt x="148" y="0"/>
                  </a:lnTo>
                  <a:lnTo>
                    <a:pt x="279" y="387"/>
                  </a:lnTo>
                  <a:lnTo>
                    <a:pt x="0" y="136"/>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4" name="Freeform 22">
              <a:extLst>
                <a:ext uri="{FF2B5EF4-FFF2-40B4-BE49-F238E27FC236}">
                  <a16:creationId xmlns:a16="http://schemas.microsoft.com/office/drawing/2014/main" id="{00445233-2F73-8D52-F08C-B829FE4BB80B}"/>
                </a:ext>
              </a:extLst>
            </p:cNvPr>
            <p:cNvSpPr>
              <a:spLocks/>
            </p:cNvSpPr>
            <p:nvPr/>
          </p:nvSpPr>
          <p:spPr bwMode="auto">
            <a:xfrm>
              <a:off x="4154488" y="3509963"/>
              <a:ext cx="233363" cy="1001713"/>
            </a:xfrm>
            <a:custGeom>
              <a:avLst/>
              <a:gdLst/>
              <a:ahLst/>
              <a:cxnLst>
                <a:cxn ang="0">
                  <a:pos x="133" y="0"/>
                </a:cxn>
                <a:cxn ang="0">
                  <a:pos x="147" y="631"/>
                </a:cxn>
                <a:cxn ang="0">
                  <a:pos x="0" y="347"/>
                </a:cxn>
                <a:cxn ang="0">
                  <a:pos x="0" y="238"/>
                </a:cxn>
                <a:cxn ang="0">
                  <a:pos x="61" y="63"/>
                </a:cxn>
                <a:cxn ang="0">
                  <a:pos x="133" y="0"/>
                </a:cxn>
              </a:cxnLst>
              <a:rect l="0" t="0" r="r" b="b"/>
              <a:pathLst>
                <a:path w="147" h="631">
                  <a:moveTo>
                    <a:pt x="133" y="0"/>
                  </a:moveTo>
                  <a:lnTo>
                    <a:pt x="147" y="631"/>
                  </a:lnTo>
                  <a:lnTo>
                    <a:pt x="0" y="347"/>
                  </a:lnTo>
                  <a:lnTo>
                    <a:pt x="0" y="238"/>
                  </a:lnTo>
                  <a:lnTo>
                    <a:pt x="61" y="63"/>
                  </a:lnTo>
                  <a:lnTo>
                    <a:pt x="133" y="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5" name="Freeform 23">
              <a:extLst>
                <a:ext uri="{FF2B5EF4-FFF2-40B4-BE49-F238E27FC236}">
                  <a16:creationId xmlns:a16="http://schemas.microsoft.com/office/drawing/2014/main" id="{66C74DD0-18C2-0199-0CAD-130A6A668AD8}"/>
                </a:ext>
              </a:extLst>
            </p:cNvPr>
            <p:cNvSpPr>
              <a:spLocks/>
            </p:cNvSpPr>
            <p:nvPr/>
          </p:nvSpPr>
          <p:spPr bwMode="auto">
            <a:xfrm>
              <a:off x="4492625" y="3851275"/>
              <a:ext cx="330200" cy="550863"/>
            </a:xfrm>
            <a:custGeom>
              <a:avLst/>
              <a:gdLst/>
              <a:ahLst/>
              <a:cxnLst>
                <a:cxn ang="0">
                  <a:pos x="0" y="321"/>
                </a:cxn>
                <a:cxn ang="0">
                  <a:pos x="0" y="0"/>
                </a:cxn>
                <a:cxn ang="0">
                  <a:pos x="208" y="132"/>
                </a:cxn>
                <a:cxn ang="0">
                  <a:pos x="138" y="347"/>
                </a:cxn>
                <a:cxn ang="0">
                  <a:pos x="0" y="321"/>
                </a:cxn>
              </a:cxnLst>
              <a:rect l="0" t="0" r="r" b="b"/>
              <a:pathLst>
                <a:path w="208" h="347">
                  <a:moveTo>
                    <a:pt x="0" y="321"/>
                  </a:moveTo>
                  <a:lnTo>
                    <a:pt x="0" y="0"/>
                  </a:lnTo>
                  <a:lnTo>
                    <a:pt x="208" y="132"/>
                  </a:lnTo>
                  <a:lnTo>
                    <a:pt x="138" y="347"/>
                  </a:lnTo>
                  <a:lnTo>
                    <a:pt x="0" y="321"/>
                  </a:lnTo>
                  <a:close/>
                </a:path>
              </a:pathLst>
            </a:custGeom>
            <a:solidFill>
              <a:schemeClr val="accent1">
                <a:lumMod val="40000"/>
                <a:lumOff val="6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6" name="Freeform 24">
              <a:extLst>
                <a:ext uri="{FF2B5EF4-FFF2-40B4-BE49-F238E27FC236}">
                  <a16:creationId xmlns:a16="http://schemas.microsoft.com/office/drawing/2014/main" id="{191A0444-80E5-170B-570C-18095A619575}"/>
                </a:ext>
              </a:extLst>
            </p:cNvPr>
            <p:cNvSpPr>
              <a:spLocks/>
            </p:cNvSpPr>
            <p:nvPr/>
          </p:nvSpPr>
          <p:spPr bwMode="auto">
            <a:xfrm>
              <a:off x="4365625" y="3509963"/>
              <a:ext cx="127000" cy="1001713"/>
            </a:xfrm>
            <a:custGeom>
              <a:avLst/>
              <a:gdLst/>
              <a:ahLst/>
              <a:cxnLst>
                <a:cxn ang="0">
                  <a:pos x="14" y="631"/>
                </a:cxn>
                <a:cxn ang="0">
                  <a:pos x="0" y="0"/>
                </a:cxn>
                <a:cxn ang="0">
                  <a:pos x="80" y="536"/>
                </a:cxn>
                <a:cxn ang="0">
                  <a:pos x="14" y="631"/>
                </a:cxn>
              </a:cxnLst>
              <a:rect l="0" t="0" r="r" b="b"/>
              <a:pathLst>
                <a:path w="80" h="631">
                  <a:moveTo>
                    <a:pt x="14" y="631"/>
                  </a:moveTo>
                  <a:lnTo>
                    <a:pt x="0" y="0"/>
                  </a:lnTo>
                  <a:lnTo>
                    <a:pt x="80" y="536"/>
                  </a:lnTo>
                  <a:lnTo>
                    <a:pt x="14" y="63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7" name="Freeform 25">
              <a:extLst>
                <a:ext uri="{FF2B5EF4-FFF2-40B4-BE49-F238E27FC236}">
                  <a16:creationId xmlns:a16="http://schemas.microsoft.com/office/drawing/2014/main" id="{E79DB39C-D942-7FF7-FC62-3BFFCE5468B6}"/>
                </a:ext>
              </a:extLst>
            </p:cNvPr>
            <p:cNvSpPr>
              <a:spLocks/>
            </p:cNvSpPr>
            <p:nvPr/>
          </p:nvSpPr>
          <p:spPr bwMode="auto">
            <a:xfrm>
              <a:off x="3508375" y="2408238"/>
              <a:ext cx="266700" cy="631825"/>
            </a:xfrm>
            <a:custGeom>
              <a:avLst/>
              <a:gdLst/>
              <a:ahLst/>
              <a:cxnLst>
                <a:cxn ang="0">
                  <a:pos x="168" y="0"/>
                </a:cxn>
                <a:cxn ang="0">
                  <a:pos x="126" y="337"/>
                </a:cxn>
                <a:cxn ang="0">
                  <a:pos x="100" y="349"/>
                </a:cxn>
                <a:cxn ang="0">
                  <a:pos x="0" y="398"/>
                </a:cxn>
                <a:cxn ang="0">
                  <a:pos x="44" y="320"/>
                </a:cxn>
                <a:cxn ang="0">
                  <a:pos x="34" y="108"/>
                </a:cxn>
                <a:cxn ang="0">
                  <a:pos x="168" y="0"/>
                </a:cxn>
              </a:cxnLst>
              <a:rect l="0" t="0" r="r" b="b"/>
              <a:pathLst>
                <a:path w="168" h="398">
                  <a:moveTo>
                    <a:pt x="168" y="0"/>
                  </a:moveTo>
                  <a:lnTo>
                    <a:pt x="126" y="337"/>
                  </a:lnTo>
                  <a:lnTo>
                    <a:pt x="100" y="349"/>
                  </a:lnTo>
                  <a:lnTo>
                    <a:pt x="0" y="398"/>
                  </a:lnTo>
                  <a:lnTo>
                    <a:pt x="44" y="320"/>
                  </a:lnTo>
                  <a:lnTo>
                    <a:pt x="34" y="108"/>
                  </a:lnTo>
                  <a:lnTo>
                    <a:pt x="168" y="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68" name="Rectangle 67">
            <a:extLst>
              <a:ext uri="{FF2B5EF4-FFF2-40B4-BE49-F238E27FC236}">
                <a16:creationId xmlns:a16="http://schemas.microsoft.com/office/drawing/2014/main" id="{CE5DDE0B-006D-C3FA-B338-9942C1282D56}"/>
              </a:ext>
            </a:extLst>
          </p:cNvPr>
          <p:cNvSpPr/>
          <p:nvPr/>
        </p:nvSpPr>
        <p:spPr bwMode="auto">
          <a:xfrm>
            <a:off x="2182" y="3135534"/>
            <a:ext cx="12192000" cy="3723215"/>
          </a:xfrm>
          <a:prstGeom prst="rect">
            <a:avLst/>
          </a:prstGeom>
          <a:solidFill>
            <a:schemeClr val="accent1">
              <a:alpha val="48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6" name="Title 6">
            <a:extLst>
              <a:ext uri="{FF2B5EF4-FFF2-40B4-BE49-F238E27FC236}">
                <a16:creationId xmlns:a16="http://schemas.microsoft.com/office/drawing/2014/main" id="{875B554F-26D7-858A-ECE5-C3DFE23BC18D}"/>
              </a:ext>
            </a:extLst>
          </p:cNvPr>
          <p:cNvSpPr txBox="1">
            <a:spLocks/>
          </p:cNvSpPr>
          <p:nvPr/>
        </p:nvSpPr>
        <p:spPr>
          <a:xfrm>
            <a:off x="2336800" y="516467"/>
            <a:ext cx="7518400" cy="471365"/>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Business Problem</a:t>
            </a:r>
          </a:p>
        </p:txBody>
      </p:sp>
      <p:sp>
        <p:nvSpPr>
          <p:cNvPr id="69" name="Oval 68">
            <a:extLst>
              <a:ext uri="{FF2B5EF4-FFF2-40B4-BE49-F238E27FC236}">
                <a16:creationId xmlns:a16="http://schemas.microsoft.com/office/drawing/2014/main" id="{EF4D8EA8-635E-AD00-30C6-C93AF6E1D516}"/>
              </a:ext>
            </a:extLst>
          </p:cNvPr>
          <p:cNvSpPr/>
          <p:nvPr/>
        </p:nvSpPr>
        <p:spPr>
          <a:xfrm>
            <a:off x="5890642" y="4504226"/>
            <a:ext cx="199051" cy="199051"/>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0" name="Oval 69">
            <a:extLst>
              <a:ext uri="{FF2B5EF4-FFF2-40B4-BE49-F238E27FC236}">
                <a16:creationId xmlns:a16="http://schemas.microsoft.com/office/drawing/2014/main" id="{D2246ECC-88B0-AB56-7553-BD02B6A09B73}"/>
              </a:ext>
            </a:extLst>
          </p:cNvPr>
          <p:cNvSpPr/>
          <p:nvPr/>
        </p:nvSpPr>
        <p:spPr>
          <a:xfrm>
            <a:off x="5870555" y="3459671"/>
            <a:ext cx="199051" cy="199051"/>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1" name="Oval 70">
            <a:extLst>
              <a:ext uri="{FF2B5EF4-FFF2-40B4-BE49-F238E27FC236}">
                <a16:creationId xmlns:a16="http://schemas.microsoft.com/office/drawing/2014/main" id="{C7858812-E34C-2221-8F0A-E749277E615C}"/>
              </a:ext>
            </a:extLst>
          </p:cNvPr>
          <p:cNvSpPr/>
          <p:nvPr/>
        </p:nvSpPr>
        <p:spPr>
          <a:xfrm>
            <a:off x="5870555" y="2741084"/>
            <a:ext cx="199051" cy="199051"/>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2" name="Oval 71">
            <a:extLst>
              <a:ext uri="{FF2B5EF4-FFF2-40B4-BE49-F238E27FC236}">
                <a16:creationId xmlns:a16="http://schemas.microsoft.com/office/drawing/2014/main" id="{A4835599-0673-5F34-7F91-9EDA399EAB48}"/>
              </a:ext>
            </a:extLst>
          </p:cNvPr>
          <p:cNvSpPr/>
          <p:nvPr/>
        </p:nvSpPr>
        <p:spPr>
          <a:xfrm>
            <a:off x="5870555" y="5615433"/>
            <a:ext cx="199051" cy="199051"/>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3" name="Straight Connector 72">
            <a:extLst>
              <a:ext uri="{FF2B5EF4-FFF2-40B4-BE49-F238E27FC236}">
                <a16:creationId xmlns:a16="http://schemas.microsoft.com/office/drawing/2014/main" id="{DD400DD0-14FF-DB56-A259-206A1AC93CA8}"/>
              </a:ext>
            </a:extLst>
          </p:cNvPr>
          <p:cNvCxnSpPr/>
          <p:nvPr/>
        </p:nvCxnSpPr>
        <p:spPr>
          <a:xfrm rot="10800000">
            <a:off x="5977467" y="5687484"/>
            <a:ext cx="1962484" cy="2117"/>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284862-23EF-FEC2-C561-24731DBB49BD}"/>
              </a:ext>
            </a:extLst>
          </p:cNvPr>
          <p:cNvCxnSpPr/>
          <p:nvPr/>
        </p:nvCxnSpPr>
        <p:spPr>
          <a:xfrm rot="10800000">
            <a:off x="4002283" y="3547534"/>
            <a:ext cx="1962484" cy="2117"/>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08F6A7DC-AE59-AC46-AC6E-42F12A9348FA}"/>
              </a:ext>
            </a:extLst>
          </p:cNvPr>
          <p:cNvGrpSpPr/>
          <p:nvPr/>
        </p:nvGrpSpPr>
        <p:grpSpPr>
          <a:xfrm>
            <a:off x="8202746" y="5364804"/>
            <a:ext cx="3421695" cy="881328"/>
            <a:chOff x="844734" y="1923739"/>
            <a:chExt cx="2566271" cy="660995"/>
          </a:xfrm>
        </p:grpSpPr>
        <p:sp>
          <p:nvSpPr>
            <p:cNvPr id="76" name="Footer Text">
              <a:extLst>
                <a:ext uri="{FF2B5EF4-FFF2-40B4-BE49-F238E27FC236}">
                  <a16:creationId xmlns:a16="http://schemas.microsoft.com/office/drawing/2014/main" id="{A72D529D-843E-BEE9-E7D9-1C772C7C4C16}"/>
                </a:ext>
              </a:extLst>
            </p:cNvPr>
            <p:cNvSpPr txBox="1"/>
            <p:nvPr/>
          </p:nvSpPr>
          <p:spPr>
            <a:xfrm>
              <a:off x="844734" y="2099986"/>
              <a:ext cx="2566271" cy="484748"/>
            </a:xfrm>
            <a:prstGeom prst="rect">
              <a:avLst/>
            </a:prstGeom>
            <a:noFill/>
          </p:spPr>
          <p:txBody>
            <a:bodyPr wrap="square" lIns="0" tIns="0" rIns="0" bIns="0" rtlCol="0" anchor="t">
              <a:spAutoFit/>
            </a:bodyPr>
            <a:lstStyle/>
            <a:p>
              <a:r>
                <a:rPr lang="en-US" sz="1400">
                  <a:solidFill>
                    <a:schemeClr val="bg1"/>
                  </a:solidFill>
                  <a:latin typeface="Calibri" panose="020F0502020204030204" pitchFamily="34" charset="0"/>
                  <a:ea typeface="Calibri" panose="020F0502020204030204" pitchFamily="34" charset="0"/>
                  <a:cs typeface="Calibri" panose="020F0502020204030204" pitchFamily="34" charset="0"/>
                </a:rPr>
                <a:t>Setting new term deposit product without considering customer base such as age, communication channel, and customer loyalty. </a:t>
              </a:r>
            </a:p>
          </p:txBody>
        </p:sp>
        <p:sp>
          <p:nvSpPr>
            <p:cNvPr id="77" name="TextBox 76">
              <a:extLst>
                <a:ext uri="{FF2B5EF4-FFF2-40B4-BE49-F238E27FC236}">
                  <a16:creationId xmlns:a16="http://schemas.microsoft.com/office/drawing/2014/main" id="{80817FCF-6475-BC5D-029C-365DE1598F42}"/>
                </a:ext>
              </a:extLst>
            </p:cNvPr>
            <p:cNvSpPr txBox="1"/>
            <p:nvPr/>
          </p:nvSpPr>
          <p:spPr>
            <a:xfrm>
              <a:off x="844734" y="1923739"/>
              <a:ext cx="1661080" cy="184666"/>
            </a:xfrm>
            <a:prstGeom prst="rect">
              <a:avLst/>
            </a:prstGeom>
            <a:noFill/>
          </p:spPr>
          <p:txBody>
            <a:bodyPr wrap="none" lIns="0" tIns="0" rIns="0" bIns="0" rtlCol="0" anchor="ctr">
              <a:spAutoFit/>
            </a:bodyPr>
            <a:lstStyle/>
            <a:p>
              <a:r>
                <a:rPr lang="en-US" sz="1600" b="1">
                  <a:solidFill>
                    <a:schemeClr val="bg1"/>
                  </a:solidFill>
                  <a:latin typeface="Calibri" panose="020F0502020204030204" pitchFamily="34" charset="0"/>
                  <a:ea typeface="Calibri" panose="020F0502020204030204" pitchFamily="34" charset="0"/>
                  <a:cs typeface="Calibri" panose="020F0502020204030204" pitchFamily="34" charset="0"/>
                </a:rPr>
                <a:t>Lack of Price </a:t>
              </a:r>
              <a:r>
                <a:rPr lang="en-US" sz="1600" b="1" err="1">
                  <a:solidFill>
                    <a:schemeClr val="bg1"/>
                  </a:solidFill>
                  <a:latin typeface="Calibri" panose="020F0502020204030204" pitchFamily="34" charset="0"/>
                  <a:ea typeface="Calibri" panose="020F0502020204030204" pitchFamily="34" charset="0"/>
                  <a:cs typeface="Calibri" panose="020F0502020204030204" pitchFamily="34" charset="0"/>
                </a:rPr>
                <a:t>Optimisation</a:t>
              </a:r>
              <a:endParaRPr lang="en-US" sz="1600" b="1">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78" name="Group 77">
            <a:extLst>
              <a:ext uri="{FF2B5EF4-FFF2-40B4-BE49-F238E27FC236}">
                <a16:creationId xmlns:a16="http://schemas.microsoft.com/office/drawing/2014/main" id="{2076C6D4-9E1B-CA6B-0CE2-1FD02BE22511}"/>
              </a:ext>
            </a:extLst>
          </p:cNvPr>
          <p:cNvGrpSpPr/>
          <p:nvPr/>
        </p:nvGrpSpPr>
        <p:grpSpPr>
          <a:xfrm>
            <a:off x="773973" y="3238592"/>
            <a:ext cx="3049455" cy="665884"/>
            <a:chOff x="844734" y="1923739"/>
            <a:chExt cx="2287091" cy="499412"/>
          </a:xfrm>
        </p:grpSpPr>
        <p:sp>
          <p:nvSpPr>
            <p:cNvPr id="79" name="Footer Text">
              <a:extLst>
                <a:ext uri="{FF2B5EF4-FFF2-40B4-BE49-F238E27FC236}">
                  <a16:creationId xmlns:a16="http://schemas.microsoft.com/office/drawing/2014/main" id="{7AA2D30A-97C8-43C3-3BFA-D0FEA9E7A9B0}"/>
                </a:ext>
              </a:extLst>
            </p:cNvPr>
            <p:cNvSpPr txBox="1"/>
            <p:nvPr/>
          </p:nvSpPr>
          <p:spPr>
            <a:xfrm>
              <a:off x="844734" y="2099986"/>
              <a:ext cx="2287091" cy="323165"/>
            </a:xfrm>
            <a:prstGeom prst="rect">
              <a:avLst/>
            </a:prstGeom>
            <a:noFill/>
          </p:spPr>
          <p:txBody>
            <a:bodyPr wrap="square" lIns="0" tIns="0" rIns="0" bIns="0" rtlCol="0">
              <a:spAutoFit/>
            </a:bodyPr>
            <a:lstStyle/>
            <a:p>
              <a:pPr algn="r"/>
              <a:r>
                <a:rPr lang="en-US" sz="1400">
                  <a:solidFill>
                    <a:schemeClr val="bg1"/>
                  </a:solidFill>
                  <a:latin typeface="Calibri" panose="020F0502020204030204" pitchFamily="34" charset="0"/>
                  <a:ea typeface="Calibri" panose="020F0502020204030204" pitchFamily="34" charset="0"/>
                  <a:cs typeface="Calibri" panose="020F0502020204030204" pitchFamily="34" charset="0"/>
                </a:rPr>
                <a:t>Lack of efficiency in customer target strategies result in higher costs.</a:t>
              </a:r>
            </a:p>
          </p:txBody>
        </p:sp>
        <p:sp>
          <p:nvSpPr>
            <p:cNvPr id="80" name="TextBox 79">
              <a:extLst>
                <a:ext uri="{FF2B5EF4-FFF2-40B4-BE49-F238E27FC236}">
                  <a16:creationId xmlns:a16="http://schemas.microsoft.com/office/drawing/2014/main" id="{80FE888B-B208-61FE-10A0-608CCAF1F3E2}"/>
                </a:ext>
              </a:extLst>
            </p:cNvPr>
            <p:cNvSpPr txBox="1"/>
            <p:nvPr/>
          </p:nvSpPr>
          <p:spPr>
            <a:xfrm>
              <a:off x="1526626" y="1923739"/>
              <a:ext cx="1605199" cy="184665"/>
            </a:xfrm>
            <a:prstGeom prst="rect">
              <a:avLst/>
            </a:prstGeom>
            <a:noFill/>
          </p:spPr>
          <p:txBody>
            <a:bodyPr wrap="none" lIns="0" tIns="0" rIns="0" bIns="0" rtlCol="0" anchor="ctr">
              <a:spAutoFit/>
            </a:bodyPr>
            <a:lstStyle/>
            <a:p>
              <a:pPr algn="r"/>
              <a:r>
                <a:rPr lang="en-US" sz="1600" b="1">
                  <a:solidFill>
                    <a:schemeClr val="bg1"/>
                  </a:solidFill>
                  <a:latin typeface="Calibri" panose="020F0502020204030204" pitchFamily="34" charset="0"/>
                  <a:ea typeface="Calibri" panose="020F0502020204030204" pitchFamily="34" charset="0"/>
                  <a:cs typeface="Calibri" panose="020F0502020204030204" pitchFamily="34" charset="0"/>
                </a:rPr>
                <a:t>Sales and Marketing Cost</a:t>
              </a:r>
            </a:p>
          </p:txBody>
        </p:sp>
      </p:grpSp>
      <p:cxnSp>
        <p:nvCxnSpPr>
          <p:cNvPr id="81" name="Straight Connector 80">
            <a:extLst>
              <a:ext uri="{FF2B5EF4-FFF2-40B4-BE49-F238E27FC236}">
                <a16:creationId xmlns:a16="http://schemas.microsoft.com/office/drawing/2014/main" id="{FDC96A12-20DE-EE96-0138-CB923AD99BD3}"/>
              </a:ext>
            </a:extLst>
          </p:cNvPr>
          <p:cNvCxnSpPr>
            <a:cxnSpLocks/>
          </p:cNvCxnSpPr>
          <p:nvPr/>
        </p:nvCxnSpPr>
        <p:spPr>
          <a:xfrm flipH="1">
            <a:off x="4085168" y="4624537"/>
            <a:ext cx="1848186" cy="1"/>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04C0AEB0-DBE3-0F67-8231-D2A8BF703207}"/>
              </a:ext>
            </a:extLst>
          </p:cNvPr>
          <p:cNvGrpSpPr/>
          <p:nvPr/>
        </p:nvGrpSpPr>
        <p:grpSpPr>
          <a:xfrm>
            <a:off x="773973" y="4283840"/>
            <a:ext cx="3049455" cy="881328"/>
            <a:chOff x="844734" y="1923739"/>
            <a:chExt cx="2287091" cy="660995"/>
          </a:xfrm>
        </p:grpSpPr>
        <p:sp>
          <p:nvSpPr>
            <p:cNvPr id="83" name="Footer Text">
              <a:extLst>
                <a:ext uri="{FF2B5EF4-FFF2-40B4-BE49-F238E27FC236}">
                  <a16:creationId xmlns:a16="http://schemas.microsoft.com/office/drawing/2014/main" id="{54A54BD1-F616-4B24-F63B-90023A982011}"/>
                </a:ext>
              </a:extLst>
            </p:cNvPr>
            <p:cNvSpPr txBox="1"/>
            <p:nvPr/>
          </p:nvSpPr>
          <p:spPr>
            <a:xfrm>
              <a:off x="844734" y="2099986"/>
              <a:ext cx="2287091" cy="484748"/>
            </a:xfrm>
            <a:prstGeom prst="rect">
              <a:avLst/>
            </a:prstGeom>
            <a:noFill/>
          </p:spPr>
          <p:txBody>
            <a:bodyPr wrap="square" lIns="0" tIns="0" rIns="0" bIns="0" rtlCol="0">
              <a:spAutoFit/>
            </a:bodyPr>
            <a:lstStyle/>
            <a:p>
              <a:pPr algn="r"/>
              <a:r>
                <a:rPr lang="en-US" sz="1400">
                  <a:solidFill>
                    <a:schemeClr val="bg1"/>
                  </a:solidFill>
                  <a:latin typeface="Calibri" panose="020F0502020204030204" pitchFamily="34" charset="0"/>
                  <a:ea typeface="Calibri" panose="020F0502020204030204" pitchFamily="34" charset="0"/>
                  <a:cs typeface="Calibri" panose="020F0502020204030204" pitchFamily="34" charset="0"/>
                </a:rPr>
                <a:t>Unnecessary expenditure (Sunk Cost) without outweighing the benefits and timely decision-making.</a:t>
              </a:r>
            </a:p>
          </p:txBody>
        </p:sp>
        <p:sp>
          <p:nvSpPr>
            <p:cNvPr id="84" name="TextBox 83">
              <a:extLst>
                <a:ext uri="{FF2B5EF4-FFF2-40B4-BE49-F238E27FC236}">
                  <a16:creationId xmlns:a16="http://schemas.microsoft.com/office/drawing/2014/main" id="{976D3B87-6D0D-E2E9-A2AB-CC684303E87B}"/>
                </a:ext>
              </a:extLst>
            </p:cNvPr>
            <p:cNvSpPr txBox="1"/>
            <p:nvPr/>
          </p:nvSpPr>
          <p:spPr>
            <a:xfrm>
              <a:off x="1767943" y="1923739"/>
              <a:ext cx="1363882" cy="184666"/>
            </a:xfrm>
            <a:prstGeom prst="rect">
              <a:avLst/>
            </a:prstGeom>
            <a:noFill/>
          </p:spPr>
          <p:txBody>
            <a:bodyPr wrap="none" lIns="0" tIns="0" rIns="0" bIns="0" rtlCol="0" anchor="ctr">
              <a:spAutoFit/>
            </a:bodyPr>
            <a:lstStyle/>
            <a:p>
              <a:pPr algn="r"/>
              <a:r>
                <a:rPr lang="en-US" sz="1600" b="1">
                  <a:solidFill>
                    <a:schemeClr val="bg1"/>
                  </a:solidFill>
                  <a:latin typeface="Calibri" panose="020F0502020204030204" pitchFamily="34" charset="0"/>
                  <a:ea typeface="Calibri" panose="020F0502020204030204" pitchFamily="34" charset="0"/>
                  <a:cs typeface="Calibri" panose="020F0502020204030204" pitchFamily="34" charset="0"/>
                </a:rPr>
                <a:t>Misaligned Strategies</a:t>
              </a:r>
            </a:p>
          </p:txBody>
        </p:sp>
      </p:grpSp>
      <p:cxnSp>
        <p:nvCxnSpPr>
          <p:cNvPr id="85" name="Straight Connector 84">
            <a:extLst>
              <a:ext uri="{FF2B5EF4-FFF2-40B4-BE49-F238E27FC236}">
                <a16:creationId xmlns:a16="http://schemas.microsoft.com/office/drawing/2014/main" id="{810B0287-DEA4-435F-46F9-5CD81CD2B780}"/>
              </a:ext>
            </a:extLst>
          </p:cNvPr>
          <p:cNvCxnSpPr/>
          <p:nvPr/>
        </p:nvCxnSpPr>
        <p:spPr>
          <a:xfrm rot="10800000">
            <a:off x="5977467" y="2844800"/>
            <a:ext cx="1962484" cy="2117"/>
          </a:xfrm>
          <a:prstGeom prst="line">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C26D38A-BD81-207D-C7B8-AB98DC373A13}"/>
              </a:ext>
            </a:extLst>
          </p:cNvPr>
          <p:cNvGrpSpPr/>
          <p:nvPr/>
        </p:nvGrpSpPr>
        <p:grpSpPr>
          <a:xfrm>
            <a:off x="8139246" y="2456502"/>
            <a:ext cx="3049455" cy="665883"/>
            <a:chOff x="844734" y="1923739"/>
            <a:chExt cx="2287091" cy="499412"/>
          </a:xfrm>
        </p:grpSpPr>
        <p:sp>
          <p:nvSpPr>
            <p:cNvPr id="87" name="Footer Text">
              <a:extLst>
                <a:ext uri="{FF2B5EF4-FFF2-40B4-BE49-F238E27FC236}">
                  <a16:creationId xmlns:a16="http://schemas.microsoft.com/office/drawing/2014/main" id="{9F10B2E9-9C57-DF44-5AD4-2914CABA50F8}"/>
                </a:ext>
              </a:extLst>
            </p:cNvPr>
            <p:cNvSpPr txBox="1"/>
            <p:nvPr/>
          </p:nvSpPr>
          <p:spPr>
            <a:xfrm>
              <a:off x="844734" y="2099986"/>
              <a:ext cx="2287091" cy="323165"/>
            </a:xfrm>
            <a:prstGeom prst="rect">
              <a:avLst/>
            </a:prstGeom>
            <a:noFill/>
          </p:spPr>
          <p:txBody>
            <a:bodyPr wrap="square" lIns="0" tIns="0" rIns="0" bIns="0" rtlCol="0">
              <a:spAutoFit/>
            </a:bodyPr>
            <a:lstStyle/>
            <a:p>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Prospective customers who will convert and buy new term deposit product.</a:t>
              </a:r>
            </a:p>
          </p:txBody>
        </p:sp>
        <p:sp>
          <p:nvSpPr>
            <p:cNvPr id="88" name="TextBox 87">
              <a:extLst>
                <a:ext uri="{FF2B5EF4-FFF2-40B4-BE49-F238E27FC236}">
                  <a16:creationId xmlns:a16="http://schemas.microsoft.com/office/drawing/2014/main" id="{89AED606-F9E6-FB58-12AC-091774C51696}"/>
                </a:ext>
              </a:extLst>
            </p:cNvPr>
            <p:cNvSpPr txBox="1"/>
            <p:nvPr/>
          </p:nvSpPr>
          <p:spPr>
            <a:xfrm>
              <a:off x="844734" y="1923739"/>
              <a:ext cx="1363066" cy="184665"/>
            </a:xfrm>
            <a:prstGeom prst="rect">
              <a:avLst/>
            </a:prstGeom>
            <a:noFill/>
          </p:spPr>
          <p:txBody>
            <a:bodyPr wrap="none" lIns="0" tIns="0" rIns="0" bIns="0" rtlCol="0" anchor="ctr">
              <a:spAutoFit/>
            </a:bodyPr>
            <a:lstStyle/>
            <a:p>
              <a:r>
                <a:rPr lang="en-US" sz="1600" b="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Customer Conversion</a:t>
              </a:r>
            </a:p>
          </p:txBody>
        </p:sp>
      </p:grpSp>
      <p:pic>
        <p:nvPicPr>
          <p:cNvPr id="6" name="Picture 5" descr="A black and white logo&#10;&#10;Description automatically generated">
            <a:extLst>
              <a:ext uri="{FF2B5EF4-FFF2-40B4-BE49-F238E27FC236}">
                <a16:creationId xmlns:a16="http://schemas.microsoft.com/office/drawing/2014/main" id="{C7CA51F4-9C6F-DD67-C21B-3CF91E213498}"/>
              </a:ext>
            </a:extLst>
          </p:cNvPr>
          <p:cNvPicPr>
            <a:picLocks noChangeAspect="1"/>
          </p:cNvPicPr>
          <p:nvPr/>
        </p:nvPicPr>
        <p:blipFill rotWithShape="1">
          <a:blip r:embed="rId3"/>
          <a:srcRect t="26952" r="7" b="32917"/>
          <a:stretch/>
        </p:blipFill>
        <p:spPr>
          <a:xfrm>
            <a:off x="11001349" y="6344885"/>
            <a:ext cx="1034441" cy="415155"/>
          </a:xfrm>
          <a:prstGeom prst="rect">
            <a:avLst/>
          </a:prstGeom>
        </p:spPr>
      </p:pic>
      <p:sp>
        <p:nvSpPr>
          <p:cNvPr id="91" name="Title 6">
            <a:extLst>
              <a:ext uri="{FF2B5EF4-FFF2-40B4-BE49-F238E27FC236}">
                <a16:creationId xmlns:a16="http://schemas.microsoft.com/office/drawing/2014/main" id="{8BDF47DA-F19C-FA25-543D-079054C59390}"/>
              </a:ext>
            </a:extLst>
          </p:cNvPr>
          <p:cNvSpPr txBox="1">
            <a:spLocks/>
          </p:cNvSpPr>
          <p:nvPr/>
        </p:nvSpPr>
        <p:spPr>
          <a:xfrm>
            <a:off x="2336800" y="506307"/>
            <a:ext cx="7518400" cy="471365"/>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cap="none">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Business Problem</a:t>
            </a:r>
          </a:p>
        </p:txBody>
      </p:sp>
      <p:sp>
        <p:nvSpPr>
          <p:cNvPr id="94" name="Text Placeholder 7">
            <a:extLst>
              <a:ext uri="{FF2B5EF4-FFF2-40B4-BE49-F238E27FC236}">
                <a16:creationId xmlns:a16="http://schemas.microsoft.com/office/drawing/2014/main" id="{849D92B9-753A-E2F9-56EB-E4580D2793A7}"/>
              </a:ext>
            </a:extLst>
          </p:cNvPr>
          <p:cNvSpPr txBox="1">
            <a:spLocks/>
          </p:cNvSpPr>
          <p:nvPr/>
        </p:nvSpPr>
        <p:spPr>
          <a:xfrm>
            <a:off x="3352800" y="985788"/>
            <a:ext cx="5486400" cy="267661"/>
          </a:xfrm>
          <a:prstGeom prst="rect">
            <a:avLst/>
          </a:prstGeom>
        </p:spPr>
        <p:txBody>
          <a:bodyPr anchor="ct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b="1">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World Plus Lead Conversion</a:t>
            </a:r>
          </a:p>
        </p:txBody>
      </p:sp>
      <p:pic>
        <p:nvPicPr>
          <p:cNvPr id="3" name="Picture 2" descr="A logo with a black background&#10;&#10;Description automatically generated">
            <a:extLst>
              <a:ext uri="{FF2B5EF4-FFF2-40B4-BE49-F238E27FC236}">
                <a16:creationId xmlns:a16="http://schemas.microsoft.com/office/drawing/2014/main" id="{F1797862-BFAC-C9E5-3DBC-95D3E78F8576}"/>
              </a:ext>
            </a:extLst>
          </p:cNvPr>
          <p:cNvPicPr>
            <a:picLocks noChangeAspect="1"/>
          </p:cNvPicPr>
          <p:nvPr/>
        </p:nvPicPr>
        <p:blipFill rotWithShape="1">
          <a:blip r:embed="rId4"/>
          <a:srcRect l="16854" t="16930" r="16228" b="16256"/>
          <a:stretch/>
        </p:blipFill>
        <p:spPr>
          <a:xfrm>
            <a:off x="-1960" y="6221748"/>
            <a:ext cx="634172" cy="631125"/>
          </a:xfrm>
          <a:prstGeom prst="rect">
            <a:avLst/>
          </a:prstGeom>
        </p:spPr>
      </p:pic>
    </p:spTree>
    <p:extLst>
      <p:ext uri="{BB962C8B-B14F-4D97-AF65-F5344CB8AC3E}">
        <p14:creationId xmlns:p14="http://schemas.microsoft.com/office/powerpoint/2010/main" val="1555991680"/>
      </p:ext>
    </p:extLst>
  </p:cSld>
  <p:clrMapOvr>
    <a:masterClrMapping/>
  </p:clrMapOvr>
  <mc:AlternateContent xmlns:mc="http://schemas.openxmlformats.org/markup-compatibility/2006" xmlns:p14="http://schemas.microsoft.com/office/powerpoint/2010/main">
    <mc:Choice Requires="p14">
      <p:transition spd="slow" p14:dur="2000" advTm="5395"/>
    </mc:Choice>
    <mc:Fallback xmlns="">
      <p:transition spd="slow" advTm="53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0E16AF6C-598F-4748-74B2-763C27CB6634}"/>
              </a:ext>
            </a:extLst>
          </p:cNvPr>
          <p:cNvSpPr/>
          <p:nvPr/>
        </p:nvSpPr>
        <p:spPr>
          <a:xfrm>
            <a:off x="3808836" y="2065348"/>
            <a:ext cx="4547378" cy="4164650"/>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AC11858B-2813-6118-E83C-73B4AB96B481}"/>
              </a:ext>
            </a:extLst>
          </p:cNvPr>
          <p:cNvCxnSpPr/>
          <p:nvPr/>
        </p:nvCxnSpPr>
        <p:spPr>
          <a:xfrm>
            <a:off x="2250253" y="3214004"/>
            <a:ext cx="102453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EEA03F-0685-0B83-01DC-A0ADD727CEDB}"/>
              </a:ext>
            </a:extLst>
          </p:cNvPr>
          <p:cNvCxnSpPr/>
          <p:nvPr/>
        </p:nvCxnSpPr>
        <p:spPr>
          <a:xfrm>
            <a:off x="8922202" y="4834003"/>
            <a:ext cx="987338" cy="0"/>
          </a:xfrm>
          <a:prstGeom prst="line">
            <a:avLst/>
          </a:prstGeom>
          <a:ln w="1905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C2645A-749B-8075-591F-501BD48656C0}"/>
              </a:ext>
            </a:extLst>
          </p:cNvPr>
          <p:cNvCxnSpPr/>
          <p:nvPr/>
        </p:nvCxnSpPr>
        <p:spPr>
          <a:xfrm>
            <a:off x="2254649" y="4852183"/>
            <a:ext cx="1032776" cy="0"/>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07F6A45-5BC8-2DF9-574F-B1E8E0C8E3CA}"/>
              </a:ext>
            </a:extLst>
          </p:cNvPr>
          <p:cNvCxnSpPr/>
          <p:nvPr/>
        </p:nvCxnSpPr>
        <p:spPr>
          <a:xfrm>
            <a:off x="8877630" y="3255156"/>
            <a:ext cx="990978"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nvGrpSpPr>
          <p:cNvPr id="10" name="Group 82">
            <a:extLst>
              <a:ext uri="{FF2B5EF4-FFF2-40B4-BE49-F238E27FC236}">
                <a16:creationId xmlns:a16="http://schemas.microsoft.com/office/drawing/2014/main" id="{C1E8B72B-6D2C-2580-C22D-3E5D0288027F}"/>
              </a:ext>
            </a:extLst>
          </p:cNvPr>
          <p:cNvGrpSpPr/>
          <p:nvPr/>
        </p:nvGrpSpPr>
        <p:grpSpPr>
          <a:xfrm>
            <a:off x="938730" y="2554524"/>
            <a:ext cx="1314044" cy="1248237"/>
            <a:chOff x="1273918" y="1198757"/>
            <a:chExt cx="1314044" cy="1248237"/>
          </a:xfrm>
        </p:grpSpPr>
        <p:sp>
          <p:nvSpPr>
            <p:cNvPr id="11" name="Oval 140">
              <a:extLst>
                <a:ext uri="{FF2B5EF4-FFF2-40B4-BE49-F238E27FC236}">
                  <a16:creationId xmlns:a16="http://schemas.microsoft.com/office/drawing/2014/main" id="{3BE7E5D3-23A5-FAA6-9545-1833DDE3F33A}"/>
                </a:ext>
              </a:extLst>
            </p:cNvPr>
            <p:cNvSpPr>
              <a:spLocks noChangeAspect="1"/>
            </p:cNvSpPr>
            <p:nvPr/>
          </p:nvSpPr>
          <p:spPr>
            <a:xfrm>
              <a:off x="1306125" y="1198757"/>
              <a:ext cx="1281837" cy="122932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solidFill>
                  <a:schemeClr val="bg1"/>
                </a:solidFill>
                <a:latin typeface="+mj-lt"/>
              </a:endParaRPr>
            </a:p>
          </p:txBody>
        </p:sp>
        <p:sp>
          <p:nvSpPr>
            <p:cNvPr id="12" name="Oval 140">
              <a:extLst>
                <a:ext uri="{FF2B5EF4-FFF2-40B4-BE49-F238E27FC236}">
                  <a16:creationId xmlns:a16="http://schemas.microsoft.com/office/drawing/2014/main" id="{AB36C4BB-563A-1670-AF00-AA83E1B524B8}"/>
                </a:ext>
              </a:extLst>
            </p:cNvPr>
            <p:cNvSpPr>
              <a:spLocks noChangeAspect="1"/>
            </p:cNvSpPr>
            <p:nvPr/>
          </p:nvSpPr>
          <p:spPr>
            <a:xfrm>
              <a:off x="1273918" y="1217668"/>
              <a:ext cx="1281837" cy="1229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solidFill>
                  <a:schemeClr val="bg1"/>
                </a:solidFill>
                <a:latin typeface="+mj-lt"/>
              </a:endParaRPr>
            </a:p>
          </p:txBody>
        </p:sp>
      </p:grpSp>
      <p:grpSp>
        <p:nvGrpSpPr>
          <p:cNvPr id="13" name="Group 83">
            <a:extLst>
              <a:ext uri="{FF2B5EF4-FFF2-40B4-BE49-F238E27FC236}">
                <a16:creationId xmlns:a16="http://schemas.microsoft.com/office/drawing/2014/main" id="{896C5303-6A23-E828-F162-2FCB21DB94A9}"/>
              </a:ext>
            </a:extLst>
          </p:cNvPr>
          <p:cNvGrpSpPr/>
          <p:nvPr/>
        </p:nvGrpSpPr>
        <p:grpSpPr>
          <a:xfrm>
            <a:off x="930316" y="4219239"/>
            <a:ext cx="1319937" cy="1249529"/>
            <a:chOff x="894342" y="2141923"/>
            <a:chExt cx="1319937" cy="1249529"/>
          </a:xfrm>
        </p:grpSpPr>
        <p:sp>
          <p:nvSpPr>
            <p:cNvPr id="14" name="Oval 143">
              <a:extLst>
                <a:ext uri="{FF2B5EF4-FFF2-40B4-BE49-F238E27FC236}">
                  <a16:creationId xmlns:a16="http://schemas.microsoft.com/office/drawing/2014/main" id="{447542AE-524E-A1D5-FCD7-1B3C3AE8619D}"/>
                </a:ext>
              </a:extLst>
            </p:cNvPr>
            <p:cNvSpPr>
              <a:spLocks noChangeAspect="1"/>
            </p:cNvSpPr>
            <p:nvPr/>
          </p:nvSpPr>
          <p:spPr>
            <a:xfrm>
              <a:off x="932442" y="2141923"/>
              <a:ext cx="1281837" cy="1229326"/>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sp>
          <p:nvSpPr>
            <p:cNvPr id="15" name="Oval 143">
              <a:extLst>
                <a:ext uri="{FF2B5EF4-FFF2-40B4-BE49-F238E27FC236}">
                  <a16:creationId xmlns:a16="http://schemas.microsoft.com/office/drawing/2014/main" id="{4EA541EE-5A95-6D16-7BD5-27D5E67E2580}"/>
                </a:ext>
              </a:extLst>
            </p:cNvPr>
            <p:cNvSpPr>
              <a:spLocks noChangeAspect="1"/>
            </p:cNvSpPr>
            <p:nvPr/>
          </p:nvSpPr>
          <p:spPr>
            <a:xfrm>
              <a:off x="894342" y="2162126"/>
              <a:ext cx="1281837" cy="1229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grpSp>
      <p:grpSp>
        <p:nvGrpSpPr>
          <p:cNvPr id="19" name="Group 134">
            <a:extLst>
              <a:ext uri="{FF2B5EF4-FFF2-40B4-BE49-F238E27FC236}">
                <a16:creationId xmlns:a16="http://schemas.microsoft.com/office/drawing/2014/main" id="{BE00EEB2-88E6-60EE-3384-167C1C9C7AF5}"/>
              </a:ext>
            </a:extLst>
          </p:cNvPr>
          <p:cNvGrpSpPr/>
          <p:nvPr/>
        </p:nvGrpSpPr>
        <p:grpSpPr>
          <a:xfrm>
            <a:off x="3249260" y="2889483"/>
            <a:ext cx="648499" cy="649042"/>
            <a:chOff x="3287425" y="1417883"/>
            <a:chExt cx="648499" cy="649042"/>
          </a:xfrm>
        </p:grpSpPr>
        <p:sp>
          <p:nvSpPr>
            <p:cNvPr id="20" name="Oval 19">
              <a:extLst>
                <a:ext uri="{FF2B5EF4-FFF2-40B4-BE49-F238E27FC236}">
                  <a16:creationId xmlns:a16="http://schemas.microsoft.com/office/drawing/2014/main" id="{C0602A86-1901-61F7-FD70-D45E3081A413}"/>
                </a:ext>
              </a:extLst>
            </p:cNvPr>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21" name="Oval 20">
              <a:extLst>
                <a:ext uri="{FF2B5EF4-FFF2-40B4-BE49-F238E27FC236}">
                  <a16:creationId xmlns:a16="http://schemas.microsoft.com/office/drawing/2014/main" id="{CEB295FE-0355-16CF-DEB8-69AC276C628C}"/>
                </a:ext>
              </a:extLst>
            </p:cNvPr>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01</a:t>
              </a:r>
            </a:p>
          </p:txBody>
        </p:sp>
      </p:grpSp>
      <p:grpSp>
        <p:nvGrpSpPr>
          <p:cNvPr id="22" name="Group 129">
            <a:extLst>
              <a:ext uri="{FF2B5EF4-FFF2-40B4-BE49-F238E27FC236}">
                <a16:creationId xmlns:a16="http://schemas.microsoft.com/office/drawing/2014/main" id="{103B0C63-03F7-2283-4D25-573A31AD6E9B}"/>
              </a:ext>
            </a:extLst>
          </p:cNvPr>
          <p:cNvGrpSpPr/>
          <p:nvPr/>
        </p:nvGrpSpPr>
        <p:grpSpPr>
          <a:xfrm>
            <a:off x="3287425" y="4509482"/>
            <a:ext cx="648499" cy="649042"/>
            <a:chOff x="2779491" y="2517212"/>
            <a:chExt cx="648499" cy="649042"/>
          </a:xfrm>
        </p:grpSpPr>
        <p:sp>
          <p:nvSpPr>
            <p:cNvPr id="23" name="Oval 22">
              <a:extLst>
                <a:ext uri="{FF2B5EF4-FFF2-40B4-BE49-F238E27FC236}">
                  <a16:creationId xmlns:a16="http://schemas.microsoft.com/office/drawing/2014/main" id="{795766E3-28FB-5248-F725-541AA3BE7978}"/>
                </a:ext>
              </a:extLst>
            </p:cNvPr>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24" name="Oval 23">
              <a:extLst>
                <a:ext uri="{FF2B5EF4-FFF2-40B4-BE49-F238E27FC236}">
                  <a16:creationId xmlns:a16="http://schemas.microsoft.com/office/drawing/2014/main" id="{3BF0410A-EE83-0965-1565-91CCAD88AB5F}"/>
                </a:ext>
              </a:extLst>
            </p:cNvPr>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02</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25" name="Group 132">
            <a:extLst>
              <a:ext uri="{FF2B5EF4-FFF2-40B4-BE49-F238E27FC236}">
                <a16:creationId xmlns:a16="http://schemas.microsoft.com/office/drawing/2014/main" id="{ED74962A-6662-043B-83E9-495CD9A0C05F}"/>
              </a:ext>
            </a:extLst>
          </p:cNvPr>
          <p:cNvGrpSpPr/>
          <p:nvPr/>
        </p:nvGrpSpPr>
        <p:grpSpPr>
          <a:xfrm>
            <a:off x="8292670" y="4509482"/>
            <a:ext cx="648499" cy="649042"/>
            <a:chOff x="5716010" y="2517212"/>
            <a:chExt cx="648499" cy="649042"/>
          </a:xfrm>
        </p:grpSpPr>
        <p:sp>
          <p:nvSpPr>
            <p:cNvPr id="26" name="Oval 25">
              <a:extLst>
                <a:ext uri="{FF2B5EF4-FFF2-40B4-BE49-F238E27FC236}">
                  <a16:creationId xmlns:a16="http://schemas.microsoft.com/office/drawing/2014/main" id="{DC6DB5AD-4DA5-CE4A-6E49-E20FF9605AF6}"/>
                </a:ext>
              </a:extLst>
            </p:cNvPr>
            <p:cNvSpPr>
              <a:spLocks noChangeAspect="1"/>
            </p:cNvSpPr>
            <p:nvPr/>
          </p:nvSpPr>
          <p:spPr>
            <a:xfrm>
              <a:off x="5716010" y="2517212"/>
              <a:ext cx="648499" cy="649042"/>
            </a:xfrm>
            <a:prstGeom prst="ellipse">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27" name="Oval 26">
              <a:extLst>
                <a:ext uri="{FF2B5EF4-FFF2-40B4-BE49-F238E27FC236}">
                  <a16:creationId xmlns:a16="http://schemas.microsoft.com/office/drawing/2014/main" id="{93F26E3F-6831-EE94-0166-7F4D26146E37}"/>
                </a:ext>
              </a:extLst>
            </p:cNvPr>
            <p:cNvSpPr>
              <a:spLocks noChangeAspect="1"/>
            </p:cNvSpPr>
            <p:nvPr/>
          </p:nvSpPr>
          <p:spPr>
            <a:xfrm>
              <a:off x="5790837" y="2592102"/>
              <a:ext cx="498845" cy="499263"/>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04</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1" name="Group 133">
            <a:extLst>
              <a:ext uri="{FF2B5EF4-FFF2-40B4-BE49-F238E27FC236}">
                <a16:creationId xmlns:a16="http://schemas.microsoft.com/office/drawing/2014/main" id="{C79BE365-B8D4-4637-6407-023986423FB4}"/>
              </a:ext>
            </a:extLst>
          </p:cNvPr>
          <p:cNvGrpSpPr/>
          <p:nvPr/>
        </p:nvGrpSpPr>
        <p:grpSpPr>
          <a:xfrm>
            <a:off x="8303958" y="2933117"/>
            <a:ext cx="648499" cy="649042"/>
            <a:chOff x="5249342" y="1406453"/>
            <a:chExt cx="648499" cy="649042"/>
          </a:xfrm>
        </p:grpSpPr>
        <p:sp>
          <p:nvSpPr>
            <p:cNvPr id="32" name="Oval 31">
              <a:extLst>
                <a:ext uri="{FF2B5EF4-FFF2-40B4-BE49-F238E27FC236}">
                  <a16:creationId xmlns:a16="http://schemas.microsoft.com/office/drawing/2014/main" id="{A79947B2-0ECA-E79A-005E-89D91A6A27DF}"/>
                </a:ext>
              </a:extLst>
            </p:cNvPr>
            <p:cNvSpPr>
              <a:spLocks noChangeAspect="1"/>
            </p:cNvSpPr>
            <p:nvPr/>
          </p:nvSpPr>
          <p:spPr>
            <a:xfrm>
              <a:off x="5249342" y="1406453"/>
              <a:ext cx="648499" cy="649042"/>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33" name="Oval 32">
              <a:extLst>
                <a:ext uri="{FF2B5EF4-FFF2-40B4-BE49-F238E27FC236}">
                  <a16:creationId xmlns:a16="http://schemas.microsoft.com/office/drawing/2014/main" id="{C69950AD-32F1-A1D7-3115-FFB06F8C2DFD}"/>
                </a:ext>
              </a:extLst>
            </p:cNvPr>
            <p:cNvSpPr>
              <a:spLocks noChangeAspect="1"/>
            </p:cNvSpPr>
            <p:nvPr/>
          </p:nvSpPr>
          <p:spPr>
            <a:xfrm>
              <a:off x="5324169" y="1481343"/>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03</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7" name="Group 86">
            <a:extLst>
              <a:ext uri="{FF2B5EF4-FFF2-40B4-BE49-F238E27FC236}">
                <a16:creationId xmlns:a16="http://schemas.microsoft.com/office/drawing/2014/main" id="{3E4DF4D9-4D9B-CE87-3163-1C87188CF708}"/>
              </a:ext>
            </a:extLst>
          </p:cNvPr>
          <p:cNvGrpSpPr/>
          <p:nvPr/>
        </p:nvGrpSpPr>
        <p:grpSpPr>
          <a:xfrm>
            <a:off x="9866132" y="2648662"/>
            <a:ext cx="1325245" cy="1244566"/>
            <a:chOff x="6487230" y="1178298"/>
            <a:chExt cx="1325245" cy="1244566"/>
          </a:xfrm>
        </p:grpSpPr>
        <p:sp>
          <p:nvSpPr>
            <p:cNvPr id="38" name="Oval 137">
              <a:extLst>
                <a:ext uri="{FF2B5EF4-FFF2-40B4-BE49-F238E27FC236}">
                  <a16:creationId xmlns:a16="http://schemas.microsoft.com/office/drawing/2014/main" id="{1DD80421-5F9A-AFBC-9855-EE780AD9656E}"/>
                </a:ext>
              </a:extLst>
            </p:cNvPr>
            <p:cNvSpPr>
              <a:spLocks noChangeAspect="1"/>
            </p:cNvSpPr>
            <p:nvPr/>
          </p:nvSpPr>
          <p:spPr>
            <a:xfrm>
              <a:off x="6487230" y="1178298"/>
              <a:ext cx="1281837" cy="1229326"/>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sp>
          <p:nvSpPr>
            <p:cNvPr id="39" name="Oval 137">
              <a:extLst>
                <a:ext uri="{FF2B5EF4-FFF2-40B4-BE49-F238E27FC236}">
                  <a16:creationId xmlns:a16="http://schemas.microsoft.com/office/drawing/2014/main" id="{69D4459E-B619-C901-546C-601572034654}"/>
                </a:ext>
              </a:extLst>
            </p:cNvPr>
            <p:cNvSpPr>
              <a:spLocks noChangeAspect="1"/>
            </p:cNvSpPr>
            <p:nvPr/>
          </p:nvSpPr>
          <p:spPr>
            <a:xfrm>
              <a:off x="6530638" y="1193538"/>
              <a:ext cx="1281837" cy="1229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grpSp>
      <p:grpSp>
        <p:nvGrpSpPr>
          <p:cNvPr id="40" name="Group 90">
            <a:extLst>
              <a:ext uri="{FF2B5EF4-FFF2-40B4-BE49-F238E27FC236}">
                <a16:creationId xmlns:a16="http://schemas.microsoft.com/office/drawing/2014/main" id="{0788517D-CBA5-D2C4-FBE6-300EE7810381}"/>
              </a:ext>
            </a:extLst>
          </p:cNvPr>
          <p:cNvGrpSpPr/>
          <p:nvPr/>
        </p:nvGrpSpPr>
        <p:grpSpPr>
          <a:xfrm>
            <a:off x="9865753" y="4209338"/>
            <a:ext cx="1325624" cy="1249329"/>
            <a:chOff x="6862188" y="2132534"/>
            <a:chExt cx="1325624" cy="1249329"/>
          </a:xfrm>
        </p:grpSpPr>
        <p:sp>
          <p:nvSpPr>
            <p:cNvPr id="41" name="Oval 149">
              <a:extLst>
                <a:ext uri="{FF2B5EF4-FFF2-40B4-BE49-F238E27FC236}">
                  <a16:creationId xmlns:a16="http://schemas.microsoft.com/office/drawing/2014/main" id="{9229FCCC-ED32-CE80-CE94-3FDE1F675C79}"/>
                </a:ext>
              </a:extLst>
            </p:cNvPr>
            <p:cNvSpPr>
              <a:spLocks noChangeAspect="1"/>
            </p:cNvSpPr>
            <p:nvPr/>
          </p:nvSpPr>
          <p:spPr>
            <a:xfrm>
              <a:off x="6862188" y="2132534"/>
              <a:ext cx="1281837" cy="122932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sp>
          <p:nvSpPr>
            <p:cNvPr id="42" name="Oval 149">
              <a:extLst>
                <a:ext uri="{FF2B5EF4-FFF2-40B4-BE49-F238E27FC236}">
                  <a16:creationId xmlns:a16="http://schemas.microsoft.com/office/drawing/2014/main" id="{2C6A0B58-1BD8-98D5-8477-A63B11BC2B23}"/>
                </a:ext>
              </a:extLst>
            </p:cNvPr>
            <p:cNvSpPr>
              <a:spLocks noChangeAspect="1"/>
            </p:cNvSpPr>
            <p:nvPr/>
          </p:nvSpPr>
          <p:spPr>
            <a:xfrm>
              <a:off x="6905975" y="2152537"/>
              <a:ext cx="1281837" cy="122932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grpSp>
      <p:sp>
        <p:nvSpPr>
          <p:cNvPr id="46" name="TextBox 45">
            <a:extLst>
              <a:ext uri="{FF2B5EF4-FFF2-40B4-BE49-F238E27FC236}">
                <a16:creationId xmlns:a16="http://schemas.microsoft.com/office/drawing/2014/main" id="{32970EE7-76DB-EDD2-39E0-10DA635320AC}"/>
              </a:ext>
            </a:extLst>
          </p:cNvPr>
          <p:cNvSpPr txBox="1"/>
          <p:nvPr/>
        </p:nvSpPr>
        <p:spPr>
          <a:xfrm>
            <a:off x="1177164" y="2907577"/>
            <a:ext cx="809445" cy="523220"/>
          </a:xfrm>
          <a:prstGeom prst="rect">
            <a:avLst/>
          </a:prstGeom>
          <a:noFill/>
        </p:spPr>
        <p:txBody>
          <a:bodyPr wrap="square" rtlCol="0">
            <a:spAutoFit/>
          </a:bodyPr>
          <a:lstStyle/>
          <a:p>
            <a:r>
              <a:rPr lang="en-PK" sz="1400"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a:t>
            </a:r>
          </a:p>
        </p:txBody>
      </p:sp>
      <p:sp>
        <p:nvSpPr>
          <p:cNvPr id="47" name="TextBox 46">
            <a:extLst>
              <a:ext uri="{FF2B5EF4-FFF2-40B4-BE49-F238E27FC236}">
                <a16:creationId xmlns:a16="http://schemas.microsoft.com/office/drawing/2014/main" id="{20E51CCA-8FAA-402C-B10B-6E46449DF2D1}"/>
              </a:ext>
            </a:extLst>
          </p:cNvPr>
          <p:cNvSpPr txBox="1"/>
          <p:nvPr/>
        </p:nvSpPr>
        <p:spPr>
          <a:xfrm>
            <a:off x="1136676" y="4474672"/>
            <a:ext cx="943246" cy="738664"/>
          </a:xfrm>
          <a:prstGeom prst="rect">
            <a:avLst/>
          </a:prstGeom>
          <a:noFill/>
        </p:spPr>
        <p:txBody>
          <a:bodyPr wrap="square" rtlCol="0">
            <a:spAutoFit/>
          </a:bodyPr>
          <a:lstStyle/>
          <a:p>
            <a:r>
              <a:rPr lang="en-PK" sz="1400" dirty="0">
                <a:solidFill>
                  <a:schemeClr val="bg1"/>
                </a:solidFill>
                <a:latin typeface="Calibri" panose="020F0502020204030204" pitchFamily="34" charset="0"/>
                <a:ea typeface="Calibri" panose="020F0502020204030204" pitchFamily="34" charset="0"/>
                <a:cs typeface="Calibri" panose="020F0502020204030204" pitchFamily="34" charset="0"/>
              </a:rPr>
              <a:t>Support Vector Machines</a:t>
            </a:r>
          </a:p>
        </p:txBody>
      </p:sp>
      <p:sp>
        <p:nvSpPr>
          <p:cNvPr id="48" name="TextBox 47">
            <a:extLst>
              <a:ext uri="{FF2B5EF4-FFF2-40B4-BE49-F238E27FC236}">
                <a16:creationId xmlns:a16="http://schemas.microsoft.com/office/drawing/2014/main" id="{3B9A1595-1D5A-CA25-82A2-7B555C3E51F0}"/>
              </a:ext>
            </a:extLst>
          </p:cNvPr>
          <p:cNvSpPr txBox="1"/>
          <p:nvPr/>
        </p:nvSpPr>
        <p:spPr>
          <a:xfrm>
            <a:off x="10133159" y="3016955"/>
            <a:ext cx="950993" cy="523220"/>
          </a:xfrm>
          <a:prstGeom prst="rect">
            <a:avLst/>
          </a:prstGeom>
          <a:noFill/>
        </p:spPr>
        <p:txBody>
          <a:bodyPr wrap="square" rtlCol="0">
            <a:spAutoFit/>
          </a:bodyPr>
          <a:lstStyle/>
          <a:p>
            <a:r>
              <a:rPr lang="en-PK" sz="1400" dirty="0">
                <a:solidFill>
                  <a:schemeClr val="bg1"/>
                </a:solidFill>
                <a:latin typeface="Calibri" panose="020F0502020204030204" pitchFamily="34" charset="0"/>
                <a:ea typeface="Calibri" panose="020F0502020204030204" pitchFamily="34" charset="0"/>
                <a:cs typeface="Calibri" panose="020F0502020204030204" pitchFamily="34" charset="0"/>
              </a:rPr>
              <a:t>Decision Trees</a:t>
            </a:r>
          </a:p>
        </p:txBody>
      </p:sp>
      <p:sp>
        <p:nvSpPr>
          <p:cNvPr id="49" name="TextBox 48">
            <a:extLst>
              <a:ext uri="{FF2B5EF4-FFF2-40B4-BE49-F238E27FC236}">
                <a16:creationId xmlns:a16="http://schemas.microsoft.com/office/drawing/2014/main" id="{1852657B-B45F-2C5B-53CC-BCB3F3F5CDEB}"/>
              </a:ext>
            </a:extLst>
          </p:cNvPr>
          <p:cNvSpPr txBox="1"/>
          <p:nvPr/>
        </p:nvSpPr>
        <p:spPr>
          <a:xfrm>
            <a:off x="10096814" y="4570559"/>
            <a:ext cx="987338" cy="523220"/>
          </a:xfrm>
          <a:prstGeom prst="rect">
            <a:avLst/>
          </a:prstGeom>
          <a:noFill/>
        </p:spPr>
        <p:txBody>
          <a:bodyPr wrap="square" rtlCol="0">
            <a:spAutoFit/>
          </a:bodyPr>
          <a:lstStyle/>
          <a:p>
            <a:r>
              <a:rPr lang="en-PK" sz="1400">
                <a:solidFill>
                  <a:schemeClr val="bg1"/>
                </a:solidFill>
                <a:latin typeface="Calibri" panose="020F0502020204030204" pitchFamily="34" charset="0"/>
                <a:ea typeface="Calibri" panose="020F0502020204030204" pitchFamily="34" charset="0"/>
                <a:cs typeface="Calibri" panose="020F0502020204030204" pitchFamily="34" charset="0"/>
              </a:rPr>
              <a:t>Logistic Regression</a:t>
            </a:r>
          </a:p>
        </p:txBody>
      </p:sp>
      <p:grpSp>
        <p:nvGrpSpPr>
          <p:cNvPr id="50" name="Group 166">
            <a:extLst>
              <a:ext uri="{FF2B5EF4-FFF2-40B4-BE49-F238E27FC236}">
                <a16:creationId xmlns:a16="http://schemas.microsoft.com/office/drawing/2014/main" id="{A94712ED-BB8B-8138-68FD-2D77BFAD381C}"/>
              </a:ext>
            </a:extLst>
          </p:cNvPr>
          <p:cNvGrpSpPr/>
          <p:nvPr/>
        </p:nvGrpSpPr>
        <p:grpSpPr>
          <a:xfrm>
            <a:off x="4239288" y="2156301"/>
            <a:ext cx="4005600" cy="1086920"/>
            <a:chOff x="3690455" y="2310290"/>
            <a:chExt cx="2065722" cy="383204"/>
          </a:xfrm>
        </p:grpSpPr>
        <p:sp>
          <p:nvSpPr>
            <p:cNvPr id="51" name="TextBox 50">
              <a:extLst>
                <a:ext uri="{FF2B5EF4-FFF2-40B4-BE49-F238E27FC236}">
                  <a16:creationId xmlns:a16="http://schemas.microsoft.com/office/drawing/2014/main" id="{1016BE2D-CDD9-3B77-D405-EB9FDB0F14BF}"/>
                </a:ext>
              </a:extLst>
            </p:cNvPr>
            <p:cNvSpPr txBox="1"/>
            <p:nvPr/>
          </p:nvSpPr>
          <p:spPr>
            <a:xfrm>
              <a:off x="3690455" y="2606686"/>
              <a:ext cx="2065722" cy="86808"/>
            </a:xfrm>
            <a:prstGeom prst="rect">
              <a:avLst/>
            </a:prstGeom>
            <a:noFill/>
          </p:spPr>
          <p:txBody>
            <a:bodyPr wrap="square" lIns="0" tIns="0" rIns="0" bIns="0" rtlCol="0" anchor="t">
              <a:spAutoFit/>
            </a:bodyPr>
            <a:lstStyle/>
            <a:p>
              <a:endParaRPr lang="en-US" sz="1600">
                <a:latin typeface="Calibri"/>
                <a:ea typeface="Calibri" panose="020F0502020204030204" pitchFamily="34" charset="0"/>
                <a:cs typeface="Calibri"/>
              </a:endParaRPr>
            </a:p>
          </p:txBody>
        </p:sp>
        <p:sp>
          <p:nvSpPr>
            <p:cNvPr id="52" name="Rectangle 51">
              <a:extLst>
                <a:ext uri="{FF2B5EF4-FFF2-40B4-BE49-F238E27FC236}">
                  <a16:creationId xmlns:a16="http://schemas.microsoft.com/office/drawing/2014/main" id="{F0936184-BE78-7248-3068-87D5CF3BD4D0}"/>
                </a:ext>
              </a:extLst>
            </p:cNvPr>
            <p:cNvSpPr/>
            <p:nvPr/>
          </p:nvSpPr>
          <p:spPr>
            <a:xfrm>
              <a:off x="3928509" y="2310290"/>
              <a:ext cx="1299226" cy="108510"/>
            </a:xfrm>
            <a:prstGeom prst="rect">
              <a:avLst/>
            </a:prstGeom>
          </p:spPr>
          <p:txBody>
            <a:bodyPr wrap="square" lIns="0" tIns="0" rIns="0" bIns="0">
              <a:spAutoFit/>
            </a:bodyPr>
            <a:lstStyle/>
            <a:p>
              <a:pPr algn="ctr"/>
              <a:r>
                <a:rPr lang="en-US"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Our Strengths</a:t>
              </a:r>
            </a:p>
          </p:txBody>
        </p:sp>
      </p:grpSp>
      <p:sp>
        <p:nvSpPr>
          <p:cNvPr id="54" name="TextBox 53">
            <a:extLst>
              <a:ext uri="{FF2B5EF4-FFF2-40B4-BE49-F238E27FC236}">
                <a16:creationId xmlns:a16="http://schemas.microsoft.com/office/drawing/2014/main" id="{F2EF87FE-6911-D0FD-0254-2B13C9B126C2}"/>
              </a:ext>
            </a:extLst>
          </p:cNvPr>
          <p:cNvSpPr txBox="1"/>
          <p:nvPr/>
        </p:nvSpPr>
        <p:spPr>
          <a:xfrm>
            <a:off x="4536374" y="2855012"/>
            <a:ext cx="3241964" cy="2585323"/>
          </a:xfrm>
          <a:prstGeom prst="rect">
            <a:avLst/>
          </a:prstGeom>
          <a:noFill/>
        </p:spPr>
        <p:txBody>
          <a:bodyPr wrap="square" rtlCol="0">
            <a:spAutoFit/>
          </a:bodyPr>
          <a:lstStyle/>
          <a:p>
            <a:r>
              <a:rPr lang="en-PK" dirty="0">
                <a:latin typeface="Calibri" panose="020F0502020204030204" pitchFamily="34" charset="0"/>
                <a:ea typeface="Calibri" panose="020F0502020204030204" pitchFamily="34" charset="0"/>
                <a:cs typeface="Calibri" panose="020F0502020204030204" pitchFamily="34" charset="0"/>
              </a:rPr>
              <a:t>Our approach on predict modelling helps reduce time, efforts, and costs in forecasting lead conversion outcomes. Variables including age, registration, and years of loyalty has been taken into consideration for the prediction techniques. </a:t>
            </a:r>
          </a:p>
        </p:txBody>
      </p:sp>
      <p:sp>
        <p:nvSpPr>
          <p:cNvPr id="55" name="TextBox 54">
            <a:extLst>
              <a:ext uri="{FF2B5EF4-FFF2-40B4-BE49-F238E27FC236}">
                <a16:creationId xmlns:a16="http://schemas.microsoft.com/office/drawing/2014/main" id="{E20843E9-DB6C-2211-EDEC-A139D790513A}"/>
              </a:ext>
            </a:extLst>
          </p:cNvPr>
          <p:cNvSpPr txBox="1"/>
          <p:nvPr/>
        </p:nvSpPr>
        <p:spPr>
          <a:xfrm>
            <a:off x="738724" y="1233998"/>
            <a:ext cx="10922843" cy="666833"/>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The AI model is designed to discern customers' attitudes and behaviours, establishing connections with their lead conversion data. </a:t>
            </a:r>
            <a:endParaRPr lang="en-PK" dirty="0">
              <a:latin typeface="Calibri" panose="020F0502020204030204" pitchFamily="34" charset="0"/>
              <a:ea typeface="Calibri" panose="020F0502020204030204" pitchFamily="34" charset="0"/>
              <a:cs typeface="Calibri" panose="020F0502020204030204" pitchFamily="34" charset="0"/>
            </a:endParaRPr>
          </a:p>
        </p:txBody>
      </p:sp>
      <p:sp>
        <p:nvSpPr>
          <p:cNvPr id="57" name="Title 6">
            <a:extLst>
              <a:ext uri="{FF2B5EF4-FFF2-40B4-BE49-F238E27FC236}">
                <a16:creationId xmlns:a16="http://schemas.microsoft.com/office/drawing/2014/main" id="{A95C8AE3-0C90-9E54-4761-2EFC857ACC15}"/>
              </a:ext>
            </a:extLst>
          </p:cNvPr>
          <p:cNvSpPr txBox="1">
            <a:spLocks/>
          </p:cNvSpPr>
          <p:nvPr/>
        </p:nvSpPr>
        <p:spPr>
          <a:xfrm>
            <a:off x="2336800" y="547997"/>
            <a:ext cx="7518400" cy="471365"/>
          </a:xfrm>
          <a:prstGeom prst="rect">
            <a:avLst/>
          </a:prstGeom>
        </p:spPr>
        <p:txBody>
          <a:bodyPr vert="horz" wrap="none" lIns="0" tIns="0" rIns="0" bIns="0" rtlCol="0" anchor="ctr">
            <a:noAutofit/>
          </a:bodyPr>
          <a:lstStyle>
            <a:lvl1pPr algn="ctr">
              <a:spcBef>
                <a:spcPct val="0"/>
              </a:spcBef>
              <a:buNone/>
              <a:defRPr sz="2667" b="1" cap="all" baseline="0">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3000" cap="none" dirty="0">
                <a:latin typeface="Calibri" panose="020F0502020204030204" pitchFamily="34" charset="0"/>
                <a:ea typeface="Calibri" panose="020F0502020204030204" pitchFamily="34" charset="0"/>
                <a:cs typeface="Calibri" panose="020F0502020204030204" pitchFamily="34" charset="0"/>
              </a:rPr>
              <a:t>What We Offer</a:t>
            </a:r>
          </a:p>
        </p:txBody>
      </p:sp>
      <p:pic>
        <p:nvPicPr>
          <p:cNvPr id="6" name="Picture 5" descr="A black and white logo&#10;&#10;Description automatically generated">
            <a:extLst>
              <a:ext uri="{FF2B5EF4-FFF2-40B4-BE49-F238E27FC236}">
                <a16:creationId xmlns:a16="http://schemas.microsoft.com/office/drawing/2014/main" id="{C7CA51F4-9C6F-DD67-C21B-3CF91E213498}"/>
              </a:ext>
            </a:extLst>
          </p:cNvPr>
          <p:cNvPicPr>
            <a:picLocks noChangeAspect="1"/>
          </p:cNvPicPr>
          <p:nvPr/>
        </p:nvPicPr>
        <p:blipFill rotWithShape="1">
          <a:blip r:embed="rId3"/>
          <a:srcRect t="26952" r="7" b="32917"/>
          <a:stretch/>
        </p:blipFill>
        <p:spPr>
          <a:xfrm>
            <a:off x="11001349" y="6344885"/>
            <a:ext cx="1034441" cy="415155"/>
          </a:xfrm>
          <a:prstGeom prst="rect">
            <a:avLst/>
          </a:prstGeom>
        </p:spPr>
      </p:pic>
      <p:pic>
        <p:nvPicPr>
          <p:cNvPr id="5" name="Picture 4" descr="A logo with a black background&#10;&#10;Description automatically generated">
            <a:extLst>
              <a:ext uri="{FF2B5EF4-FFF2-40B4-BE49-F238E27FC236}">
                <a16:creationId xmlns:a16="http://schemas.microsoft.com/office/drawing/2014/main" id="{A169DD75-3D29-D1B9-AB74-418CBD116BD0}"/>
              </a:ext>
            </a:extLst>
          </p:cNvPr>
          <p:cNvPicPr>
            <a:picLocks noChangeAspect="1"/>
          </p:cNvPicPr>
          <p:nvPr/>
        </p:nvPicPr>
        <p:blipFill rotWithShape="1">
          <a:blip r:embed="rId4"/>
          <a:srcRect l="16854" t="16930" r="16228" b="16256"/>
          <a:stretch/>
        </p:blipFill>
        <p:spPr>
          <a:xfrm>
            <a:off x="-1960" y="6221748"/>
            <a:ext cx="634172" cy="631125"/>
          </a:xfrm>
          <a:prstGeom prst="rect">
            <a:avLst/>
          </a:prstGeom>
        </p:spPr>
      </p:pic>
    </p:spTree>
    <p:extLst>
      <p:ext uri="{BB962C8B-B14F-4D97-AF65-F5344CB8AC3E}">
        <p14:creationId xmlns:p14="http://schemas.microsoft.com/office/powerpoint/2010/main" val="424182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9961D-0A60-F120-C367-867DE55085C2}"/>
              </a:ext>
            </a:extLst>
          </p:cNvPr>
          <p:cNvSpPr txBox="1"/>
          <p:nvPr/>
        </p:nvSpPr>
        <p:spPr>
          <a:xfrm>
            <a:off x="486383" y="516467"/>
            <a:ext cx="11177081" cy="523220"/>
          </a:xfrm>
          <a:prstGeom prst="rect">
            <a:avLst/>
          </a:prstGeom>
        </p:spPr>
        <p:txBody>
          <a:bodyPr vert="horz" wrap="none" lIns="0" tIns="0" rIns="0" bIns="0" rtlCol="0" anchor="ctr">
            <a:noAutofit/>
          </a:bodyPr>
          <a:lstStyle>
            <a:defPPr>
              <a:defRPr lang="en-US"/>
            </a:defPPr>
            <a:lvl1pPr algn="ctr">
              <a:spcBef>
                <a:spcPct val="0"/>
              </a:spcBef>
              <a:buNone/>
              <a:defRPr sz="2667" b="1" cap="all" baseline="0">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3000" cap="none">
                <a:latin typeface="Calibri" panose="020F0502020204030204" pitchFamily="34" charset="0"/>
                <a:ea typeface="Calibri" panose="020F0502020204030204" pitchFamily="34" charset="0"/>
                <a:cs typeface="Calibri" panose="020F0502020204030204" pitchFamily="34" charset="0"/>
              </a:rPr>
              <a:t>Data Preparation Approach</a:t>
            </a:r>
          </a:p>
        </p:txBody>
      </p:sp>
      <p:grpSp>
        <p:nvGrpSpPr>
          <p:cNvPr id="34" name="Group 33">
            <a:extLst>
              <a:ext uri="{FF2B5EF4-FFF2-40B4-BE49-F238E27FC236}">
                <a16:creationId xmlns:a16="http://schemas.microsoft.com/office/drawing/2014/main" id="{83229D51-F128-30CB-4341-14EF79C30FA6}"/>
              </a:ext>
            </a:extLst>
          </p:cNvPr>
          <p:cNvGrpSpPr/>
          <p:nvPr/>
        </p:nvGrpSpPr>
        <p:grpSpPr>
          <a:xfrm>
            <a:off x="1090483" y="1389032"/>
            <a:ext cx="8774402" cy="4696347"/>
            <a:chOff x="571195" y="959385"/>
            <a:chExt cx="7592032" cy="3797171"/>
          </a:xfrm>
        </p:grpSpPr>
        <p:sp>
          <p:nvSpPr>
            <p:cNvPr id="7" name="U-Turn Arrow 43">
              <a:extLst>
                <a:ext uri="{FF2B5EF4-FFF2-40B4-BE49-F238E27FC236}">
                  <a16:creationId xmlns:a16="http://schemas.microsoft.com/office/drawing/2014/main" id="{5803D648-7ABF-9EA5-0F8E-913F98D98625}"/>
                </a:ext>
              </a:extLst>
            </p:cNvPr>
            <p:cNvSpPr/>
            <p:nvPr/>
          </p:nvSpPr>
          <p:spPr>
            <a:xfrm rot="16200000">
              <a:off x="2998954" y="845085"/>
              <a:ext cx="1600200" cy="1828800"/>
            </a:xfrm>
            <a:prstGeom prst="uturnArrow">
              <a:avLst>
                <a:gd name="adj1" fmla="val 12725"/>
                <a:gd name="adj2" fmla="val 25000"/>
                <a:gd name="adj3" fmla="val 0"/>
                <a:gd name="adj4" fmla="val 40681"/>
                <a:gd name="adj5"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45">
              <a:extLst>
                <a:ext uri="{FF2B5EF4-FFF2-40B4-BE49-F238E27FC236}">
                  <a16:creationId xmlns:a16="http://schemas.microsoft.com/office/drawing/2014/main" id="{A5FFBB92-D8CD-D166-363E-D3DAE4F793D1}"/>
                </a:ext>
              </a:extLst>
            </p:cNvPr>
            <p:cNvSpPr/>
            <p:nvPr/>
          </p:nvSpPr>
          <p:spPr>
            <a:xfrm rot="5400000">
              <a:off x="4830751" y="2241956"/>
              <a:ext cx="1594207" cy="1828800"/>
            </a:xfrm>
            <a:prstGeom prst="uturnArrow">
              <a:avLst>
                <a:gd name="adj1" fmla="val 12725"/>
                <a:gd name="adj2" fmla="val 25000"/>
                <a:gd name="adj3" fmla="val 0"/>
                <a:gd name="adj4" fmla="val 40681"/>
                <a:gd name="adj5"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U-Turn Arrow 48">
              <a:extLst>
                <a:ext uri="{FF2B5EF4-FFF2-40B4-BE49-F238E27FC236}">
                  <a16:creationId xmlns:a16="http://schemas.microsoft.com/office/drawing/2014/main" id="{0E119AB7-3B1C-45CF-D6D8-C53296F93C83}"/>
                </a:ext>
              </a:extLst>
            </p:cNvPr>
            <p:cNvSpPr/>
            <p:nvPr/>
          </p:nvSpPr>
          <p:spPr>
            <a:xfrm rot="16200000">
              <a:off x="2998954" y="3042056"/>
              <a:ext cx="1600200" cy="1828800"/>
            </a:xfrm>
            <a:prstGeom prst="uturnArrow">
              <a:avLst>
                <a:gd name="adj1" fmla="val 12725"/>
                <a:gd name="adj2" fmla="val 25000"/>
                <a:gd name="adj3" fmla="val 0"/>
                <a:gd name="adj4" fmla="val 40681"/>
                <a:gd name="adj5"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58">
              <a:extLst>
                <a:ext uri="{FF2B5EF4-FFF2-40B4-BE49-F238E27FC236}">
                  <a16:creationId xmlns:a16="http://schemas.microsoft.com/office/drawing/2014/main" id="{A4CF3B67-1398-CD09-6FFB-028CC9F13686}"/>
                </a:ext>
              </a:extLst>
            </p:cNvPr>
            <p:cNvGrpSpPr/>
            <p:nvPr/>
          </p:nvGrpSpPr>
          <p:grpSpPr>
            <a:xfrm>
              <a:off x="4110163" y="1577355"/>
              <a:ext cx="2432089" cy="497782"/>
              <a:chOff x="7174423" y="1401232"/>
              <a:chExt cx="2432089" cy="497782"/>
            </a:xfrm>
          </p:grpSpPr>
          <p:sp>
            <p:nvSpPr>
              <p:cNvPr id="11" name="TextBox 10">
                <a:extLst>
                  <a:ext uri="{FF2B5EF4-FFF2-40B4-BE49-F238E27FC236}">
                    <a16:creationId xmlns:a16="http://schemas.microsoft.com/office/drawing/2014/main" id="{D994DA21-78D8-6B2B-F8C1-451206656A4F}"/>
                  </a:ext>
                </a:extLst>
              </p:cNvPr>
              <p:cNvSpPr txBox="1"/>
              <p:nvPr/>
            </p:nvSpPr>
            <p:spPr>
              <a:xfrm>
                <a:off x="7174423" y="1600395"/>
                <a:ext cx="2432089" cy="298619"/>
              </a:xfrm>
              <a:prstGeom prst="rect">
                <a:avLst/>
              </a:prstGeom>
              <a:noFill/>
            </p:spPr>
            <p:txBody>
              <a:bodyPr wrap="square" lIns="0" tIns="0" rIns="0" bIns="0" rtlCol="0">
                <a:spAutoFit/>
              </a:bodyPr>
              <a:lstStyle/>
              <a:p>
                <a:pPr lvl="0"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World Plus provided the dataset of 220,000 records of historical customer data</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DCD9D3D4-79EC-96C7-4628-21A7005BC825}"/>
                  </a:ext>
                </a:extLst>
              </p:cNvPr>
              <p:cNvSpPr/>
              <p:nvPr/>
            </p:nvSpPr>
            <p:spPr>
              <a:xfrm>
                <a:off x="7174424" y="1401232"/>
                <a:ext cx="1432932" cy="199079"/>
              </a:xfrm>
              <a:prstGeom prst="rect">
                <a:avLst/>
              </a:prstGeom>
            </p:spPr>
            <p:txBody>
              <a:bodyPr wrap="none" lIns="0" tIns="0" rIns="0" bIns="0">
                <a:spAutoFit/>
              </a:bodyPr>
              <a:lstStyle/>
              <a:p>
                <a:r>
                  <a:rPr lang="en-US" sz="1600" b="1">
                    <a:solidFill>
                      <a:schemeClr val="accent1"/>
                    </a:solidFill>
                    <a:latin typeface="Calibri" panose="020F0502020204030204" pitchFamily="34" charset="0"/>
                    <a:ea typeface="Calibri" panose="020F0502020204030204" pitchFamily="34" charset="0"/>
                    <a:cs typeface="Calibri" panose="020F0502020204030204" pitchFamily="34" charset="0"/>
                  </a:rPr>
                  <a:t>Historical Raw Data</a:t>
                </a:r>
              </a:p>
            </p:txBody>
          </p:sp>
        </p:grpSp>
        <p:grpSp>
          <p:nvGrpSpPr>
            <p:cNvPr id="13" name="Group 56">
              <a:extLst>
                <a:ext uri="{FF2B5EF4-FFF2-40B4-BE49-F238E27FC236}">
                  <a16:creationId xmlns:a16="http://schemas.microsoft.com/office/drawing/2014/main" id="{0127808E-C4D8-54A4-98EF-9BC6BB86183B}"/>
                </a:ext>
              </a:extLst>
            </p:cNvPr>
            <p:cNvGrpSpPr/>
            <p:nvPr/>
          </p:nvGrpSpPr>
          <p:grpSpPr>
            <a:xfrm>
              <a:off x="3129462" y="2659801"/>
              <a:ext cx="2276196" cy="656819"/>
              <a:chOff x="-296510" y="1402413"/>
              <a:chExt cx="2276196" cy="656819"/>
            </a:xfrm>
          </p:grpSpPr>
          <p:sp>
            <p:nvSpPr>
              <p:cNvPr id="14" name="TextBox 13">
                <a:extLst>
                  <a:ext uri="{FF2B5EF4-FFF2-40B4-BE49-F238E27FC236}">
                    <a16:creationId xmlns:a16="http://schemas.microsoft.com/office/drawing/2014/main" id="{E5BF0097-763E-5C46-F3A1-513832342CED}"/>
                  </a:ext>
                </a:extLst>
              </p:cNvPr>
              <p:cNvSpPr txBox="1"/>
              <p:nvPr/>
            </p:nvSpPr>
            <p:spPr>
              <a:xfrm>
                <a:off x="-296510" y="1611304"/>
                <a:ext cx="2276196" cy="447928"/>
              </a:xfrm>
              <a:prstGeom prst="rect">
                <a:avLst/>
              </a:prstGeom>
              <a:noFill/>
            </p:spPr>
            <p:txBody>
              <a:bodyPr wrap="square" lIns="0" tIns="0" rIns="0" bIns="0" rtlCol="0">
                <a:spAutoFit/>
              </a:bodyPr>
              <a:lstStyle/>
              <a:p>
                <a:pPr lvl="0" algn="r" defTabSz="914400">
                  <a:spcBef>
                    <a:spcPct val="20000"/>
                  </a:spcBef>
                  <a:defRPr/>
                </a:pPr>
                <a:r>
                  <a:rPr lang="en-US" sz="1200" dirty="0" err="1">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VisionSphere</a:t>
                </a:r>
                <a:r>
                  <a:rPr lang="en-US"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removed missing information and filtered the relevant records for model prediction</a:t>
                </a:r>
                <a:endParaRPr lang="en-US" sz="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5297B007-6053-DA74-B597-0916B1E1A289}"/>
                  </a:ext>
                </a:extLst>
              </p:cNvPr>
              <p:cNvSpPr/>
              <p:nvPr/>
            </p:nvSpPr>
            <p:spPr>
              <a:xfrm>
                <a:off x="87048" y="1402413"/>
                <a:ext cx="1892638" cy="199079"/>
              </a:xfrm>
              <a:prstGeom prst="rect">
                <a:avLst/>
              </a:prstGeom>
            </p:spPr>
            <p:txBody>
              <a:bodyPr wrap="none" lIns="0" tIns="0" rIns="0" bIns="0">
                <a:spAutoFit/>
              </a:bodyPr>
              <a:lstStyle/>
              <a:p>
                <a:pPr algn="r"/>
                <a:r>
                  <a:rPr lang="en-US" sz="1600" b="1">
                    <a:solidFill>
                      <a:schemeClr val="accent2"/>
                    </a:solidFill>
                    <a:latin typeface="Calibri" panose="020F0502020204030204" pitchFamily="34" charset="0"/>
                    <a:ea typeface="Calibri" panose="020F0502020204030204" pitchFamily="34" charset="0"/>
                    <a:cs typeface="Calibri" panose="020F0502020204030204" pitchFamily="34" charset="0"/>
                  </a:rPr>
                  <a:t>Data Cleaning &amp; Filtration</a:t>
                </a:r>
              </a:p>
            </p:txBody>
          </p:sp>
        </p:grpSp>
        <p:grpSp>
          <p:nvGrpSpPr>
            <p:cNvPr id="16" name="Group 58">
              <a:extLst>
                <a:ext uri="{FF2B5EF4-FFF2-40B4-BE49-F238E27FC236}">
                  <a16:creationId xmlns:a16="http://schemas.microsoft.com/office/drawing/2014/main" id="{73DC3837-84AD-A0D5-C809-C6154FCB1964}"/>
                </a:ext>
              </a:extLst>
            </p:cNvPr>
            <p:cNvGrpSpPr/>
            <p:nvPr/>
          </p:nvGrpSpPr>
          <p:grpSpPr>
            <a:xfrm>
              <a:off x="4110164" y="3771494"/>
              <a:ext cx="2276195" cy="647091"/>
              <a:chOff x="7174424" y="1401232"/>
              <a:chExt cx="2276195" cy="647091"/>
            </a:xfrm>
          </p:grpSpPr>
          <p:sp>
            <p:nvSpPr>
              <p:cNvPr id="17" name="TextBox 16">
                <a:extLst>
                  <a:ext uri="{FF2B5EF4-FFF2-40B4-BE49-F238E27FC236}">
                    <a16:creationId xmlns:a16="http://schemas.microsoft.com/office/drawing/2014/main" id="{DCB2BEFC-23BC-8988-21F7-B7F6946CAFDD}"/>
                  </a:ext>
                </a:extLst>
              </p:cNvPr>
              <p:cNvSpPr txBox="1"/>
              <p:nvPr/>
            </p:nvSpPr>
            <p:spPr>
              <a:xfrm>
                <a:off x="7174424" y="1600395"/>
                <a:ext cx="2276195" cy="447928"/>
              </a:xfrm>
              <a:prstGeom prst="rect">
                <a:avLst/>
              </a:prstGeom>
              <a:noFill/>
            </p:spPr>
            <p:txBody>
              <a:bodyPr wrap="square" lIns="0" tIns="0" rIns="0" bIns="0" rtlCol="0">
                <a:spAutoFit/>
              </a:bodyPr>
              <a:lstStyle/>
              <a:p>
                <a:pPr lvl="0"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Lead Conversion Modeling Approach includes Random Forest, Decision Tree, SVM, and Logistic Regression. </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E50A264B-0CC1-D5B9-B3A7-0D2064891181}"/>
                  </a:ext>
                </a:extLst>
              </p:cNvPr>
              <p:cNvSpPr/>
              <p:nvPr/>
            </p:nvSpPr>
            <p:spPr>
              <a:xfrm>
                <a:off x="7174424" y="1401232"/>
                <a:ext cx="2231397" cy="199079"/>
              </a:xfrm>
              <a:prstGeom prst="rect">
                <a:avLst/>
              </a:prstGeom>
            </p:spPr>
            <p:txBody>
              <a:bodyPr wrap="none" lIns="0" tIns="0" rIns="0" bIns="0">
                <a:spAutoFit/>
              </a:bodyPr>
              <a:lstStyle/>
              <a:p>
                <a:r>
                  <a:rPr lang="en-US" sz="1600" b="1">
                    <a:solidFill>
                      <a:schemeClr val="accent3"/>
                    </a:solidFill>
                    <a:latin typeface="Calibri" panose="020F0502020204030204" pitchFamily="34" charset="0"/>
                    <a:ea typeface="Calibri" panose="020F0502020204030204" pitchFamily="34" charset="0"/>
                    <a:cs typeface="Calibri" panose="020F0502020204030204" pitchFamily="34" charset="0"/>
                  </a:rPr>
                  <a:t>Predictive Modeling Approach</a:t>
                </a:r>
              </a:p>
            </p:txBody>
          </p:sp>
        </p:grpSp>
        <p:sp>
          <p:nvSpPr>
            <p:cNvPr id="21" name="Freeform 83">
              <a:extLst>
                <a:ext uri="{FF2B5EF4-FFF2-40B4-BE49-F238E27FC236}">
                  <a16:creationId xmlns:a16="http://schemas.microsoft.com/office/drawing/2014/main" id="{0B029717-21EC-DB86-64CC-3287D3C0CDF5}"/>
                </a:ext>
              </a:extLst>
            </p:cNvPr>
            <p:cNvSpPr>
              <a:spLocks noEditPoints="1"/>
            </p:cNvSpPr>
            <p:nvPr/>
          </p:nvSpPr>
          <p:spPr bwMode="auto">
            <a:xfrm>
              <a:off x="2420610" y="3892505"/>
              <a:ext cx="359878" cy="53981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2" name="Straight Connector 21">
              <a:extLst>
                <a:ext uri="{FF2B5EF4-FFF2-40B4-BE49-F238E27FC236}">
                  <a16:creationId xmlns:a16="http://schemas.microsoft.com/office/drawing/2014/main" id="{18E426A6-F2A9-D5E8-C5C9-BDA63B22DF18}"/>
                </a:ext>
              </a:extLst>
            </p:cNvPr>
            <p:cNvCxnSpPr/>
            <p:nvPr/>
          </p:nvCxnSpPr>
          <p:spPr>
            <a:xfrm rot="10800000">
              <a:off x="4854996" y="1352550"/>
              <a:ext cx="1069554" cy="2"/>
            </a:xfrm>
            <a:prstGeom prst="line">
              <a:avLst/>
            </a:prstGeom>
            <a:ln w="190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3" name="Text Placeholder 3">
              <a:extLst>
                <a:ext uri="{FF2B5EF4-FFF2-40B4-BE49-F238E27FC236}">
                  <a16:creationId xmlns:a16="http://schemas.microsoft.com/office/drawing/2014/main" id="{2EE94011-9A73-FE96-9F43-DFE5D99FFE0A}"/>
                </a:ext>
              </a:extLst>
            </p:cNvPr>
            <p:cNvSpPr txBox="1">
              <a:spLocks/>
            </p:cNvSpPr>
            <p:nvPr/>
          </p:nvSpPr>
          <p:spPr>
            <a:xfrm>
              <a:off x="6066091" y="1257733"/>
              <a:ext cx="2097136" cy="19907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60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Data Collection and Profiling</a:t>
              </a:r>
            </a:p>
          </p:txBody>
        </p:sp>
        <p:cxnSp>
          <p:nvCxnSpPr>
            <p:cNvPr id="24" name="Straight Connector 23">
              <a:extLst>
                <a:ext uri="{FF2B5EF4-FFF2-40B4-BE49-F238E27FC236}">
                  <a16:creationId xmlns:a16="http://schemas.microsoft.com/office/drawing/2014/main" id="{990ABAA4-F3EE-26A8-5030-DB95668A50B5}"/>
                </a:ext>
              </a:extLst>
            </p:cNvPr>
            <p:cNvCxnSpPr/>
            <p:nvPr/>
          </p:nvCxnSpPr>
          <p:spPr>
            <a:xfrm rot="10800000">
              <a:off x="4854996" y="4640100"/>
              <a:ext cx="1069554" cy="2"/>
            </a:xfrm>
            <a:prstGeom prst="line">
              <a:avLst/>
            </a:prstGeom>
            <a:ln w="190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3DD074-A98E-1751-A8CC-6390B2137775}"/>
                </a:ext>
              </a:extLst>
            </p:cNvPr>
            <p:cNvCxnSpPr>
              <a:cxnSpLocks/>
            </p:cNvCxnSpPr>
            <p:nvPr/>
          </p:nvCxnSpPr>
          <p:spPr>
            <a:xfrm rot="10800000" flipV="1">
              <a:off x="2177518" y="3031497"/>
              <a:ext cx="855810" cy="2"/>
            </a:xfrm>
            <a:prstGeom prst="line">
              <a:avLst/>
            </a:prstGeom>
            <a:ln w="190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958B74E6-D8F1-D44A-100E-A15448734995}"/>
                </a:ext>
              </a:extLst>
            </p:cNvPr>
            <p:cNvSpPr txBox="1">
              <a:spLocks/>
            </p:cNvSpPr>
            <p:nvPr/>
          </p:nvSpPr>
          <p:spPr>
            <a:xfrm>
              <a:off x="571195" y="2940138"/>
              <a:ext cx="2006190" cy="199079"/>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bg1">
                      <a:lumMod val="65000"/>
                    </a:schemeClr>
                  </a:solidFill>
                  <a:effectLst/>
                  <a:uLnTx/>
                  <a:uFillTx/>
                  <a:latin typeface="Calibri" panose="020F0502020204030204" pitchFamily="34" charset="0"/>
                  <a:ea typeface="Calibri" panose="020F0502020204030204" pitchFamily="34" charset="0"/>
                  <a:cs typeface="Calibri" panose="020F0502020204030204" pitchFamily="34" charset="0"/>
                </a:rPr>
                <a:t>Data Preparation</a:t>
              </a:r>
            </a:p>
          </p:txBody>
        </p:sp>
        <p:pic>
          <p:nvPicPr>
            <p:cNvPr id="29" name="Graphic 28" descr="Database with solid fill">
              <a:extLst>
                <a:ext uri="{FF2B5EF4-FFF2-40B4-BE49-F238E27FC236}">
                  <a16:creationId xmlns:a16="http://schemas.microsoft.com/office/drawing/2014/main" id="{4F436B8C-976D-CE85-7FE9-D15ECB6F40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3304" y="1554421"/>
              <a:ext cx="697184" cy="697184"/>
            </a:xfrm>
            <a:prstGeom prst="rect">
              <a:avLst/>
            </a:prstGeom>
          </p:spPr>
        </p:pic>
        <p:pic>
          <p:nvPicPr>
            <p:cNvPr id="31" name="Graphic 30" descr="Filter with solid fill">
              <a:extLst>
                <a:ext uri="{FF2B5EF4-FFF2-40B4-BE49-F238E27FC236}">
                  <a16:creationId xmlns:a16="http://schemas.microsoft.com/office/drawing/2014/main" id="{1A4BF849-82C5-0DB1-6FC8-78A4DB74AD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87119" y="2639102"/>
              <a:ext cx="647338" cy="647338"/>
            </a:xfrm>
            <a:prstGeom prst="rect">
              <a:avLst/>
            </a:prstGeom>
          </p:spPr>
        </p:pic>
        <p:sp>
          <p:nvSpPr>
            <p:cNvPr id="33" name="Text Placeholder 3">
              <a:extLst>
                <a:ext uri="{FF2B5EF4-FFF2-40B4-BE49-F238E27FC236}">
                  <a16:creationId xmlns:a16="http://schemas.microsoft.com/office/drawing/2014/main" id="{4BBBF1E5-DB22-87A2-333B-303FFD4109E4}"/>
                </a:ext>
              </a:extLst>
            </p:cNvPr>
            <p:cNvSpPr txBox="1">
              <a:spLocks/>
            </p:cNvSpPr>
            <p:nvPr/>
          </p:nvSpPr>
          <p:spPr>
            <a:xfrm>
              <a:off x="6066091" y="4540127"/>
              <a:ext cx="2006190" cy="199079"/>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60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Data Transformation</a:t>
              </a:r>
              <a:endParaRPr kumimoji="0" lang="en-US" sz="1600" b="1" i="0" u="none" strike="noStrike" kern="1200" cap="none" spc="0" normalizeH="0" baseline="0" noProof="0">
                <a:ln>
                  <a:noFill/>
                </a:ln>
                <a:solidFill>
                  <a:schemeClr val="bg1">
                    <a:lumMod val="65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pic>
        <p:nvPicPr>
          <p:cNvPr id="20" name="Picture 19" descr="A black and white logo&#10;&#10;Description automatically generated">
            <a:extLst>
              <a:ext uri="{FF2B5EF4-FFF2-40B4-BE49-F238E27FC236}">
                <a16:creationId xmlns:a16="http://schemas.microsoft.com/office/drawing/2014/main" id="{408C95B0-2201-4F17-22E3-B7952836771A}"/>
              </a:ext>
            </a:extLst>
          </p:cNvPr>
          <p:cNvPicPr>
            <a:picLocks noChangeAspect="1"/>
          </p:cNvPicPr>
          <p:nvPr/>
        </p:nvPicPr>
        <p:blipFill rotWithShape="1">
          <a:blip r:embed="rId7"/>
          <a:srcRect t="26952" r="7" b="32917"/>
          <a:stretch/>
        </p:blipFill>
        <p:spPr>
          <a:xfrm>
            <a:off x="11001349" y="6344885"/>
            <a:ext cx="1034441" cy="415155"/>
          </a:xfrm>
          <a:prstGeom prst="rect">
            <a:avLst/>
          </a:prstGeom>
        </p:spPr>
      </p:pic>
      <p:pic>
        <p:nvPicPr>
          <p:cNvPr id="4" name="Picture 3" descr="A logo with a black background&#10;&#10;Description automatically generated">
            <a:extLst>
              <a:ext uri="{FF2B5EF4-FFF2-40B4-BE49-F238E27FC236}">
                <a16:creationId xmlns:a16="http://schemas.microsoft.com/office/drawing/2014/main" id="{FC3D8EAC-EFA2-8724-8225-574CEFF48255}"/>
              </a:ext>
            </a:extLst>
          </p:cNvPr>
          <p:cNvPicPr>
            <a:picLocks noChangeAspect="1"/>
          </p:cNvPicPr>
          <p:nvPr/>
        </p:nvPicPr>
        <p:blipFill rotWithShape="1">
          <a:blip r:embed="rId8"/>
          <a:srcRect l="16854" t="16930" r="16228" b="16256"/>
          <a:stretch/>
        </p:blipFill>
        <p:spPr>
          <a:xfrm>
            <a:off x="-1960" y="6221748"/>
            <a:ext cx="634172" cy="631125"/>
          </a:xfrm>
          <a:prstGeom prst="rect">
            <a:avLst/>
          </a:prstGeom>
        </p:spPr>
      </p:pic>
    </p:spTree>
    <p:extLst>
      <p:ext uri="{BB962C8B-B14F-4D97-AF65-F5344CB8AC3E}">
        <p14:creationId xmlns:p14="http://schemas.microsoft.com/office/powerpoint/2010/main" val="17021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ounded Rectangle 33">
            <a:extLst>
              <a:ext uri="{FF2B5EF4-FFF2-40B4-BE49-F238E27FC236}">
                <a16:creationId xmlns:a16="http://schemas.microsoft.com/office/drawing/2014/main" id="{087CFC3A-ABAC-FDB0-CAC7-61C9EE367851}"/>
              </a:ext>
            </a:extLst>
          </p:cNvPr>
          <p:cNvSpPr/>
          <p:nvPr/>
        </p:nvSpPr>
        <p:spPr>
          <a:xfrm>
            <a:off x="1290320" y="1237523"/>
            <a:ext cx="3914631" cy="105502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PK"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1DBEB09-092F-0F4A-B2E3-2D45F27FFA15}"/>
              </a:ext>
            </a:extLst>
          </p:cNvPr>
          <p:cNvSpPr txBox="1"/>
          <p:nvPr/>
        </p:nvSpPr>
        <p:spPr>
          <a:xfrm>
            <a:off x="486383" y="516467"/>
            <a:ext cx="11177081" cy="502766"/>
          </a:xfrm>
          <a:prstGeom prst="rect">
            <a:avLst/>
          </a:prstGeom>
        </p:spPr>
        <p:txBody>
          <a:bodyPr vert="horz" wrap="none" lIns="0" tIns="0" rIns="0" bIns="0" rtlCol="0" anchor="ctr">
            <a:noAutofit/>
          </a:bodyPr>
          <a:lstStyle>
            <a:defPPr>
              <a:defRPr lang="en-US"/>
            </a:defPPr>
            <a:lvl1pPr algn="ctr">
              <a:spcBef>
                <a:spcPct val="0"/>
              </a:spcBef>
              <a:buNone/>
              <a:defRPr sz="2667" b="1" cap="all" baseline="0">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3000" cap="none">
                <a:latin typeface="Calibri" panose="020F0502020204030204" pitchFamily="34" charset="0"/>
                <a:ea typeface="Calibri" panose="020F0502020204030204" pitchFamily="34" charset="0"/>
                <a:cs typeface="Calibri" panose="020F0502020204030204" pitchFamily="34" charset="0"/>
              </a:rPr>
              <a:t>Prediction Modelling Outcome</a:t>
            </a:r>
          </a:p>
        </p:txBody>
      </p:sp>
      <p:sp>
        <p:nvSpPr>
          <p:cNvPr id="34" name="Rounded Rectangle 33">
            <a:extLst>
              <a:ext uri="{FF2B5EF4-FFF2-40B4-BE49-F238E27FC236}">
                <a16:creationId xmlns:a16="http://schemas.microsoft.com/office/drawing/2014/main" id="{BF0EC273-96BF-AE34-82D4-522D8BD4CE17}"/>
              </a:ext>
            </a:extLst>
          </p:cNvPr>
          <p:cNvSpPr/>
          <p:nvPr/>
        </p:nvSpPr>
        <p:spPr>
          <a:xfrm>
            <a:off x="6515841" y="1760506"/>
            <a:ext cx="4297024" cy="410238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atin typeface="Calibri" panose="020F0502020204030204" pitchFamily="34" charset="0"/>
                <a:ea typeface="Calibri" panose="020F0502020204030204" pitchFamily="34" charset="0"/>
                <a:cs typeface="Calibri" panose="020F0502020204030204" pitchFamily="34" charset="0"/>
              </a:rPr>
              <a:t>Random Forest</a:t>
            </a:r>
            <a:r>
              <a:rPr lang="en-US" dirty="0">
                <a:latin typeface="Calibri" panose="020F0502020204030204" pitchFamily="34" charset="0"/>
                <a:ea typeface="Calibri" panose="020F0502020204030204" pitchFamily="34" charset="0"/>
                <a:cs typeface="Calibri" panose="020F0502020204030204" pitchFamily="34" charset="0"/>
              </a:rPr>
              <a:t> is a flexible, commonly-used machine learning algorithm which combines the output of multiple decision trees to reach a single result. </a:t>
            </a: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dirty="0">
                <a:latin typeface="Calibri" panose="020F0502020204030204" pitchFamily="34" charset="0"/>
                <a:ea typeface="Calibri" panose="020F0502020204030204" pitchFamily="34" charset="0"/>
                <a:cs typeface="Calibri" panose="020F0502020204030204" pitchFamily="34" charset="0"/>
              </a:rPr>
              <a:t>After Random Forest modelling technique, World Plus can </a:t>
            </a:r>
            <a:r>
              <a:rPr lang="en-US" i="1" dirty="0">
                <a:latin typeface="Calibri" panose="020F0502020204030204" pitchFamily="34" charset="0"/>
                <a:ea typeface="Calibri" panose="020F0502020204030204" pitchFamily="34" charset="0"/>
                <a:cs typeface="Calibri" panose="020F0502020204030204" pitchFamily="34" charset="0"/>
              </a:rPr>
              <a:t>predict more than 90% of the customers</a:t>
            </a:r>
            <a:r>
              <a:rPr lang="en-US" dirty="0">
                <a:latin typeface="Calibri" panose="020F0502020204030204" pitchFamily="34" charset="0"/>
                <a:ea typeface="Calibri" panose="020F0502020204030204" pitchFamily="34" charset="0"/>
                <a:cs typeface="Calibri" panose="020F0502020204030204" pitchFamily="34" charset="0"/>
              </a:rPr>
              <a:t> accurately and would be able to </a:t>
            </a:r>
            <a:r>
              <a:rPr lang="en-US" b="1" dirty="0">
                <a:latin typeface="Calibri" panose="020F0502020204030204" pitchFamily="34" charset="0"/>
                <a:ea typeface="Calibri" panose="020F0502020204030204" pitchFamily="34" charset="0"/>
                <a:cs typeface="Calibri" panose="020F0502020204030204" pitchFamily="34" charset="0"/>
              </a:rPr>
              <a:t>convert ~78%</a:t>
            </a:r>
            <a:r>
              <a:rPr lang="en-US" dirty="0">
                <a:latin typeface="Calibri" panose="020F0502020204030204" pitchFamily="34" charset="0"/>
                <a:ea typeface="Calibri" panose="020F0502020204030204" pitchFamily="34" charset="0"/>
                <a:cs typeface="Calibri" panose="020F0502020204030204" pitchFamily="34" charset="0"/>
              </a:rPr>
              <a:t> of the customers who are interested in the product with an efficiency higher than other models.</a:t>
            </a:r>
          </a:p>
        </p:txBody>
      </p:sp>
      <p:pic>
        <p:nvPicPr>
          <p:cNvPr id="13" name="Picture 12" descr="A black and white logo&#10;&#10;Description automatically generated">
            <a:extLst>
              <a:ext uri="{FF2B5EF4-FFF2-40B4-BE49-F238E27FC236}">
                <a16:creationId xmlns:a16="http://schemas.microsoft.com/office/drawing/2014/main" id="{12921F31-A2D9-8044-DDDE-8B012FF73B4D}"/>
              </a:ext>
            </a:extLst>
          </p:cNvPr>
          <p:cNvPicPr>
            <a:picLocks noChangeAspect="1"/>
          </p:cNvPicPr>
          <p:nvPr/>
        </p:nvPicPr>
        <p:blipFill rotWithShape="1">
          <a:blip r:embed="rId3"/>
          <a:srcRect t="26952" r="7" b="32917"/>
          <a:stretch/>
        </p:blipFill>
        <p:spPr>
          <a:xfrm>
            <a:off x="11001349" y="6344885"/>
            <a:ext cx="1034441" cy="415155"/>
          </a:xfrm>
          <a:prstGeom prst="rect">
            <a:avLst/>
          </a:prstGeom>
        </p:spPr>
      </p:pic>
      <p:pic>
        <p:nvPicPr>
          <p:cNvPr id="12" name="Picture 11" descr="A logo with a black background&#10;&#10;Description automatically generated">
            <a:extLst>
              <a:ext uri="{FF2B5EF4-FFF2-40B4-BE49-F238E27FC236}">
                <a16:creationId xmlns:a16="http://schemas.microsoft.com/office/drawing/2014/main" id="{B948A1A2-EC68-2EC2-F25C-01C9E803AD89}"/>
              </a:ext>
            </a:extLst>
          </p:cNvPr>
          <p:cNvPicPr>
            <a:picLocks noChangeAspect="1"/>
          </p:cNvPicPr>
          <p:nvPr/>
        </p:nvPicPr>
        <p:blipFill rotWithShape="1">
          <a:blip r:embed="rId4"/>
          <a:srcRect l="16854" t="16930" r="16228" b="16256"/>
          <a:stretch/>
        </p:blipFill>
        <p:spPr>
          <a:xfrm>
            <a:off x="-1960" y="6221748"/>
            <a:ext cx="634172" cy="631125"/>
          </a:xfrm>
          <a:prstGeom prst="rect">
            <a:avLst/>
          </a:prstGeom>
        </p:spPr>
      </p:pic>
      <p:grpSp>
        <p:nvGrpSpPr>
          <p:cNvPr id="66" name="Group 65">
            <a:extLst>
              <a:ext uri="{FF2B5EF4-FFF2-40B4-BE49-F238E27FC236}">
                <a16:creationId xmlns:a16="http://schemas.microsoft.com/office/drawing/2014/main" id="{B51DFA43-1766-DBC9-38DB-AA55A8100703}"/>
              </a:ext>
            </a:extLst>
          </p:cNvPr>
          <p:cNvGrpSpPr/>
          <p:nvPr/>
        </p:nvGrpSpPr>
        <p:grpSpPr>
          <a:xfrm>
            <a:off x="1504035" y="1593220"/>
            <a:ext cx="3529865" cy="542360"/>
            <a:chOff x="1219555" y="2375540"/>
            <a:chExt cx="3529865" cy="542360"/>
          </a:xfrm>
        </p:grpSpPr>
        <p:pic>
          <p:nvPicPr>
            <p:cNvPr id="25" name="Graphic 24" descr="Man with solid fill">
              <a:extLst>
                <a:ext uri="{FF2B5EF4-FFF2-40B4-BE49-F238E27FC236}">
                  <a16:creationId xmlns:a16="http://schemas.microsoft.com/office/drawing/2014/main" id="{B06BA3CF-B1D8-176C-7BAF-D031976F10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19555" y="2375541"/>
              <a:ext cx="542359" cy="542359"/>
            </a:xfrm>
            <a:prstGeom prst="rect">
              <a:avLst/>
            </a:prstGeom>
          </p:spPr>
        </p:pic>
        <p:pic>
          <p:nvPicPr>
            <p:cNvPr id="33" name="Graphic 32" descr="Man with solid fill">
              <a:extLst>
                <a:ext uri="{FF2B5EF4-FFF2-40B4-BE49-F238E27FC236}">
                  <a16:creationId xmlns:a16="http://schemas.microsoft.com/office/drawing/2014/main" id="{63264C92-56C5-3EF9-A74A-F7243310AD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1500" y="2375541"/>
              <a:ext cx="542359" cy="542359"/>
            </a:xfrm>
            <a:prstGeom prst="rect">
              <a:avLst/>
            </a:prstGeom>
          </p:spPr>
        </p:pic>
        <p:pic>
          <p:nvPicPr>
            <p:cNvPr id="35" name="Graphic 34" descr="Man with solid fill">
              <a:extLst>
                <a:ext uri="{FF2B5EF4-FFF2-40B4-BE49-F238E27FC236}">
                  <a16:creationId xmlns:a16="http://schemas.microsoft.com/office/drawing/2014/main" id="{15900221-48FE-D4DE-D17D-69DE78F14D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83445" y="2375541"/>
              <a:ext cx="542359" cy="542359"/>
            </a:xfrm>
            <a:prstGeom prst="rect">
              <a:avLst/>
            </a:prstGeom>
          </p:spPr>
        </p:pic>
        <p:pic>
          <p:nvPicPr>
            <p:cNvPr id="36" name="Graphic 35" descr="Man with solid fill">
              <a:extLst>
                <a:ext uri="{FF2B5EF4-FFF2-40B4-BE49-F238E27FC236}">
                  <a16:creationId xmlns:a16="http://schemas.microsoft.com/office/drawing/2014/main" id="{958BDDC2-DA68-C1E7-F8C8-0EF439A506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5390" y="2375541"/>
              <a:ext cx="542359" cy="542359"/>
            </a:xfrm>
            <a:prstGeom prst="rect">
              <a:avLst/>
            </a:prstGeom>
          </p:spPr>
        </p:pic>
        <p:pic>
          <p:nvPicPr>
            <p:cNvPr id="37" name="Graphic 36" descr="Man with solid fill">
              <a:extLst>
                <a:ext uri="{FF2B5EF4-FFF2-40B4-BE49-F238E27FC236}">
                  <a16:creationId xmlns:a16="http://schemas.microsoft.com/office/drawing/2014/main" id="{2E203B59-5B95-5B85-95DF-4B3AACF101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7335" y="2375541"/>
              <a:ext cx="542359" cy="542359"/>
            </a:xfrm>
            <a:prstGeom prst="rect">
              <a:avLst/>
            </a:prstGeom>
          </p:spPr>
        </p:pic>
        <p:pic>
          <p:nvPicPr>
            <p:cNvPr id="38" name="Graphic 37" descr="Man with solid fill">
              <a:extLst>
                <a:ext uri="{FF2B5EF4-FFF2-40B4-BE49-F238E27FC236}">
                  <a16:creationId xmlns:a16="http://schemas.microsoft.com/office/drawing/2014/main" id="{FABC34E4-0FD6-F779-9554-4A961400C1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9280" y="2375541"/>
              <a:ext cx="542359" cy="542359"/>
            </a:xfrm>
            <a:prstGeom prst="rect">
              <a:avLst/>
            </a:prstGeom>
          </p:spPr>
        </p:pic>
        <p:pic>
          <p:nvPicPr>
            <p:cNvPr id="39" name="Graphic 38" descr="Man with solid fill">
              <a:extLst>
                <a:ext uri="{FF2B5EF4-FFF2-40B4-BE49-F238E27FC236}">
                  <a16:creationId xmlns:a16="http://schemas.microsoft.com/office/drawing/2014/main" id="{577E8BEC-2718-8FC0-3F2B-2C912E1379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1225" y="2375541"/>
              <a:ext cx="542359" cy="542359"/>
            </a:xfrm>
            <a:prstGeom prst="rect">
              <a:avLst/>
            </a:prstGeom>
          </p:spPr>
        </p:pic>
        <p:pic>
          <p:nvPicPr>
            <p:cNvPr id="40" name="Graphic 39" descr="Man with solid fill">
              <a:extLst>
                <a:ext uri="{FF2B5EF4-FFF2-40B4-BE49-F238E27FC236}">
                  <a16:creationId xmlns:a16="http://schemas.microsoft.com/office/drawing/2014/main" id="{D755307D-DA0F-8725-9050-AC2AE0497C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43170" y="2375541"/>
              <a:ext cx="542359" cy="542359"/>
            </a:xfrm>
            <a:prstGeom prst="rect">
              <a:avLst/>
            </a:prstGeom>
          </p:spPr>
        </p:pic>
        <p:pic>
          <p:nvPicPr>
            <p:cNvPr id="41" name="Graphic 40" descr="Man with solid fill">
              <a:extLst>
                <a:ext uri="{FF2B5EF4-FFF2-40B4-BE49-F238E27FC236}">
                  <a16:creationId xmlns:a16="http://schemas.microsoft.com/office/drawing/2014/main" id="{A37AA47A-6CAC-F569-784D-6AE6F3CA8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5115" y="2375541"/>
              <a:ext cx="542359" cy="542359"/>
            </a:xfrm>
            <a:prstGeom prst="rect">
              <a:avLst/>
            </a:prstGeom>
          </p:spPr>
        </p:pic>
        <p:pic>
          <p:nvPicPr>
            <p:cNvPr id="42" name="Graphic 41" descr="Man with solid fill">
              <a:extLst>
                <a:ext uri="{FF2B5EF4-FFF2-40B4-BE49-F238E27FC236}">
                  <a16:creationId xmlns:a16="http://schemas.microsoft.com/office/drawing/2014/main" id="{C294A173-89BA-C34E-6175-7870AB280A79}"/>
                </a:ext>
              </a:extLst>
            </p:cNvPr>
            <p:cNvPicPr>
              <a:picLocks noChangeAspect="1"/>
            </p:cNvPicPr>
            <p:nvPr/>
          </p:nvPicPr>
          <p:blipFill>
            <a:blip r:embed="rId7">
              <a:alphaModFix/>
              <a:extLst>
                <a:ext uri="{96DAC541-7B7A-43D3-8B79-37D633B846F1}">
                  <asvg:svgBlip xmlns:asvg="http://schemas.microsoft.com/office/drawing/2016/SVG/main" r:embed="rId8"/>
                </a:ext>
              </a:extLst>
            </a:blip>
            <a:stretch>
              <a:fillRect/>
            </a:stretch>
          </p:blipFill>
          <p:spPr>
            <a:xfrm>
              <a:off x="4207061" y="2375541"/>
              <a:ext cx="542359" cy="542359"/>
            </a:xfrm>
            <a:prstGeom prst="rect">
              <a:avLst/>
            </a:prstGeom>
          </p:spPr>
        </p:pic>
        <p:pic>
          <p:nvPicPr>
            <p:cNvPr id="65" name="Picture 64">
              <a:extLst>
                <a:ext uri="{FF2B5EF4-FFF2-40B4-BE49-F238E27FC236}">
                  <a16:creationId xmlns:a16="http://schemas.microsoft.com/office/drawing/2014/main" id="{236EF194-EEB4-EC9B-0EB3-B53FFF2D7817}"/>
                </a:ext>
              </a:extLst>
            </p:cNvPr>
            <p:cNvPicPr>
              <a:picLocks noChangeAspect="1"/>
            </p:cNvPicPr>
            <p:nvPr/>
          </p:nvPicPr>
          <p:blipFill rotWithShape="1">
            <a:blip r:embed="rId9"/>
            <a:srcRect l="25785" r="53093"/>
            <a:stretch/>
          </p:blipFill>
          <p:spPr>
            <a:xfrm>
              <a:off x="4346725" y="2375540"/>
              <a:ext cx="114558" cy="542360"/>
            </a:xfrm>
            <a:prstGeom prst="rect">
              <a:avLst/>
            </a:prstGeom>
          </p:spPr>
        </p:pic>
      </p:grpSp>
      <p:grpSp>
        <p:nvGrpSpPr>
          <p:cNvPr id="119" name="Group 118">
            <a:extLst>
              <a:ext uri="{FF2B5EF4-FFF2-40B4-BE49-F238E27FC236}">
                <a16:creationId xmlns:a16="http://schemas.microsoft.com/office/drawing/2014/main" id="{8B01DC97-AC4E-E624-82CE-80D0FB8BE9D8}"/>
              </a:ext>
            </a:extLst>
          </p:cNvPr>
          <p:cNvGrpSpPr/>
          <p:nvPr/>
        </p:nvGrpSpPr>
        <p:grpSpPr>
          <a:xfrm>
            <a:off x="1208427" y="2447561"/>
            <a:ext cx="4297024" cy="4309512"/>
            <a:chOff x="974747" y="2447561"/>
            <a:chExt cx="4297024" cy="4309512"/>
          </a:xfrm>
        </p:grpSpPr>
        <p:grpSp>
          <p:nvGrpSpPr>
            <p:cNvPr id="111" name="Group 155">
              <a:extLst>
                <a:ext uri="{FF2B5EF4-FFF2-40B4-BE49-F238E27FC236}">
                  <a16:creationId xmlns:a16="http://schemas.microsoft.com/office/drawing/2014/main" id="{D62ADB3E-3DAA-5228-0598-C60E11BAF7D0}"/>
                </a:ext>
              </a:extLst>
            </p:cNvPr>
            <p:cNvGrpSpPr/>
            <p:nvPr/>
          </p:nvGrpSpPr>
          <p:grpSpPr>
            <a:xfrm>
              <a:off x="974747" y="2754650"/>
              <a:ext cx="4297024" cy="3066455"/>
              <a:chOff x="803822" y="1829167"/>
              <a:chExt cx="7536357" cy="3066455"/>
            </a:xfrm>
          </p:grpSpPr>
          <p:cxnSp>
            <p:nvCxnSpPr>
              <p:cNvPr id="112" name="Straight Connector 111">
                <a:extLst>
                  <a:ext uri="{FF2B5EF4-FFF2-40B4-BE49-F238E27FC236}">
                    <a16:creationId xmlns:a16="http://schemas.microsoft.com/office/drawing/2014/main" id="{BA8BFCD7-793F-3904-E042-E3FC4AFE9C3A}"/>
                  </a:ext>
                </a:extLst>
              </p:cNvPr>
              <p:cNvCxnSpPr/>
              <p:nvPr/>
            </p:nvCxnSpPr>
            <p:spPr>
              <a:xfrm>
                <a:off x="803822" y="1829167"/>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A1043C-294F-8AF0-0CA3-DBCF29E0DED4}"/>
                  </a:ext>
                </a:extLst>
              </p:cNvPr>
              <p:cNvCxnSpPr/>
              <p:nvPr/>
            </p:nvCxnSpPr>
            <p:spPr>
              <a:xfrm>
                <a:off x="803822" y="2442458"/>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1FD7DB6-64E5-1520-108D-27F37A893E78}"/>
                  </a:ext>
                </a:extLst>
              </p:cNvPr>
              <p:cNvCxnSpPr/>
              <p:nvPr/>
            </p:nvCxnSpPr>
            <p:spPr>
              <a:xfrm>
                <a:off x="803822" y="305574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320DE6C-3F99-6894-79B7-B0335D03E94F}"/>
                  </a:ext>
                </a:extLst>
              </p:cNvPr>
              <p:cNvCxnSpPr/>
              <p:nvPr/>
            </p:nvCxnSpPr>
            <p:spPr>
              <a:xfrm>
                <a:off x="803822" y="3669040"/>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002EFCC-2AEA-B1CA-8D62-9C121B320075}"/>
                  </a:ext>
                </a:extLst>
              </p:cNvPr>
              <p:cNvCxnSpPr/>
              <p:nvPr/>
            </p:nvCxnSpPr>
            <p:spPr>
              <a:xfrm>
                <a:off x="803822" y="428233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2738337-7176-825E-D820-66BF9F43127D}"/>
                  </a:ext>
                </a:extLst>
              </p:cNvPr>
              <p:cNvCxnSpPr/>
              <p:nvPr/>
            </p:nvCxnSpPr>
            <p:spPr>
              <a:xfrm>
                <a:off x="803822" y="4895622"/>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1BFCD26-1793-5E5C-84A0-0CFAF654B324}"/>
                  </a:ext>
                </a:extLst>
              </p:cNvPr>
              <p:cNvCxnSpPr/>
              <p:nvPr/>
            </p:nvCxnSpPr>
            <p:spPr>
              <a:xfrm>
                <a:off x="803822" y="306097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E2D65B51-444A-952A-0329-56AE96502B0A}"/>
                </a:ext>
              </a:extLst>
            </p:cNvPr>
            <p:cNvGrpSpPr/>
            <p:nvPr/>
          </p:nvGrpSpPr>
          <p:grpSpPr>
            <a:xfrm>
              <a:off x="1361498" y="2447561"/>
              <a:ext cx="3143684" cy="3384848"/>
              <a:chOff x="1310698" y="2721881"/>
              <a:chExt cx="3143684" cy="3384848"/>
            </a:xfrm>
          </p:grpSpPr>
          <p:sp>
            <p:nvSpPr>
              <p:cNvPr id="23" name="Isosceles Triangle 22">
                <a:extLst>
                  <a:ext uri="{FF2B5EF4-FFF2-40B4-BE49-F238E27FC236}">
                    <a16:creationId xmlns:a16="http://schemas.microsoft.com/office/drawing/2014/main" id="{91A9665B-1B30-F981-BF50-CE32F2D2A775}"/>
                  </a:ext>
                </a:extLst>
              </p:cNvPr>
              <p:cNvSpPr/>
              <p:nvPr/>
            </p:nvSpPr>
            <p:spPr>
              <a:xfrm>
                <a:off x="3560349" y="5139761"/>
                <a:ext cx="875065" cy="958336"/>
              </a:xfrm>
              <a:prstGeom prst="triangle">
                <a:avLst/>
              </a:prstGeom>
              <a:gradFill>
                <a:gsLst>
                  <a:gs pos="0">
                    <a:schemeClr val="accent3"/>
                  </a:gs>
                  <a:gs pos="48000">
                    <a:schemeClr val="accent3"/>
                  </a:gs>
                  <a:gs pos="50000">
                    <a:schemeClr val="accent3">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C4ACB4A7-CBA3-2484-0BC6-C028C0ABD421}"/>
                  </a:ext>
                </a:extLst>
              </p:cNvPr>
              <p:cNvSpPr/>
              <p:nvPr/>
            </p:nvSpPr>
            <p:spPr>
              <a:xfrm>
                <a:off x="3543170" y="5139761"/>
                <a:ext cx="911212" cy="966968"/>
              </a:xfrm>
              <a:prstGeom prst="triangle">
                <a:avLst>
                  <a:gd name="adj" fmla="val 50000"/>
                </a:avLst>
              </a:prstGeom>
              <a:solidFill>
                <a:srgbClr val="D3D3D3">
                  <a:alpha val="8117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22">
                <a:extLst>
                  <a:ext uri="{FF2B5EF4-FFF2-40B4-BE49-F238E27FC236}">
                    <a16:creationId xmlns:a16="http://schemas.microsoft.com/office/drawing/2014/main" id="{A2D41C65-74DB-791F-98D1-50B7386B05E8}"/>
                  </a:ext>
                </a:extLst>
              </p:cNvPr>
              <p:cNvSpPr/>
              <p:nvPr/>
            </p:nvSpPr>
            <p:spPr>
              <a:xfrm>
                <a:off x="2841200" y="4650553"/>
                <a:ext cx="875065" cy="1446016"/>
              </a:xfrm>
              <a:prstGeom prst="triangle">
                <a:avLst>
                  <a:gd name="adj" fmla="val 48839"/>
                </a:avLst>
              </a:prstGeom>
              <a:gradFill>
                <a:gsLst>
                  <a:gs pos="0">
                    <a:schemeClr val="accent3"/>
                  </a:gs>
                  <a:gs pos="48000">
                    <a:schemeClr val="accent3"/>
                  </a:gs>
                  <a:gs pos="50000">
                    <a:schemeClr val="accent3">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21C5AA26-A418-E6BC-CDE1-BFA4FE2FDA89}"/>
                  </a:ext>
                </a:extLst>
              </p:cNvPr>
              <p:cNvSpPr/>
              <p:nvPr/>
            </p:nvSpPr>
            <p:spPr>
              <a:xfrm>
                <a:off x="2811303" y="4641920"/>
                <a:ext cx="911212" cy="1456175"/>
              </a:xfrm>
              <a:prstGeom prst="triangle">
                <a:avLst>
                  <a:gd name="adj" fmla="val 50000"/>
                </a:avLst>
              </a:prstGeom>
              <a:solidFill>
                <a:srgbClr val="D3D3D3">
                  <a:alpha val="6392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Isosceles Triangle 22">
                <a:extLst>
                  <a:ext uri="{FF2B5EF4-FFF2-40B4-BE49-F238E27FC236}">
                    <a16:creationId xmlns:a16="http://schemas.microsoft.com/office/drawing/2014/main" id="{9F946C35-852E-B6BE-69A2-640484DF4D96}"/>
                  </a:ext>
                </a:extLst>
              </p:cNvPr>
              <p:cNvSpPr/>
              <p:nvPr/>
            </p:nvSpPr>
            <p:spPr>
              <a:xfrm>
                <a:off x="2122050" y="4387920"/>
                <a:ext cx="875065" cy="1708649"/>
              </a:xfrm>
              <a:prstGeom prst="triangle">
                <a:avLst/>
              </a:prstGeom>
              <a:gradFill>
                <a:gsLst>
                  <a:gs pos="0">
                    <a:schemeClr val="accent3"/>
                  </a:gs>
                  <a:gs pos="48000">
                    <a:schemeClr val="accent3"/>
                  </a:gs>
                  <a:gs pos="50000">
                    <a:schemeClr val="accent3">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CBB18680-775E-00FD-E634-A6414D730561}"/>
                  </a:ext>
                </a:extLst>
              </p:cNvPr>
              <p:cNvSpPr/>
              <p:nvPr/>
            </p:nvSpPr>
            <p:spPr>
              <a:xfrm>
                <a:off x="2124759" y="4387920"/>
                <a:ext cx="872356" cy="1708649"/>
              </a:xfrm>
              <a:prstGeom prst="triangle">
                <a:avLst>
                  <a:gd name="adj" fmla="val 50000"/>
                </a:avLst>
              </a:prstGeom>
              <a:solidFill>
                <a:srgbClr val="D3D3D3">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Isosceles Triangle 21">
                <a:extLst>
                  <a:ext uri="{FF2B5EF4-FFF2-40B4-BE49-F238E27FC236}">
                    <a16:creationId xmlns:a16="http://schemas.microsoft.com/office/drawing/2014/main" id="{899889BF-BD88-FC06-8C11-A5C946F1B5FA}"/>
                  </a:ext>
                </a:extLst>
              </p:cNvPr>
              <p:cNvSpPr/>
              <p:nvPr/>
            </p:nvSpPr>
            <p:spPr>
              <a:xfrm>
                <a:off x="1402900" y="3913702"/>
                <a:ext cx="875065" cy="2182867"/>
              </a:xfrm>
              <a:prstGeom prst="triangle">
                <a:avLst/>
              </a:prstGeom>
              <a:gradFill>
                <a:gsLst>
                  <a:gs pos="0">
                    <a:schemeClr val="accent2"/>
                  </a:gs>
                  <a:gs pos="48000">
                    <a:schemeClr val="accent2"/>
                  </a:gs>
                  <a:gs pos="50000">
                    <a:schemeClr val="accent2">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4F6A6C6-2D0E-36AB-9AF0-6EFBB2471C80}"/>
                  </a:ext>
                </a:extLst>
              </p:cNvPr>
              <p:cNvGrpSpPr/>
              <p:nvPr/>
            </p:nvGrpSpPr>
            <p:grpSpPr>
              <a:xfrm>
                <a:off x="1310698" y="2721881"/>
                <a:ext cx="1034526" cy="1058988"/>
                <a:chOff x="1310698" y="2528841"/>
                <a:chExt cx="1034526" cy="1058988"/>
              </a:xfrm>
            </p:grpSpPr>
            <p:sp>
              <p:nvSpPr>
                <p:cNvPr id="70" name="Teardrop 69">
                  <a:extLst>
                    <a:ext uri="{FF2B5EF4-FFF2-40B4-BE49-F238E27FC236}">
                      <a16:creationId xmlns:a16="http://schemas.microsoft.com/office/drawing/2014/main" id="{1F03A752-FBB7-6943-F224-BA62328EACB6}"/>
                    </a:ext>
                  </a:extLst>
                </p:cNvPr>
                <p:cNvSpPr/>
                <p:nvPr/>
              </p:nvSpPr>
              <p:spPr>
                <a:xfrm rot="8100000">
                  <a:off x="1310698" y="2528841"/>
                  <a:ext cx="1034526" cy="1058988"/>
                </a:xfrm>
                <a:prstGeom prst="teardrop">
                  <a:avLst/>
                </a:prstGeom>
                <a:solidFill>
                  <a:schemeClr val="accent2"/>
                </a:solidFill>
                <a:ln w="57150">
                  <a:solidFill>
                    <a:srgbClr val="FF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71" name="Oval 70">
                  <a:extLst>
                    <a:ext uri="{FF2B5EF4-FFF2-40B4-BE49-F238E27FC236}">
                      <a16:creationId xmlns:a16="http://schemas.microsoft.com/office/drawing/2014/main" id="{86078F3A-EDFD-A180-EEDF-A5970D9F17FA}"/>
                    </a:ext>
                  </a:extLst>
                </p:cNvPr>
                <p:cNvSpPr/>
                <p:nvPr/>
              </p:nvSpPr>
              <p:spPr>
                <a:xfrm>
                  <a:off x="1440532" y="2678532"/>
                  <a:ext cx="774858" cy="759606"/>
                </a:xfrm>
                <a:prstGeom prst="ellipse">
                  <a:avLst/>
                </a:prstGeom>
                <a:solidFill>
                  <a:schemeClr val="bg1"/>
                </a:solid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i="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0.63</a:t>
                  </a:r>
                </a:p>
              </p:txBody>
            </p:sp>
          </p:grpSp>
          <p:sp>
            <p:nvSpPr>
              <p:cNvPr id="72" name="Teardrop 71">
                <a:extLst>
                  <a:ext uri="{FF2B5EF4-FFF2-40B4-BE49-F238E27FC236}">
                    <a16:creationId xmlns:a16="http://schemas.microsoft.com/office/drawing/2014/main" id="{DB208D6A-0C51-406E-1EB8-EEF07A40789D}"/>
                  </a:ext>
                </a:extLst>
              </p:cNvPr>
              <p:cNvSpPr/>
              <p:nvPr/>
            </p:nvSpPr>
            <p:spPr>
              <a:xfrm rot="8100000">
                <a:off x="2190106" y="3485393"/>
                <a:ext cx="736298" cy="719065"/>
              </a:xfrm>
              <a:prstGeom prst="teardrop">
                <a:avLst/>
              </a:prstGeom>
              <a:solidFill>
                <a:srgbClr val="B2324B">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lumMod val="75000"/>
                      <a:lumOff val="25000"/>
                    </a:schemeClr>
                  </a:solidFill>
                </a:endParaRPr>
              </a:p>
            </p:txBody>
          </p:sp>
          <p:sp>
            <p:nvSpPr>
              <p:cNvPr id="73" name="Oval 72">
                <a:extLst>
                  <a:ext uri="{FF2B5EF4-FFF2-40B4-BE49-F238E27FC236}">
                    <a16:creationId xmlns:a16="http://schemas.microsoft.com/office/drawing/2014/main" id="{7ED70611-D4D9-AB71-B838-340FA8B160D3}"/>
                  </a:ext>
                </a:extLst>
              </p:cNvPr>
              <p:cNvSpPr/>
              <p:nvPr/>
            </p:nvSpPr>
            <p:spPr>
              <a:xfrm>
                <a:off x="2293522" y="3582866"/>
                <a:ext cx="520369" cy="5306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0.62</a:t>
                </a:r>
              </a:p>
            </p:txBody>
          </p:sp>
          <p:sp>
            <p:nvSpPr>
              <p:cNvPr id="77" name="Teardrop 76">
                <a:extLst>
                  <a:ext uri="{FF2B5EF4-FFF2-40B4-BE49-F238E27FC236}">
                    <a16:creationId xmlns:a16="http://schemas.microsoft.com/office/drawing/2014/main" id="{D8A17985-4903-A808-8F34-6111E152F444}"/>
                  </a:ext>
                </a:extLst>
              </p:cNvPr>
              <p:cNvSpPr/>
              <p:nvPr/>
            </p:nvSpPr>
            <p:spPr>
              <a:xfrm rot="8100000">
                <a:off x="2910813" y="3769414"/>
                <a:ext cx="736298" cy="719065"/>
              </a:xfrm>
              <a:prstGeom prst="teardrop">
                <a:avLst/>
              </a:prstGeom>
              <a:solidFill>
                <a:srgbClr val="B2324B">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lumMod val="75000"/>
                      <a:lumOff val="25000"/>
                    </a:schemeClr>
                  </a:solidFill>
                </a:endParaRPr>
              </a:p>
            </p:txBody>
          </p:sp>
          <p:sp>
            <p:nvSpPr>
              <p:cNvPr id="80" name="Teardrop 79">
                <a:extLst>
                  <a:ext uri="{FF2B5EF4-FFF2-40B4-BE49-F238E27FC236}">
                    <a16:creationId xmlns:a16="http://schemas.microsoft.com/office/drawing/2014/main" id="{F65CD677-503A-FA62-46D9-FE32A0A114A9}"/>
                  </a:ext>
                </a:extLst>
              </p:cNvPr>
              <p:cNvSpPr/>
              <p:nvPr/>
            </p:nvSpPr>
            <p:spPr>
              <a:xfrm rot="8100000">
                <a:off x="3640034" y="4251128"/>
                <a:ext cx="736298" cy="719065"/>
              </a:xfrm>
              <a:prstGeom prst="teardrop">
                <a:avLst/>
              </a:prstGeom>
              <a:solidFill>
                <a:srgbClr val="B2324B">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lumMod val="75000"/>
                      <a:lumOff val="25000"/>
                    </a:schemeClr>
                  </a:solidFill>
                </a:endParaRPr>
              </a:p>
            </p:txBody>
          </p:sp>
        </p:grpSp>
        <p:grpSp>
          <p:nvGrpSpPr>
            <p:cNvPr id="82" name="Group 146">
              <a:extLst>
                <a:ext uri="{FF2B5EF4-FFF2-40B4-BE49-F238E27FC236}">
                  <a16:creationId xmlns:a16="http://schemas.microsoft.com/office/drawing/2014/main" id="{B18DEB51-4444-FDBF-1041-6723B25F6F4B}"/>
                </a:ext>
              </a:extLst>
            </p:cNvPr>
            <p:cNvGrpSpPr/>
            <p:nvPr/>
          </p:nvGrpSpPr>
          <p:grpSpPr>
            <a:xfrm>
              <a:off x="1571662" y="5861994"/>
              <a:ext cx="623569" cy="895079"/>
              <a:chOff x="7499648" y="3281022"/>
              <a:chExt cx="623569" cy="895079"/>
            </a:xfrm>
          </p:grpSpPr>
          <p:sp>
            <p:nvSpPr>
              <p:cNvPr id="83" name="Oval 82">
                <a:extLst>
                  <a:ext uri="{FF2B5EF4-FFF2-40B4-BE49-F238E27FC236}">
                    <a16:creationId xmlns:a16="http://schemas.microsoft.com/office/drawing/2014/main" id="{6F66363F-8C39-F48D-5EFE-7A8B6B24A7FA}"/>
                  </a:ext>
                </a:extLst>
              </p:cNvPr>
              <p:cNvSpPr>
                <a:spLocks noChangeAspect="1"/>
              </p:cNvSpPr>
              <p:nvPr/>
            </p:nvSpPr>
            <p:spPr>
              <a:xfrm>
                <a:off x="7655416" y="3281022"/>
                <a:ext cx="200183" cy="194452"/>
              </a:xfrm>
              <a:prstGeom prst="ellipse">
                <a:avLst/>
              </a:prstGeom>
              <a:solidFill>
                <a:srgbClr val="90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50000"/>
                      <a:lumOff val="50000"/>
                    </a:schemeClr>
                  </a:solidFill>
                </a:endParaRPr>
              </a:p>
            </p:txBody>
          </p:sp>
          <p:grpSp>
            <p:nvGrpSpPr>
              <p:cNvPr id="84" name="Group 133">
                <a:extLst>
                  <a:ext uri="{FF2B5EF4-FFF2-40B4-BE49-F238E27FC236}">
                    <a16:creationId xmlns:a16="http://schemas.microsoft.com/office/drawing/2014/main" id="{575618B3-E66F-76CD-B927-35D927D88F6C}"/>
                  </a:ext>
                </a:extLst>
              </p:cNvPr>
              <p:cNvGrpSpPr/>
              <p:nvPr/>
            </p:nvGrpSpPr>
            <p:grpSpPr>
              <a:xfrm>
                <a:off x="7499648" y="3475474"/>
                <a:ext cx="623569" cy="700627"/>
                <a:chOff x="983849" y="3705902"/>
                <a:chExt cx="623569" cy="700627"/>
              </a:xfrm>
            </p:grpSpPr>
            <p:sp>
              <p:nvSpPr>
                <p:cNvPr id="85" name="TextBox 84">
                  <a:extLst>
                    <a:ext uri="{FF2B5EF4-FFF2-40B4-BE49-F238E27FC236}">
                      <a16:creationId xmlns:a16="http://schemas.microsoft.com/office/drawing/2014/main" id="{F09BF1EF-BB1E-E911-C3EA-1E2890179500}"/>
                    </a:ext>
                  </a:extLst>
                </p:cNvPr>
                <p:cNvSpPr txBox="1"/>
                <p:nvPr/>
              </p:nvSpPr>
              <p:spPr>
                <a:xfrm>
                  <a:off x="983849" y="3975642"/>
                  <a:ext cx="623569" cy="430887"/>
                </a:xfrm>
                <a:prstGeom prst="rect">
                  <a:avLst/>
                </a:prstGeom>
                <a:noFill/>
              </p:spPr>
              <p:txBody>
                <a:bodyPr wrap="none" lIns="0" tIns="0" rIns="0" bIns="0" rtlCol="0" anchor="t">
                  <a:spAutoFit/>
                </a:bodyPr>
                <a:lstStyle/>
                <a:p>
                  <a:pPr algn="ctr"/>
                  <a:r>
                    <a:rPr lang="en-US" sz="1400" b="1" i="1" dirty="0">
                      <a:solidFill>
                        <a:schemeClr val="tx1">
                          <a:lumMod val="50000"/>
                          <a:lumOff val="50000"/>
                        </a:schemeClr>
                      </a:solidFill>
                      <a:latin typeface="Calibri" panose="020F0502020204030204" pitchFamily="34" charset="0"/>
                      <a:cs typeface="Calibri" panose="020F0502020204030204" pitchFamily="34" charset="0"/>
                    </a:rPr>
                    <a:t>Random</a:t>
                  </a:r>
                  <a:br>
                    <a:rPr lang="en-US" sz="1400" b="1" i="1" dirty="0">
                      <a:solidFill>
                        <a:schemeClr val="tx1">
                          <a:lumMod val="50000"/>
                          <a:lumOff val="50000"/>
                        </a:schemeClr>
                      </a:solidFill>
                      <a:latin typeface="Calibri" panose="020F0502020204030204" pitchFamily="34" charset="0"/>
                      <a:cs typeface="Calibri" panose="020F0502020204030204" pitchFamily="34" charset="0"/>
                    </a:rPr>
                  </a:br>
                  <a:r>
                    <a:rPr lang="en-US" sz="1400" b="1" i="1" dirty="0">
                      <a:solidFill>
                        <a:schemeClr val="tx1">
                          <a:lumMod val="50000"/>
                          <a:lumOff val="50000"/>
                        </a:schemeClr>
                      </a:solidFill>
                      <a:latin typeface="Calibri" panose="020F0502020204030204" pitchFamily="34" charset="0"/>
                      <a:cs typeface="Calibri" panose="020F0502020204030204" pitchFamily="34" charset="0"/>
                    </a:rPr>
                    <a:t>Forest</a:t>
                  </a:r>
                </a:p>
              </p:txBody>
            </p:sp>
            <p:cxnSp>
              <p:nvCxnSpPr>
                <p:cNvPr id="86" name="Straight Connector 85">
                  <a:extLst>
                    <a:ext uri="{FF2B5EF4-FFF2-40B4-BE49-F238E27FC236}">
                      <a16:creationId xmlns:a16="http://schemas.microsoft.com/office/drawing/2014/main" id="{68C6D075-71A4-0676-62BD-6845E5D31EC7}"/>
                    </a:ext>
                  </a:extLst>
                </p:cNvPr>
                <p:cNvCxnSpPr>
                  <a:cxnSpLocks/>
                </p:cNvCxnSpPr>
                <p:nvPr/>
              </p:nvCxnSpPr>
              <p:spPr>
                <a:xfrm>
                  <a:off x="1246034" y="3705902"/>
                  <a:ext cx="0" cy="237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94" name="Group 146">
              <a:extLst>
                <a:ext uri="{FF2B5EF4-FFF2-40B4-BE49-F238E27FC236}">
                  <a16:creationId xmlns:a16="http://schemas.microsoft.com/office/drawing/2014/main" id="{E294D2BC-257E-E9EC-6347-7F847984D2B5}"/>
                </a:ext>
              </a:extLst>
            </p:cNvPr>
            <p:cNvGrpSpPr/>
            <p:nvPr/>
          </p:nvGrpSpPr>
          <p:grpSpPr>
            <a:xfrm>
              <a:off x="2443210" y="5861994"/>
              <a:ext cx="530594" cy="648858"/>
              <a:chOff x="7546136" y="3281022"/>
              <a:chExt cx="530594" cy="648858"/>
            </a:xfrm>
          </p:grpSpPr>
          <p:sp>
            <p:nvSpPr>
              <p:cNvPr id="95" name="Oval 94">
                <a:extLst>
                  <a:ext uri="{FF2B5EF4-FFF2-40B4-BE49-F238E27FC236}">
                    <a16:creationId xmlns:a16="http://schemas.microsoft.com/office/drawing/2014/main" id="{1B1C025A-9BD5-9E5F-3E6B-233ECDA02871}"/>
                  </a:ext>
                </a:extLst>
              </p:cNvPr>
              <p:cNvSpPr>
                <a:spLocks noChangeAspect="1"/>
              </p:cNvSpPr>
              <p:nvPr/>
            </p:nvSpPr>
            <p:spPr>
              <a:xfrm>
                <a:off x="7655416" y="3281022"/>
                <a:ext cx="200183" cy="194452"/>
              </a:xfrm>
              <a:prstGeom prst="ellipse">
                <a:avLst/>
              </a:prstGeom>
              <a:solidFill>
                <a:srgbClr val="BD6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50000"/>
                      <a:lumOff val="50000"/>
                    </a:schemeClr>
                  </a:solidFill>
                </a:endParaRPr>
              </a:p>
            </p:txBody>
          </p:sp>
          <p:grpSp>
            <p:nvGrpSpPr>
              <p:cNvPr id="96" name="Group 133">
                <a:extLst>
                  <a:ext uri="{FF2B5EF4-FFF2-40B4-BE49-F238E27FC236}">
                    <a16:creationId xmlns:a16="http://schemas.microsoft.com/office/drawing/2014/main" id="{184BAB99-8197-4A5F-60AA-91DE31AE72CF}"/>
                  </a:ext>
                </a:extLst>
              </p:cNvPr>
              <p:cNvGrpSpPr/>
              <p:nvPr/>
            </p:nvGrpSpPr>
            <p:grpSpPr>
              <a:xfrm>
                <a:off x="7546136" y="3475474"/>
                <a:ext cx="530594" cy="454406"/>
                <a:chOff x="1030337" y="3705902"/>
                <a:chExt cx="530594" cy="454406"/>
              </a:xfrm>
            </p:grpSpPr>
            <p:sp>
              <p:nvSpPr>
                <p:cNvPr id="97" name="TextBox 96">
                  <a:extLst>
                    <a:ext uri="{FF2B5EF4-FFF2-40B4-BE49-F238E27FC236}">
                      <a16:creationId xmlns:a16="http://schemas.microsoft.com/office/drawing/2014/main" id="{7B162802-56F0-812C-882F-C2097632C998}"/>
                    </a:ext>
                  </a:extLst>
                </p:cNvPr>
                <p:cNvSpPr txBox="1"/>
                <p:nvPr/>
              </p:nvSpPr>
              <p:spPr>
                <a:xfrm>
                  <a:off x="1030337" y="3975642"/>
                  <a:ext cx="530594" cy="184666"/>
                </a:xfrm>
                <a:prstGeom prst="rect">
                  <a:avLst/>
                </a:prstGeom>
                <a:noFill/>
              </p:spPr>
              <p:txBody>
                <a:bodyPr wrap="none" lIns="0" tIns="0" rIns="0" bIns="0" rtlCol="0" anchor="t">
                  <a:spAutoFit/>
                </a:bodyPr>
                <a:lstStyle/>
                <a:p>
                  <a:pPr algn="ctr"/>
                  <a:r>
                    <a:rPr lang="en-US" sz="1200" b="1" dirty="0">
                      <a:solidFill>
                        <a:schemeClr val="tx1">
                          <a:lumMod val="50000"/>
                          <a:lumOff val="50000"/>
                        </a:schemeClr>
                      </a:solidFill>
                      <a:latin typeface="Calibri" panose="020F0502020204030204" pitchFamily="34" charset="0"/>
                      <a:cs typeface="Calibri" panose="020F0502020204030204" pitchFamily="34" charset="0"/>
                    </a:rPr>
                    <a:t>Model 1</a:t>
                  </a:r>
                </a:p>
              </p:txBody>
            </p:sp>
            <p:cxnSp>
              <p:nvCxnSpPr>
                <p:cNvPr id="98" name="Straight Connector 97">
                  <a:extLst>
                    <a:ext uri="{FF2B5EF4-FFF2-40B4-BE49-F238E27FC236}">
                      <a16:creationId xmlns:a16="http://schemas.microsoft.com/office/drawing/2014/main" id="{C3F46A29-89AD-FFFA-2DAB-59AABE377C05}"/>
                    </a:ext>
                  </a:extLst>
                </p:cNvPr>
                <p:cNvCxnSpPr>
                  <a:cxnSpLocks/>
                </p:cNvCxnSpPr>
                <p:nvPr/>
              </p:nvCxnSpPr>
              <p:spPr>
                <a:xfrm>
                  <a:off x="1246034" y="3705902"/>
                  <a:ext cx="0" cy="237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99" name="Group 146">
              <a:extLst>
                <a:ext uri="{FF2B5EF4-FFF2-40B4-BE49-F238E27FC236}">
                  <a16:creationId xmlns:a16="http://schemas.microsoft.com/office/drawing/2014/main" id="{BC0B472B-25A8-882F-FBF9-1EB136C7D736}"/>
                </a:ext>
              </a:extLst>
            </p:cNvPr>
            <p:cNvGrpSpPr/>
            <p:nvPr/>
          </p:nvGrpSpPr>
          <p:grpSpPr>
            <a:xfrm>
              <a:off x="3144493" y="5861994"/>
              <a:ext cx="530594" cy="648858"/>
              <a:chOff x="7546136" y="3281022"/>
              <a:chExt cx="530594" cy="648858"/>
            </a:xfrm>
          </p:grpSpPr>
          <p:sp>
            <p:nvSpPr>
              <p:cNvPr id="100" name="Oval 99">
                <a:extLst>
                  <a:ext uri="{FF2B5EF4-FFF2-40B4-BE49-F238E27FC236}">
                    <a16:creationId xmlns:a16="http://schemas.microsoft.com/office/drawing/2014/main" id="{6D5FF3FE-5C8F-47B4-5DE0-5DC488B4AFA1}"/>
                  </a:ext>
                </a:extLst>
              </p:cNvPr>
              <p:cNvSpPr>
                <a:spLocks noChangeAspect="1"/>
              </p:cNvSpPr>
              <p:nvPr/>
            </p:nvSpPr>
            <p:spPr>
              <a:xfrm>
                <a:off x="7655416" y="3281022"/>
                <a:ext cx="200183" cy="194452"/>
              </a:xfrm>
              <a:prstGeom prst="ellipse">
                <a:avLst/>
              </a:prstGeom>
              <a:solidFill>
                <a:srgbClr val="C7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50000"/>
                      <a:lumOff val="50000"/>
                    </a:schemeClr>
                  </a:solidFill>
                </a:endParaRPr>
              </a:p>
            </p:txBody>
          </p:sp>
          <p:grpSp>
            <p:nvGrpSpPr>
              <p:cNvPr id="101" name="Group 133">
                <a:extLst>
                  <a:ext uri="{FF2B5EF4-FFF2-40B4-BE49-F238E27FC236}">
                    <a16:creationId xmlns:a16="http://schemas.microsoft.com/office/drawing/2014/main" id="{98D5FA03-8006-6195-0F0E-C96C7E8642B2}"/>
                  </a:ext>
                </a:extLst>
              </p:cNvPr>
              <p:cNvGrpSpPr/>
              <p:nvPr/>
            </p:nvGrpSpPr>
            <p:grpSpPr>
              <a:xfrm>
                <a:off x="7546136" y="3475474"/>
                <a:ext cx="530594" cy="454406"/>
                <a:chOff x="1030337" y="3705902"/>
                <a:chExt cx="530594" cy="454406"/>
              </a:xfrm>
            </p:grpSpPr>
            <p:sp>
              <p:nvSpPr>
                <p:cNvPr id="102" name="TextBox 101">
                  <a:extLst>
                    <a:ext uri="{FF2B5EF4-FFF2-40B4-BE49-F238E27FC236}">
                      <a16:creationId xmlns:a16="http://schemas.microsoft.com/office/drawing/2014/main" id="{AC754224-C6FC-EE87-705E-7C7FBCF8492F}"/>
                    </a:ext>
                  </a:extLst>
                </p:cNvPr>
                <p:cNvSpPr txBox="1"/>
                <p:nvPr/>
              </p:nvSpPr>
              <p:spPr>
                <a:xfrm>
                  <a:off x="1030337" y="3975642"/>
                  <a:ext cx="530594" cy="184666"/>
                </a:xfrm>
                <a:prstGeom prst="rect">
                  <a:avLst/>
                </a:prstGeom>
                <a:noFill/>
              </p:spPr>
              <p:txBody>
                <a:bodyPr wrap="none" lIns="0" tIns="0" rIns="0" bIns="0" rtlCol="0" anchor="t">
                  <a:spAutoFit/>
                </a:bodyPr>
                <a:lstStyle/>
                <a:p>
                  <a:pPr algn="ctr"/>
                  <a:r>
                    <a:rPr lang="en-US" sz="1200" b="1" dirty="0">
                      <a:solidFill>
                        <a:schemeClr val="tx1">
                          <a:lumMod val="50000"/>
                          <a:lumOff val="50000"/>
                        </a:schemeClr>
                      </a:solidFill>
                      <a:latin typeface="Calibri" panose="020F0502020204030204" pitchFamily="34" charset="0"/>
                      <a:cs typeface="Calibri" panose="020F0502020204030204" pitchFamily="34" charset="0"/>
                    </a:rPr>
                    <a:t>Model 2</a:t>
                  </a:r>
                </a:p>
              </p:txBody>
            </p:sp>
            <p:cxnSp>
              <p:nvCxnSpPr>
                <p:cNvPr id="103" name="Straight Connector 102">
                  <a:extLst>
                    <a:ext uri="{FF2B5EF4-FFF2-40B4-BE49-F238E27FC236}">
                      <a16:creationId xmlns:a16="http://schemas.microsoft.com/office/drawing/2014/main" id="{FEDA1094-0DD4-AD62-3FD6-EBDEF945A787}"/>
                    </a:ext>
                  </a:extLst>
                </p:cNvPr>
                <p:cNvCxnSpPr>
                  <a:cxnSpLocks/>
                </p:cNvCxnSpPr>
                <p:nvPr/>
              </p:nvCxnSpPr>
              <p:spPr>
                <a:xfrm>
                  <a:off x="1246034" y="3705902"/>
                  <a:ext cx="0" cy="237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4" name="Group 146">
              <a:extLst>
                <a:ext uri="{FF2B5EF4-FFF2-40B4-BE49-F238E27FC236}">
                  <a16:creationId xmlns:a16="http://schemas.microsoft.com/office/drawing/2014/main" id="{4BBE08C4-B269-FCBF-2DE6-8B29ED9B4CD3}"/>
                </a:ext>
              </a:extLst>
            </p:cNvPr>
            <p:cNvGrpSpPr/>
            <p:nvPr/>
          </p:nvGrpSpPr>
          <p:grpSpPr>
            <a:xfrm>
              <a:off x="3885984" y="5861994"/>
              <a:ext cx="530594" cy="648858"/>
              <a:chOff x="7546136" y="3281022"/>
              <a:chExt cx="530594" cy="648858"/>
            </a:xfrm>
          </p:grpSpPr>
          <p:sp>
            <p:nvSpPr>
              <p:cNvPr id="105" name="Oval 104">
                <a:extLst>
                  <a:ext uri="{FF2B5EF4-FFF2-40B4-BE49-F238E27FC236}">
                    <a16:creationId xmlns:a16="http://schemas.microsoft.com/office/drawing/2014/main" id="{B5436853-6692-4897-4648-3B3178E4C843}"/>
                  </a:ext>
                </a:extLst>
              </p:cNvPr>
              <p:cNvSpPr>
                <a:spLocks noChangeAspect="1"/>
              </p:cNvSpPr>
              <p:nvPr/>
            </p:nvSpPr>
            <p:spPr>
              <a:xfrm>
                <a:off x="7655416" y="3281022"/>
                <a:ext cx="200183" cy="194452"/>
              </a:xfrm>
              <a:prstGeom prst="ellipse">
                <a:avLst/>
              </a:prstGeom>
              <a:solidFill>
                <a:srgbClr val="CDB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50000"/>
                      <a:lumOff val="50000"/>
                    </a:schemeClr>
                  </a:solidFill>
                </a:endParaRPr>
              </a:p>
            </p:txBody>
          </p:sp>
          <p:grpSp>
            <p:nvGrpSpPr>
              <p:cNvPr id="106" name="Group 133">
                <a:extLst>
                  <a:ext uri="{FF2B5EF4-FFF2-40B4-BE49-F238E27FC236}">
                    <a16:creationId xmlns:a16="http://schemas.microsoft.com/office/drawing/2014/main" id="{BCE69C85-5FCC-0CEB-9AB8-32C776228DC9}"/>
                  </a:ext>
                </a:extLst>
              </p:cNvPr>
              <p:cNvGrpSpPr/>
              <p:nvPr/>
            </p:nvGrpSpPr>
            <p:grpSpPr>
              <a:xfrm>
                <a:off x="7546136" y="3475474"/>
                <a:ext cx="530594" cy="454406"/>
                <a:chOff x="1030337" y="3705902"/>
                <a:chExt cx="530594" cy="454406"/>
              </a:xfrm>
            </p:grpSpPr>
            <p:sp>
              <p:nvSpPr>
                <p:cNvPr id="107" name="TextBox 106">
                  <a:extLst>
                    <a:ext uri="{FF2B5EF4-FFF2-40B4-BE49-F238E27FC236}">
                      <a16:creationId xmlns:a16="http://schemas.microsoft.com/office/drawing/2014/main" id="{30F6646F-4EF4-F4FF-3556-850C17F07563}"/>
                    </a:ext>
                  </a:extLst>
                </p:cNvPr>
                <p:cNvSpPr txBox="1"/>
                <p:nvPr/>
              </p:nvSpPr>
              <p:spPr>
                <a:xfrm>
                  <a:off x="1030337" y="3975642"/>
                  <a:ext cx="530594" cy="184666"/>
                </a:xfrm>
                <a:prstGeom prst="rect">
                  <a:avLst/>
                </a:prstGeom>
                <a:noFill/>
              </p:spPr>
              <p:txBody>
                <a:bodyPr wrap="none" lIns="0" tIns="0" rIns="0" bIns="0" rtlCol="0" anchor="t">
                  <a:spAutoFit/>
                </a:bodyPr>
                <a:lstStyle/>
                <a:p>
                  <a:pPr algn="ctr"/>
                  <a:r>
                    <a:rPr lang="en-US" sz="1200" b="1" dirty="0">
                      <a:solidFill>
                        <a:schemeClr val="tx1">
                          <a:lumMod val="50000"/>
                          <a:lumOff val="50000"/>
                        </a:schemeClr>
                      </a:solidFill>
                      <a:latin typeface="Calibri" panose="020F0502020204030204" pitchFamily="34" charset="0"/>
                      <a:cs typeface="Calibri" panose="020F0502020204030204" pitchFamily="34" charset="0"/>
                    </a:rPr>
                    <a:t>Model 3</a:t>
                  </a:r>
                </a:p>
              </p:txBody>
            </p:sp>
            <p:cxnSp>
              <p:nvCxnSpPr>
                <p:cNvPr id="108" name="Straight Connector 107">
                  <a:extLst>
                    <a:ext uri="{FF2B5EF4-FFF2-40B4-BE49-F238E27FC236}">
                      <a16:creationId xmlns:a16="http://schemas.microsoft.com/office/drawing/2014/main" id="{B132DF3E-5F50-2497-2DBF-7CDA60E1B961}"/>
                    </a:ext>
                  </a:extLst>
                </p:cNvPr>
                <p:cNvCxnSpPr>
                  <a:cxnSpLocks/>
                </p:cNvCxnSpPr>
                <p:nvPr/>
              </p:nvCxnSpPr>
              <p:spPr>
                <a:xfrm>
                  <a:off x="1246034" y="3705902"/>
                  <a:ext cx="0" cy="237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09" name="Oval 108">
              <a:extLst>
                <a:ext uri="{FF2B5EF4-FFF2-40B4-BE49-F238E27FC236}">
                  <a16:creationId xmlns:a16="http://schemas.microsoft.com/office/drawing/2014/main" id="{026B7A3C-1A08-432B-E5E0-23211097550D}"/>
                </a:ext>
              </a:extLst>
            </p:cNvPr>
            <p:cNvSpPr/>
            <p:nvPr/>
          </p:nvSpPr>
          <p:spPr>
            <a:xfrm>
              <a:off x="3073543" y="3605994"/>
              <a:ext cx="520369" cy="5287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0.62</a:t>
              </a:r>
            </a:p>
          </p:txBody>
        </p:sp>
        <p:sp>
          <p:nvSpPr>
            <p:cNvPr id="110" name="Oval 109">
              <a:extLst>
                <a:ext uri="{FF2B5EF4-FFF2-40B4-BE49-F238E27FC236}">
                  <a16:creationId xmlns:a16="http://schemas.microsoft.com/office/drawing/2014/main" id="{30A6657B-5009-3CA0-69C2-E6201C777F43}"/>
                </a:ext>
              </a:extLst>
            </p:cNvPr>
            <p:cNvSpPr/>
            <p:nvPr/>
          </p:nvSpPr>
          <p:spPr>
            <a:xfrm>
              <a:off x="3798120" y="4072784"/>
              <a:ext cx="520370" cy="515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0.59</a:t>
              </a:r>
            </a:p>
          </p:txBody>
        </p:sp>
      </p:grpSp>
      <p:sp>
        <p:nvSpPr>
          <p:cNvPr id="120" name="TextBox 119">
            <a:extLst>
              <a:ext uri="{FF2B5EF4-FFF2-40B4-BE49-F238E27FC236}">
                <a16:creationId xmlns:a16="http://schemas.microsoft.com/office/drawing/2014/main" id="{8D0B0ABC-6B25-1009-F8B3-614F98F99955}"/>
              </a:ext>
            </a:extLst>
          </p:cNvPr>
          <p:cNvSpPr txBox="1"/>
          <p:nvPr/>
        </p:nvSpPr>
        <p:spPr>
          <a:xfrm>
            <a:off x="2085255" y="1268121"/>
            <a:ext cx="2367424" cy="369332"/>
          </a:xfrm>
          <a:prstGeom prst="rect">
            <a:avLst/>
          </a:prstGeom>
          <a:noFill/>
        </p:spPr>
        <p:txBody>
          <a:bodyPr wrap="square" rtlCol="0">
            <a:spAutoFit/>
          </a:bodyPr>
          <a:lstStyle/>
          <a:p>
            <a:r>
              <a:rPr lang="en-IN" b="1" i="1" dirty="0">
                <a:solidFill>
                  <a:srgbClr val="903163"/>
                </a:solidFill>
                <a:latin typeface="Calibri" panose="020F0502020204030204" pitchFamily="34" charset="0"/>
                <a:ea typeface="Calibri" panose="020F0502020204030204" pitchFamily="34" charset="0"/>
                <a:cs typeface="Calibri" panose="020F0502020204030204" pitchFamily="34" charset="0"/>
              </a:rPr>
              <a:t>Model accuracy &gt; 90%</a:t>
            </a:r>
          </a:p>
        </p:txBody>
      </p:sp>
    </p:spTree>
    <p:extLst>
      <p:ext uri="{BB962C8B-B14F-4D97-AF65-F5344CB8AC3E}">
        <p14:creationId xmlns:p14="http://schemas.microsoft.com/office/powerpoint/2010/main" val="275986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B11744-02DB-F7FD-10F9-86152337981C}"/>
              </a:ext>
            </a:extLst>
          </p:cNvPr>
          <p:cNvSpPr txBox="1"/>
          <p:nvPr/>
        </p:nvSpPr>
        <p:spPr>
          <a:xfrm>
            <a:off x="3946808" y="516467"/>
            <a:ext cx="4428341" cy="497350"/>
          </a:xfrm>
          <a:prstGeom prst="rect">
            <a:avLst/>
          </a:prstGeom>
        </p:spPr>
        <p:txBody>
          <a:bodyPr vert="horz" wrap="none" lIns="0" tIns="0" rIns="0" bIns="0" rtlCol="0" anchor="ctr">
            <a:noAutofit/>
          </a:bodyPr>
          <a:lstStyle>
            <a:defPPr>
              <a:defRPr lang="en-US"/>
            </a:defPPr>
            <a:lvl1pPr algn="ctr">
              <a:spcBef>
                <a:spcPct val="0"/>
              </a:spcBef>
              <a:buNone/>
              <a:defRPr sz="2667" b="1" cap="all" baseline="0">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3000" cap="none">
                <a:latin typeface="Calibri" panose="020F0502020204030204" pitchFamily="34" charset="0"/>
                <a:ea typeface="Calibri" panose="020F0502020204030204" pitchFamily="34" charset="0"/>
                <a:cs typeface="Calibri" panose="020F0502020204030204" pitchFamily="34" charset="0"/>
              </a:rPr>
              <a:t>Key Benefits Of Predictive Modelling For World Plus</a:t>
            </a:r>
            <a:endParaRPr lang="en-PK" sz="3000" cap="none">
              <a:latin typeface="Calibri" panose="020F0502020204030204" pitchFamily="34" charset="0"/>
              <a:ea typeface="Calibri" panose="020F0502020204030204" pitchFamily="34" charset="0"/>
              <a:cs typeface="Calibri" panose="020F0502020204030204" pitchFamily="34" charset="0"/>
            </a:endParaRPr>
          </a:p>
        </p:txBody>
      </p:sp>
      <p:pic>
        <p:nvPicPr>
          <p:cNvPr id="48" name="Graphic 47" descr="Bar graph with upward trend with solid fill">
            <a:extLst>
              <a:ext uri="{FF2B5EF4-FFF2-40B4-BE49-F238E27FC236}">
                <a16:creationId xmlns:a16="http://schemas.microsoft.com/office/drawing/2014/main" id="{185E24F8-B54A-969F-CBDF-287564BC02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96726" y="2653159"/>
            <a:ext cx="662710" cy="662710"/>
          </a:xfrm>
          <a:prstGeom prst="rect">
            <a:avLst/>
          </a:prstGeom>
        </p:spPr>
      </p:pic>
      <p:grpSp>
        <p:nvGrpSpPr>
          <p:cNvPr id="61" name="Group 60">
            <a:extLst>
              <a:ext uri="{FF2B5EF4-FFF2-40B4-BE49-F238E27FC236}">
                <a16:creationId xmlns:a16="http://schemas.microsoft.com/office/drawing/2014/main" id="{842C1A6E-FB0C-6CF0-2A6C-DD560AA7646B}"/>
              </a:ext>
            </a:extLst>
          </p:cNvPr>
          <p:cNvGrpSpPr/>
          <p:nvPr/>
        </p:nvGrpSpPr>
        <p:grpSpPr>
          <a:xfrm>
            <a:off x="1148267" y="1540550"/>
            <a:ext cx="9759628" cy="4710747"/>
            <a:chOff x="1053155" y="1507172"/>
            <a:chExt cx="8901001" cy="4002088"/>
          </a:xfrm>
        </p:grpSpPr>
        <p:grpSp>
          <p:nvGrpSpPr>
            <p:cNvPr id="57" name="Group 56">
              <a:extLst>
                <a:ext uri="{FF2B5EF4-FFF2-40B4-BE49-F238E27FC236}">
                  <a16:creationId xmlns:a16="http://schemas.microsoft.com/office/drawing/2014/main" id="{E9EAA542-D5BA-6D6F-5C8E-4A3F76B93723}"/>
                </a:ext>
              </a:extLst>
            </p:cNvPr>
            <p:cNvGrpSpPr/>
            <p:nvPr/>
          </p:nvGrpSpPr>
          <p:grpSpPr>
            <a:xfrm>
              <a:off x="1053155" y="1507172"/>
              <a:ext cx="8901001" cy="4002088"/>
              <a:chOff x="1053155" y="1507172"/>
              <a:chExt cx="8901001" cy="4002088"/>
            </a:xfrm>
          </p:grpSpPr>
          <p:grpSp>
            <p:nvGrpSpPr>
              <p:cNvPr id="54" name="Group 53">
                <a:extLst>
                  <a:ext uri="{FF2B5EF4-FFF2-40B4-BE49-F238E27FC236}">
                    <a16:creationId xmlns:a16="http://schemas.microsoft.com/office/drawing/2014/main" id="{4F46CF6E-9609-560B-960D-ED01C2F2B145}"/>
                  </a:ext>
                </a:extLst>
              </p:cNvPr>
              <p:cNvGrpSpPr/>
              <p:nvPr/>
            </p:nvGrpSpPr>
            <p:grpSpPr>
              <a:xfrm>
                <a:off x="1053155" y="1507172"/>
                <a:ext cx="8901001" cy="4002088"/>
                <a:chOff x="1224605" y="-1453019"/>
                <a:chExt cx="8901001" cy="4002088"/>
              </a:xfrm>
            </p:grpSpPr>
            <p:grpSp>
              <p:nvGrpSpPr>
                <p:cNvPr id="52" name="Group 51">
                  <a:extLst>
                    <a:ext uri="{FF2B5EF4-FFF2-40B4-BE49-F238E27FC236}">
                      <a16:creationId xmlns:a16="http://schemas.microsoft.com/office/drawing/2014/main" id="{3ED32816-328F-B1E4-3A40-27C5CDF27221}"/>
                    </a:ext>
                  </a:extLst>
                </p:cNvPr>
                <p:cNvGrpSpPr/>
                <p:nvPr/>
              </p:nvGrpSpPr>
              <p:grpSpPr>
                <a:xfrm>
                  <a:off x="1224605" y="-1453019"/>
                  <a:ext cx="8901001" cy="4002088"/>
                  <a:chOff x="106738" y="931549"/>
                  <a:chExt cx="8901001" cy="4002088"/>
                </a:xfrm>
              </p:grpSpPr>
              <p:grpSp>
                <p:nvGrpSpPr>
                  <p:cNvPr id="5" name="Group 4">
                    <a:extLst>
                      <a:ext uri="{FF2B5EF4-FFF2-40B4-BE49-F238E27FC236}">
                        <a16:creationId xmlns:a16="http://schemas.microsoft.com/office/drawing/2014/main" id="{7BAD81CC-6BF8-4CDF-3A69-30D114186A07}"/>
                      </a:ext>
                    </a:extLst>
                  </p:cNvPr>
                  <p:cNvGrpSpPr/>
                  <p:nvPr/>
                </p:nvGrpSpPr>
                <p:grpSpPr>
                  <a:xfrm>
                    <a:off x="3195638" y="931549"/>
                    <a:ext cx="1365250" cy="1576388"/>
                    <a:chOff x="3195638" y="931549"/>
                    <a:chExt cx="1365250" cy="1576388"/>
                  </a:xfrm>
                </p:grpSpPr>
                <p:sp>
                  <p:nvSpPr>
                    <p:cNvPr id="6" name="Freeform 5">
                      <a:extLst>
                        <a:ext uri="{FF2B5EF4-FFF2-40B4-BE49-F238E27FC236}">
                          <a16:creationId xmlns:a16="http://schemas.microsoft.com/office/drawing/2014/main" id="{8536ECF3-253A-1430-F068-CF7F67AD41E5}"/>
                        </a:ext>
                      </a:extLst>
                    </p:cNvPr>
                    <p:cNvSpPr>
                      <a:spLocks/>
                    </p:cNvSpPr>
                    <p:nvPr/>
                  </p:nvSpPr>
                  <p:spPr bwMode="auto">
                    <a:xfrm>
                      <a:off x="3195638" y="931549"/>
                      <a:ext cx="1365250" cy="1576388"/>
                    </a:xfrm>
                    <a:custGeom>
                      <a:avLst/>
                      <a:gdLst/>
                      <a:ahLst/>
                      <a:cxnLst>
                        <a:cxn ang="0">
                          <a:pos x="431" y="0"/>
                        </a:cxn>
                        <a:cxn ang="0">
                          <a:pos x="860" y="249"/>
                        </a:cxn>
                        <a:cxn ang="0">
                          <a:pos x="860" y="744"/>
                        </a:cxn>
                        <a:cxn ang="0">
                          <a:pos x="429" y="993"/>
                        </a:cxn>
                        <a:cxn ang="0">
                          <a:pos x="0" y="744"/>
                        </a:cxn>
                        <a:cxn ang="0">
                          <a:pos x="0" y="249"/>
                        </a:cxn>
                        <a:cxn ang="0">
                          <a:pos x="431" y="0"/>
                        </a:cxn>
                      </a:cxnLst>
                      <a:rect l="0" t="0" r="r" b="b"/>
                      <a:pathLst>
                        <a:path w="860" h="993">
                          <a:moveTo>
                            <a:pt x="431" y="0"/>
                          </a:moveTo>
                          <a:lnTo>
                            <a:pt x="860" y="249"/>
                          </a:lnTo>
                          <a:lnTo>
                            <a:pt x="860" y="744"/>
                          </a:lnTo>
                          <a:lnTo>
                            <a:pt x="429" y="993"/>
                          </a:lnTo>
                          <a:lnTo>
                            <a:pt x="0" y="744"/>
                          </a:lnTo>
                          <a:lnTo>
                            <a:pt x="0" y="249"/>
                          </a:lnTo>
                          <a:lnTo>
                            <a:pt x="431"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70BF763E-045B-6EA6-91EC-87F3700A15A7}"/>
                        </a:ext>
                      </a:extLst>
                    </p:cNvPr>
                    <p:cNvSpPr>
                      <a:spLocks/>
                    </p:cNvSpPr>
                    <p:nvPr/>
                  </p:nvSpPr>
                  <p:spPr bwMode="auto">
                    <a:xfrm>
                      <a:off x="3700463" y="1898337"/>
                      <a:ext cx="860425" cy="609600"/>
                    </a:xfrm>
                    <a:custGeom>
                      <a:avLst/>
                      <a:gdLst/>
                      <a:ahLst/>
                      <a:cxnLst>
                        <a:cxn ang="0">
                          <a:pos x="0" y="320"/>
                        </a:cxn>
                        <a:cxn ang="0">
                          <a:pos x="542" y="0"/>
                        </a:cxn>
                        <a:cxn ang="0">
                          <a:pos x="542" y="135"/>
                        </a:cxn>
                        <a:cxn ang="0">
                          <a:pos x="111" y="384"/>
                        </a:cxn>
                        <a:cxn ang="0">
                          <a:pos x="0" y="320"/>
                        </a:cxn>
                      </a:cxnLst>
                      <a:rect l="0" t="0" r="r" b="b"/>
                      <a:pathLst>
                        <a:path w="542" h="384">
                          <a:moveTo>
                            <a:pt x="0" y="320"/>
                          </a:moveTo>
                          <a:lnTo>
                            <a:pt x="542" y="0"/>
                          </a:lnTo>
                          <a:lnTo>
                            <a:pt x="542" y="135"/>
                          </a:lnTo>
                          <a:lnTo>
                            <a:pt x="111" y="384"/>
                          </a:lnTo>
                          <a:lnTo>
                            <a:pt x="0" y="320"/>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7">
                    <a:extLst>
                      <a:ext uri="{FF2B5EF4-FFF2-40B4-BE49-F238E27FC236}">
                        <a16:creationId xmlns:a16="http://schemas.microsoft.com/office/drawing/2014/main" id="{29B40A98-02DA-5D65-F23B-85D0148811EC}"/>
                      </a:ext>
                    </a:extLst>
                  </p:cNvPr>
                  <p:cNvGrpSpPr/>
                  <p:nvPr/>
                </p:nvGrpSpPr>
                <p:grpSpPr>
                  <a:xfrm>
                    <a:off x="4598988" y="931549"/>
                    <a:ext cx="1360488" cy="1576388"/>
                    <a:chOff x="4598988" y="931549"/>
                    <a:chExt cx="1360488" cy="1576388"/>
                  </a:xfrm>
                </p:grpSpPr>
                <p:sp>
                  <p:nvSpPr>
                    <p:cNvPr id="9" name="Freeform 8">
                      <a:extLst>
                        <a:ext uri="{FF2B5EF4-FFF2-40B4-BE49-F238E27FC236}">
                          <a16:creationId xmlns:a16="http://schemas.microsoft.com/office/drawing/2014/main" id="{5B1F06AC-1772-3F44-C593-7B3B6763684C}"/>
                        </a:ext>
                      </a:extLst>
                    </p:cNvPr>
                    <p:cNvSpPr>
                      <a:spLocks/>
                    </p:cNvSpPr>
                    <p:nvPr/>
                  </p:nvSpPr>
                  <p:spPr bwMode="auto">
                    <a:xfrm>
                      <a:off x="4598988" y="931549"/>
                      <a:ext cx="1360488" cy="1576388"/>
                    </a:xfrm>
                    <a:custGeom>
                      <a:avLst/>
                      <a:gdLst/>
                      <a:ahLst/>
                      <a:cxnLst>
                        <a:cxn ang="0">
                          <a:pos x="428" y="0"/>
                        </a:cxn>
                        <a:cxn ang="0">
                          <a:pos x="0" y="249"/>
                        </a:cxn>
                        <a:cxn ang="0">
                          <a:pos x="0" y="744"/>
                        </a:cxn>
                        <a:cxn ang="0">
                          <a:pos x="428" y="993"/>
                        </a:cxn>
                        <a:cxn ang="0">
                          <a:pos x="857" y="744"/>
                        </a:cxn>
                        <a:cxn ang="0">
                          <a:pos x="857" y="249"/>
                        </a:cxn>
                        <a:cxn ang="0">
                          <a:pos x="428" y="0"/>
                        </a:cxn>
                      </a:cxnLst>
                      <a:rect l="0" t="0" r="r" b="b"/>
                      <a:pathLst>
                        <a:path w="857" h="993">
                          <a:moveTo>
                            <a:pt x="428" y="0"/>
                          </a:moveTo>
                          <a:lnTo>
                            <a:pt x="0" y="249"/>
                          </a:lnTo>
                          <a:lnTo>
                            <a:pt x="0" y="744"/>
                          </a:lnTo>
                          <a:lnTo>
                            <a:pt x="428" y="993"/>
                          </a:lnTo>
                          <a:lnTo>
                            <a:pt x="857" y="744"/>
                          </a:lnTo>
                          <a:lnTo>
                            <a:pt x="857" y="249"/>
                          </a:lnTo>
                          <a:lnTo>
                            <a:pt x="428" y="0"/>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969C716C-8E2E-0CE8-0897-58D222CBCCEA}"/>
                        </a:ext>
                      </a:extLst>
                    </p:cNvPr>
                    <p:cNvSpPr>
                      <a:spLocks/>
                    </p:cNvSpPr>
                    <p:nvPr/>
                  </p:nvSpPr>
                  <p:spPr bwMode="auto">
                    <a:xfrm>
                      <a:off x="4598988" y="1898337"/>
                      <a:ext cx="855663" cy="609600"/>
                    </a:xfrm>
                    <a:custGeom>
                      <a:avLst/>
                      <a:gdLst/>
                      <a:ahLst/>
                      <a:cxnLst>
                        <a:cxn ang="0">
                          <a:pos x="539" y="320"/>
                        </a:cxn>
                        <a:cxn ang="0">
                          <a:pos x="0" y="0"/>
                        </a:cxn>
                        <a:cxn ang="0">
                          <a:pos x="0" y="135"/>
                        </a:cxn>
                        <a:cxn ang="0">
                          <a:pos x="428" y="384"/>
                        </a:cxn>
                        <a:cxn ang="0">
                          <a:pos x="539" y="320"/>
                        </a:cxn>
                      </a:cxnLst>
                      <a:rect l="0" t="0" r="r" b="b"/>
                      <a:pathLst>
                        <a:path w="539" h="384">
                          <a:moveTo>
                            <a:pt x="539" y="320"/>
                          </a:moveTo>
                          <a:lnTo>
                            <a:pt x="0" y="0"/>
                          </a:lnTo>
                          <a:lnTo>
                            <a:pt x="0" y="135"/>
                          </a:lnTo>
                          <a:lnTo>
                            <a:pt x="428" y="384"/>
                          </a:lnTo>
                          <a:lnTo>
                            <a:pt x="539" y="320"/>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1B3BEE51-78AB-0CEF-F4CF-4003C8F87028}"/>
                      </a:ext>
                    </a:extLst>
                  </p:cNvPr>
                  <p:cNvGrpSpPr/>
                  <p:nvPr/>
                </p:nvGrpSpPr>
                <p:grpSpPr>
                  <a:xfrm>
                    <a:off x="3195638" y="3362012"/>
                    <a:ext cx="1365250" cy="1571625"/>
                    <a:chOff x="3195638" y="3362012"/>
                    <a:chExt cx="1365250" cy="1571625"/>
                  </a:xfrm>
                </p:grpSpPr>
                <p:sp>
                  <p:nvSpPr>
                    <p:cNvPr id="12" name="Freeform 10">
                      <a:extLst>
                        <a:ext uri="{FF2B5EF4-FFF2-40B4-BE49-F238E27FC236}">
                          <a16:creationId xmlns:a16="http://schemas.microsoft.com/office/drawing/2014/main" id="{01BC7C89-4453-0D6F-A1EB-56C1DE2D54C4}"/>
                        </a:ext>
                      </a:extLst>
                    </p:cNvPr>
                    <p:cNvSpPr>
                      <a:spLocks/>
                    </p:cNvSpPr>
                    <p:nvPr/>
                  </p:nvSpPr>
                  <p:spPr bwMode="auto">
                    <a:xfrm>
                      <a:off x="3195638" y="3362012"/>
                      <a:ext cx="1365250" cy="1571625"/>
                    </a:xfrm>
                    <a:custGeom>
                      <a:avLst/>
                      <a:gdLst/>
                      <a:ahLst/>
                      <a:cxnLst>
                        <a:cxn ang="0">
                          <a:pos x="431" y="990"/>
                        </a:cxn>
                        <a:cxn ang="0">
                          <a:pos x="860" y="744"/>
                        </a:cxn>
                        <a:cxn ang="0">
                          <a:pos x="860" y="248"/>
                        </a:cxn>
                        <a:cxn ang="0">
                          <a:pos x="429" y="0"/>
                        </a:cxn>
                        <a:cxn ang="0">
                          <a:pos x="0" y="246"/>
                        </a:cxn>
                        <a:cxn ang="0">
                          <a:pos x="0" y="744"/>
                        </a:cxn>
                        <a:cxn ang="0">
                          <a:pos x="431" y="990"/>
                        </a:cxn>
                      </a:cxnLst>
                      <a:rect l="0" t="0" r="r" b="b"/>
                      <a:pathLst>
                        <a:path w="860" h="990">
                          <a:moveTo>
                            <a:pt x="431" y="990"/>
                          </a:moveTo>
                          <a:lnTo>
                            <a:pt x="860" y="744"/>
                          </a:lnTo>
                          <a:lnTo>
                            <a:pt x="860" y="248"/>
                          </a:lnTo>
                          <a:lnTo>
                            <a:pt x="429" y="0"/>
                          </a:lnTo>
                          <a:lnTo>
                            <a:pt x="0" y="246"/>
                          </a:lnTo>
                          <a:lnTo>
                            <a:pt x="0" y="744"/>
                          </a:lnTo>
                          <a:lnTo>
                            <a:pt x="431" y="990"/>
                          </a:ln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A9AE9483-7B7B-13F3-24FB-01337F185A4E}"/>
                        </a:ext>
                      </a:extLst>
                    </p:cNvPr>
                    <p:cNvSpPr>
                      <a:spLocks/>
                    </p:cNvSpPr>
                    <p:nvPr/>
                  </p:nvSpPr>
                  <p:spPr bwMode="auto">
                    <a:xfrm>
                      <a:off x="3700463" y="3362012"/>
                      <a:ext cx="860425" cy="604838"/>
                    </a:xfrm>
                    <a:custGeom>
                      <a:avLst/>
                      <a:gdLst/>
                      <a:ahLst/>
                      <a:cxnLst>
                        <a:cxn ang="0">
                          <a:pos x="0" y="64"/>
                        </a:cxn>
                        <a:cxn ang="0">
                          <a:pos x="542" y="381"/>
                        </a:cxn>
                        <a:cxn ang="0">
                          <a:pos x="542" y="248"/>
                        </a:cxn>
                        <a:cxn ang="0">
                          <a:pos x="111" y="0"/>
                        </a:cxn>
                        <a:cxn ang="0">
                          <a:pos x="0" y="64"/>
                        </a:cxn>
                      </a:cxnLst>
                      <a:rect l="0" t="0" r="r" b="b"/>
                      <a:pathLst>
                        <a:path w="542" h="381">
                          <a:moveTo>
                            <a:pt x="0" y="64"/>
                          </a:moveTo>
                          <a:lnTo>
                            <a:pt x="542" y="381"/>
                          </a:lnTo>
                          <a:lnTo>
                            <a:pt x="542" y="248"/>
                          </a:lnTo>
                          <a:lnTo>
                            <a:pt x="111" y="0"/>
                          </a:lnTo>
                          <a:lnTo>
                            <a:pt x="0" y="64"/>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1D694AC7-2DB3-809C-BDC4-1DE02AB408B2}"/>
                      </a:ext>
                    </a:extLst>
                  </p:cNvPr>
                  <p:cNvGrpSpPr/>
                  <p:nvPr/>
                </p:nvGrpSpPr>
                <p:grpSpPr>
                  <a:xfrm>
                    <a:off x="4598988" y="3362012"/>
                    <a:ext cx="1360488" cy="1571625"/>
                    <a:chOff x="4598988" y="3362012"/>
                    <a:chExt cx="1360488" cy="1571625"/>
                  </a:xfrm>
                </p:grpSpPr>
                <p:sp>
                  <p:nvSpPr>
                    <p:cNvPr id="15" name="Freeform 12">
                      <a:extLst>
                        <a:ext uri="{FF2B5EF4-FFF2-40B4-BE49-F238E27FC236}">
                          <a16:creationId xmlns:a16="http://schemas.microsoft.com/office/drawing/2014/main" id="{D6D1A083-753A-3435-D8C8-8744BEF43C23}"/>
                        </a:ext>
                      </a:extLst>
                    </p:cNvPr>
                    <p:cNvSpPr>
                      <a:spLocks/>
                    </p:cNvSpPr>
                    <p:nvPr/>
                  </p:nvSpPr>
                  <p:spPr bwMode="auto">
                    <a:xfrm>
                      <a:off x="4598988" y="3362012"/>
                      <a:ext cx="1360488" cy="1571625"/>
                    </a:xfrm>
                    <a:custGeom>
                      <a:avLst/>
                      <a:gdLst/>
                      <a:ahLst/>
                      <a:cxnLst>
                        <a:cxn ang="0">
                          <a:pos x="857" y="744"/>
                        </a:cxn>
                        <a:cxn ang="0">
                          <a:pos x="857" y="246"/>
                        </a:cxn>
                        <a:cxn ang="0">
                          <a:pos x="428" y="0"/>
                        </a:cxn>
                        <a:cxn ang="0">
                          <a:pos x="0" y="248"/>
                        </a:cxn>
                        <a:cxn ang="0">
                          <a:pos x="0" y="744"/>
                        </a:cxn>
                        <a:cxn ang="0">
                          <a:pos x="428" y="990"/>
                        </a:cxn>
                        <a:cxn ang="0">
                          <a:pos x="857" y="744"/>
                        </a:cxn>
                      </a:cxnLst>
                      <a:rect l="0" t="0" r="r" b="b"/>
                      <a:pathLst>
                        <a:path w="857" h="990">
                          <a:moveTo>
                            <a:pt x="857" y="744"/>
                          </a:moveTo>
                          <a:lnTo>
                            <a:pt x="857" y="246"/>
                          </a:lnTo>
                          <a:lnTo>
                            <a:pt x="428" y="0"/>
                          </a:lnTo>
                          <a:lnTo>
                            <a:pt x="0" y="248"/>
                          </a:lnTo>
                          <a:lnTo>
                            <a:pt x="0" y="744"/>
                          </a:lnTo>
                          <a:lnTo>
                            <a:pt x="428" y="990"/>
                          </a:lnTo>
                          <a:lnTo>
                            <a:pt x="857" y="744"/>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7264B199-26F0-FA6A-BB38-977398653627}"/>
                        </a:ext>
                      </a:extLst>
                    </p:cNvPr>
                    <p:cNvSpPr>
                      <a:spLocks/>
                    </p:cNvSpPr>
                    <p:nvPr/>
                  </p:nvSpPr>
                  <p:spPr bwMode="auto">
                    <a:xfrm>
                      <a:off x="4598988" y="3362012"/>
                      <a:ext cx="855663" cy="604838"/>
                    </a:xfrm>
                    <a:custGeom>
                      <a:avLst/>
                      <a:gdLst/>
                      <a:ahLst/>
                      <a:cxnLst>
                        <a:cxn ang="0">
                          <a:pos x="0" y="248"/>
                        </a:cxn>
                        <a:cxn ang="0">
                          <a:pos x="0" y="381"/>
                        </a:cxn>
                        <a:cxn ang="0">
                          <a:pos x="539" y="64"/>
                        </a:cxn>
                        <a:cxn ang="0">
                          <a:pos x="428" y="0"/>
                        </a:cxn>
                        <a:cxn ang="0">
                          <a:pos x="0" y="248"/>
                        </a:cxn>
                      </a:cxnLst>
                      <a:rect l="0" t="0" r="r" b="b"/>
                      <a:pathLst>
                        <a:path w="539" h="381">
                          <a:moveTo>
                            <a:pt x="0" y="248"/>
                          </a:moveTo>
                          <a:lnTo>
                            <a:pt x="0" y="381"/>
                          </a:lnTo>
                          <a:lnTo>
                            <a:pt x="539" y="64"/>
                          </a:lnTo>
                          <a:lnTo>
                            <a:pt x="428" y="0"/>
                          </a:lnTo>
                          <a:lnTo>
                            <a:pt x="0" y="248"/>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A9F7049E-158C-C4C5-6F7A-A290CDED8221}"/>
                      </a:ext>
                    </a:extLst>
                  </p:cNvPr>
                  <p:cNvGrpSpPr/>
                  <p:nvPr/>
                </p:nvGrpSpPr>
                <p:grpSpPr>
                  <a:xfrm>
                    <a:off x="5289551" y="2150749"/>
                    <a:ext cx="1360488" cy="1568450"/>
                    <a:chOff x="5289551" y="2150749"/>
                    <a:chExt cx="1360488" cy="1568450"/>
                  </a:xfrm>
                </p:grpSpPr>
                <p:sp>
                  <p:nvSpPr>
                    <p:cNvPr id="18" name="Freeform 14">
                      <a:extLst>
                        <a:ext uri="{FF2B5EF4-FFF2-40B4-BE49-F238E27FC236}">
                          <a16:creationId xmlns:a16="http://schemas.microsoft.com/office/drawing/2014/main" id="{7029C350-509A-E697-BDAC-805ADF183CE9}"/>
                        </a:ext>
                      </a:extLst>
                    </p:cNvPr>
                    <p:cNvSpPr>
                      <a:spLocks/>
                    </p:cNvSpPr>
                    <p:nvPr/>
                  </p:nvSpPr>
                  <p:spPr bwMode="auto">
                    <a:xfrm>
                      <a:off x="5289551" y="2150749"/>
                      <a:ext cx="1360488" cy="1568450"/>
                    </a:xfrm>
                    <a:custGeom>
                      <a:avLst/>
                      <a:gdLst/>
                      <a:ahLst/>
                      <a:cxnLst>
                        <a:cxn ang="0">
                          <a:pos x="857" y="741"/>
                        </a:cxn>
                        <a:cxn ang="0">
                          <a:pos x="429" y="988"/>
                        </a:cxn>
                        <a:cxn ang="0">
                          <a:pos x="0" y="741"/>
                        </a:cxn>
                        <a:cxn ang="0">
                          <a:pos x="0" y="246"/>
                        </a:cxn>
                        <a:cxn ang="0">
                          <a:pos x="429" y="0"/>
                        </a:cxn>
                        <a:cxn ang="0">
                          <a:pos x="857" y="246"/>
                        </a:cxn>
                        <a:cxn ang="0">
                          <a:pos x="857" y="741"/>
                        </a:cxn>
                      </a:cxnLst>
                      <a:rect l="0" t="0" r="r" b="b"/>
                      <a:pathLst>
                        <a:path w="857" h="988">
                          <a:moveTo>
                            <a:pt x="857" y="741"/>
                          </a:moveTo>
                          <a:lnTo>
                            <a:pt x="429" y="988"/>
                          </a:lnTo>
                          <a:lnTo>
                            <a:pt x="0" y="741"/>
                          </a:lnTo>
                          <a:lnTo>
                            <a:pt x="0" y="246"/>
                          </a:lnTo>
                          <a:lnTo>
                            <a:pt x="429" y="0"/>
                          </a:lnTo>
                          <a:lnTo>
                            <a:pt x="857" y="246"/>
                          </a:lnTo>
                          <a:lnTo>
                            <a:pt x="857" y="74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0ED2212D-F49F-8BF4-F97A-7522E6B1CACF}"/>
                        </a:ext>
                      </a:extLst>
                    </p:cNvPr>
                    <p:cNvSpPr>
                      <a:spLocks/>
                    </p:cNvSpPr>
                    <p:nvPr/>
                  </p:nvSpPr>
                  <p:spPr bwMode="auto">
                    <a:xfrm>
                      <a:off x="5289551" y="2436499"/>
                      <a:ext cx="184150" cy="992188"/>
                    </a:xfrm>
                    <a:custGeom>
                      <a:avLst/>
                      <a:gdLst/>
                      <a:ahLst/>
                      <a:cxnLst>
                        <a:cxn ang="0">
                          <a:pos x="0" y="66"/>
                        </a:cxn>
                        <a:cxn ang="0">
                          <a:pos x="116" y="0"/>
                        </a:cxn>
                        <a:cxn ang="0">
                          <a:pos x="112" y="625"/>
                        </a:cxn>
                        <a:cxn ang="0">
                          <a:pos x="0" y="561"/>
                        </a:cxn>
                        <a:cxn ang="0">
                          <a:pos x="0" y="66"/>
                        </a:cxn>
                      </a:cxnLst>
                      <a:rect l="0" t="0" r="r" b="b"/>
                      <a:pathLst>
                        <a:path w="116" h="625">
                          <a:moveTo>
                            <a:pt x="0" y="66"/>
                          </a:moveTo>
                          <a:lnTo>
                            <a:pt x="116" y="0"/>
                          </a:lnTo>
                          <a:lnTo>
                            <a:pt x="112" y="625"/>
                          </a:lnTo>
                          <a:lnTo>
                            <a:pt x="0" y="561"/>
                          </a:lnTo>
                          <a:lnTo>
                            <a:pt x="0" y="66"/>
                          </a:ln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CBFF03DE-74E3-83BE-EF0A-B7DBD8EAEE8C}"/>
                      </a:ext>
                    </a:extLst>
                  </p:cNvPr>
                  <p:cNvGrpSpPr/>
                  <p:nvPr/>
                </p:nvGrpSpPr>
                <p:grpSpPr>
                  <a:xfrm>
                    <a:off x="2500313" y="2150749"/>
                    <a:ext cx="1357313" cy="1571625"/>
                    <a:chOff x="2500313" y="2150749"/>
                    <a:chExt cx="1357313" cy="1571625"/>
                  </a:xfrm>
                </p:grpSpPr>
                <p:sp>
                  <p:nvSpPr>
                    <p:cNvPr id="21" name="Freeform 16">
                      <a:extLst>
                        <a:ext uri="{FF2B5EF4-FFF2-40B4-BE49-F238E27FC236}">
                          <a16:creationId xmlns:a16="http://schemas.microsoft.com/office/drawing/2014/main" id="{F7BEDE77-D6B7-E49C-A69C-2EB9BF9093EB}"/>
                        </a:ext>
                      </a:extLst>
                    </p:cNvPr>
                    <p:cNvSpPr>
                      <a:spLocks/>
                    </p:cNvSpPr>
                    <p:nvPr/>
                  </p:nvSpPr>
                  <p:spPr bwMode="auto">
                    <a:xfrm>
                      <a:off x="2500313" y="2150749"/>
                      <a:ext cx="1357313" cy="1571625"/>
                    </a:xfrm>
                    <a:custGeom>
                      <a:avLst/>
                      <a:gdLst/>
                      <a:ahLst/>
                      <a:cxnLst>
                        <a:cxn ang="0">
                          <a:pos x="429" y="0"/>
                        </a:cxn>
                        <a:cxn ang="0">
                          <a:pos x="0" y="246"/>
                        </a:cxn>
                        <a:cxn ang="0">
                          <a:pos x="0" y="741"/>
                        </a:cxn>
                        <a:cxn ang="0">
                          <a:pos x="429" y="990"/>
                        </a:cxn>
                        <a:cxn ang="0">
                          <a:pos x="855" y="741"/>
                        </a:cxn>
                        <a:cxn ang="0">
                          <a:pos x="855" y="246"/>
                        </a:cxn>
                        <a:cxn ang="0">
                          <a:pos x="429" y="0"/>
                        </a:cxn>
                      </a:cxnLst>
                      <a:rect l="0" t="0" r="r" b="b"/>
                      <a:pathLst>
                        <a:path w="855" h="990">
                          <a:moveTo>
                            <a:pt x="429" y="0"/>
                          </a:moveTo>
                          <a:lnTo>
                            <a:pt x="0" y="246"/>
                          </a:lnTo>
                          <a:lnTo>
                            <a:pt x="0" y="741"/>
                          </a:lnTo>
                          <a:lnTo>
                            <a:pt x="429" y="990"/>
                          </a:lnTo>
                          <a:lnTo>
                            <a:pt x="855" y="741"/>
                          </a:lnTo>
                          <a:lnTo>
                            <a:pt x="855" y="246"/>
                          </a:lnTo>
                          <a:lnTo>
                            <a:pt x="429"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923127FA-E104-F802-98A3-8A843B0DF810}"/>
                        </a:ext>
                      </a:extLst>
                    </p:cNvPr>
                    <p:cNvSpPr>
                      <a:spLocks/>
                    </p:cNvSpPr>
                    <p:nvPr/>
                  </p:nvSpPr>
                  <p:spPr bwMode="auto">
                    <a:xfrm>
                      <a:off x="3673476" y="2436499"/>
                      <a:ext cx="184150" cy="992188"/>
                    </a:xfrm>
                    <a:custGeom>
                      <a:avLst/>
                      <a:gdLst/>
                      <a:ahLst/>
                      <a:cxnLst>
                        <a:cxn ang="0">
                          <a:pos x="0" y="0"/>
                        </a:cxn>
                        <a:cxn ang="0">
                          <a:pos x="5" y="625"/>
                        </a:cxn>
                        <a:cxn ang="0">
                          <a:pos x="116" y="561"/>
                        </a:cxn>
                        <a:cxn ang="0">
                          <a:pos x="116" y="66"/>
                        </a:cxn>
                        <a:cxn ang="0">
                          <a:pos x="0" y="0"/>
                        </a:cxn>
                      </a:cxnLst>
                      <a:rect l="0" t="0" r="r" b="b"/>
                      <a:pathLst>
                        <a:path w="116" h="625">
                          <a:moveTo>
                            <a:pt x="0" y="0"/>
                          </a:moveTo>
                          <a:lnTo>
                            <a:pt x="5" y="625"/>
                          </a:lnTo>
                          <a:lnTo>
                            <a:pt x="116" y="561"/>
                          </a:lnTo>
                          <a:lnTo>
                            <a:pt x="116" y="66"/>
                          </a:lnTo>
                          <a:lnTo>
                            <a:pt x="0" y="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Freeform 91">
                    <a:extLst>
                      <a:ext uri="{FF2B5EF4-FFF2-40B4-BE49-F238E27FC236}">
                        <a16:creationId xmlns:a16="http://schemas.microsoft.com/office/drawing/2014/main" id="{92C1F7D3-A0A3-5D9D-81AB-EF11540E203B}"/>
                      </a:ext>
                    </a:extLst>
                  </p:cNvPr>
                  <p:cNvSpPr>
                    <a:spLocks noEditPoints="1"/>
                  </p:cNvSpPr>
                  <p:nvPr/>
                </p:nvSpPr>
                <p:spPr bwMode="auto">
                  <a:xfrm>
                    <a:off x="2887138" y="2669202"/>
                    <a:ext cx="493712" cy="493712"/>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59">
                    <a:extLst>
                      <a:ext uri="{FF2B5EF4-FFF2-40B4-BE49-F238E27FC236}">
                        <a16:creationId xmlns:a16="http://schemas.microsoft.com/office/drawing/2014/main" id="{AE2ED5D2-FDDE-1582-E643-F692B0E37B47}"/>
                      </a:ext>
                    </a:extLst>
                  </p:cNvPr>
                  <p:cNvGrpSpPr/>
                  <p:nvPr/>
                </p:nvGrpSpPr>
                <p:grpSpPr>
                  <a:xfrm>
                    <a:off x="6069782" y="3819476"/>
                    <a:ext cx="2552608" cy="680361"/>
                    <a:chOff x="7154104" y="3244276"/>
                    <a:chExt cx="2552608" cy="680361"/>
                  </a:xfrm>
                </p:grpSpPr>
                <p:sp>
                  <p:nvSpPr>
                    <p:cNvPr id="27" name="TextBox 26">
                      <a:extLst>
                        <a:ext uri="{FF2B5EF4-FFF2-40B4-BE49-F238E27FC236}">
                          <a16:creationId xmlns:a16="http://schemas.microsoft.com/office/drawing/2014/main" id="{0C270A91-2227-D077-ED32-369E97748EBE}"/>
                        </a:ext>
                      </a:extLst>
                    </p:cNvPr>
                    <p:cNvSpPr txBox="1"/>
                    <p:nvPr/>
                  </p:nvSpPr>
                  <p:spPr>
                    <a:xfrm>
                      <a:off x="7154105" y="3453979"/>
                      <a:ext cx="2276194" cy="470658"/>
                    </a:xfrm>
                    <a:prstGeom prst="rect">
                      <a:avLst/>
                    </a:prstGeom>
                    <a:noFill/>
                  </p:spPr>
                  <p:txBody>
                    <a:bodyPr wrap="square" lIns="0" tIns="0" rIns="0" bIns="0" rtlCol="0">
                      <a:spAutoFit/>
                    </a:bodyPr>
                    <a:lstStyle/>
                    <a:p>
                      <a:pPr lvl="0"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World Plus could maximize revenue and KPIs with efficient and timely decision-making capabilities.  </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7AB67147-3067-8E39-93E9-8BA7C305CAEB}"/>
                        </a:ext>
                      </a:extLst>
                    </p:cNvPr>
                    <p:cNvSpPr/>
                    <p:nvPr/>
                  </p:nvSpPr>
                  <p:spPr>
                    <a:xfrm>
                      <a:off x="7154104" y="3244276"/>
                      <a:ext cx="2552608" cy="183034"/>
                    </a:xfrm>
                    <a:prstGeom prst="rect">
                      <a:avLst/>
                    </a:prstGeom>
                  </p:spPr>
                  <p:txBody>
                    <a:bodyPr wrap="none" lIns="0" tIns="0" rIns="0" bIns="0">
                      <a:spAutoFit/>
                    </a:bodyPr>
                    <a:lstStyle/>
                    <a:p>
                      <a:r>
                        <a:rPr lang="en-US" sz="1400" b="1">
                          <a:solidFill>
                            <a:schemeClr val="accent5"/>
                          </a:solidFill>
                          <a:latin typeface="Calibri" panose="020F0502020204030204" pitchFamily="34" charset="0"/>
                          <a:ea typeface="Calibri" panose="020F0502020204030204" pitchFamily="34" charset="0"/>
                          <a:cs typeface="Calibri" panose="020F0502020204030204" pitchFamily="34" charset="0"/>
                        </a:rPr>
                        <a:t>Enhanced Decision-Making Efficiency </a:t>
                      </a:r>
                    </a:p>
                  </p:txBody>
                </p:sp>
              </p:grpSp>
              <p:grpSp>
                <p:nvGrpSpPr>
                  <p:cNvPr id="29" name="Group 58">
                    <a:extLst>
                      <a:ext uri="{FF2B5EF4-FFF2-40B4-BE49-F238E27FC236}">
                        <a16:creationId xmlns:a16="http://schemas.microsoft.com/office/drawing/2014/main" id="{0D3B5962-0437-461C-45DC-652E6CCAAFCF}"/>
                      </a:ext>
                    </a:extLst>
                  </p:cNvPr>
                  <p:cNvGrpSpPr/>
                  <p:nvPr/>
                </p:nvGrpSpPr>
                <p:grpSpPr>
                  <a:xfrm>
                    <a:off x="6069782" y="1390457"/>
                    <a:ext cx="2276195" cy="689886"/>
                    <a:chOff x="7174424" y="1381167"/>
                    <a:chExt cx="2276195" cy="689886"/>
                  </a:xfrm>
                </p:grpSpPr>
                <p:sp>
                  <p:nvSpPr>
                    <p:cNvPr id="30" name="TextBox 29">
                      <a:extLst>
                        <a:ext uri="{FF2B5EF4-FFF2-40B4-BE49-F238E27FC236}">
                          <a16:creationId xmlns:a16="http://schemas.microsoft.com/office/drawing/2014/main" id="{7708B506-3424-2BCD-C658-4CC34009DABA}"/>
                        </a:ext>
                      </a:extLst>
                    </p:cNvPr>
                    <p:cNvSpPr txBox="1"/>
                    <p:nvPr/>
                  </p:nvSpPr>
                  <p:spPr>
                    <a:xfrm>
                      <a:off x="7174424" y="1600395"/>
                      <a:ext cx="2276195" cy="470658"/>
                    </a:xfrm>
                    <a:prstGeom prst="rect">
                      <a:avLst/>
                    </a:prstGeom>
                    <a:noFill/>
                  </p:spPr>
                  <p:txBody>
                    <a:bodyPr wrap="square" lIns="0" tIns="0" rIns="0" bIns="0" rtlCol="0" anchor="t">
                      <a:spAutoFit/>
                    </a:bodyPr>
                    <a:lstStyle/>
                    <a:p>
                      <a:pPr lvl="0" defTabSz="914400">
                        <a:spcBef>
                          <a:spcPct val="20000"/>
                        </a:spcBef>
                        <a:defRPr/>
                      </a:pPr>
                      <a:r>
                        <a:rPr lang="en-US" sz="1200">
                          <a:solidFill>
                            <a:schemeClr val="tx1">
                              <a:lumMod val="50000"/>
                              <a:lumOff val="50000"/>
                            </a:schemeClr>
                          </a:solidFill>
                          <a:latin typeface="Calibri"/>
                          <a:ea typeface="Calibri" panose="020F0502020204030204" pitchFamily="34" charset="0"/>
                          <a:cs typeface="Calibri"/>
                        </a:rPr>
                        <a:t>Concentrated loyalty programmes may result in lower Customer Acquisition Cost (CAC).</a:t>
                      </a:r>
                    </a:p>
                  </p:txBody>
                </p:sp>
                <p:sp>
                  <p:nvSpPr>
                    <p:cNvPr id="31" name="Rectangle 30">
                      <a:extLst>
                        <a:ext uri="{FF2B5EF4-FFF2-40B4-BE49-F238E27FC236}">
                          <a16:creationId xmlns:a16="http://schemas.microsoft.com/office/drawing/2014/main" id="{229B6E08-996C-BC09-8E4F-90A656FA13CE}"/>
                        </a:ext>
                      </a:extLst>
                    </p:cNvPr>
                    <p:cNvSpPr/>
                    <p:nvPr/>
                  </p:nvSpPr>
                  <p:spPr>
                    <a:xfrm>
                      <a:off x="7174424" y="1381167"/>
                      <a:ext cx="1177416" cy="183034"/>
                    </a:xfrm>
                    <a:prstGeom prst="rect">
                      <a:avLst/>
                    </a:prstGeom>
                  </p:spPr>
                  <p:txBody>
                    <a:bodyPr wrap="none" lIns="0" tIns="0" rIns="0" bIns="0">
                      <a:spAutoFit/>
                    </a:bodyPr>
                    <a:lstStyle/>
                    <a:p>
                      <a:r>
                        <a:rPr lang="en-US" sz="1400" b="1">
                          <a:solidFill>
                            <a:schemeClr val="accent3"/>
                          </a:solidFill>
                          <a:latin typeface="Calibri" panose="020F0502020204030204" pitchFamily="34" charset="0"/>
                          <a:ea typeface="Calibri" panose="020F0502020204030204" pitchFamily="34" charset="0"/>
                          <a:cs typeface="Calibri" panose="020F0502020204030204" pitchFamily="34" charset="0"/>
                        </a:rPr>
                        <a:t>Customer Loyalty</a:t>
                      </a:r>
                    </a:p>
                  </p:txBody>
                </p:sp>
              </p:grpSp>
              <p:grpSp>
                <p:nvGrpSpPr>
                  <p:cNvPr id="32" name="Group 56">
                    <a:extLst>
                      <a:ext uri="{FF2B5EF4-FFF2-40B4-BE49-F238E27FC236}">
                        <a16:creationId xmlns:a16="http://schemas.microsoft.com/office/drawing/2014/main" id="{B8B7F315-1525-60EF-8253-F9855DD9E364}"/>
                      </a:ext>
                    </a:extLst>
                  </p:cNvPr>
                  <p:cNvGrpSpPr/>
                  <p:nvPr/>
                </p:nvGrpSpPr>
                <p:grpSpPr>
                  <a:xfrm>
                    <a:off x="449416" y="1290025"/>
                    <a:ext cx="2624803" cy="675104"/>
                    <a:chOff x="-645116" y="1406858"/>
                    <a:chExt cx="2624803" cy="675104"/>
                  </a:xfrm>
                </p:grpSpPr>
                <p:sp>
                  <p:nvSpPr>
                    <p:cNvPr id="33" name="TextBox 32">
                      <a:extLst>
                        <a:ext uri="{FF2B5EF4-FFF2-40B4-BE49-F238E27FC236}">
                          <a16:creationId xmlns:a16="http://schemas.microsoft.com/office/drawing/2014/main" id="{084682C4-CA75-D6F7-1C4E-4A8BF88E2914}"/>
                        </a:ext>
                      </a:extLst>
                    </p:cNvPr>
                    <p:cNvSpPr txBox="1"/>
                    <p:nvPr/>
                  </p:nvSpPr>
                  <p:spPr>
                    <a:xfrm>
                      <a:off x="-645116" y="1611304"/>
                      <a:ext cx="2624803" cy="470658"/>
                    </a:xfrm>
                    <a:prstGeom prst="rect">
                      <a:avLst/>
                    </a:prstGeom>
                    <a:noFill/>
                  </p:spPr>
                  <p:txBody>
                    <a:bodyPr wrap="square" lIns="0" tIns="0" rIns="0" bIns="0" rtlCol="0" anchor="t">
                      <a:spAutoFit/>
                    </a:bodyPr>
                    <a:lstStyle/>
                    <a:p>
                      <a:pPr algn="r" defTabSz="914400">
                        <a:spcBef>
                          <a:spcPct val="20000"/>
                        </a:spcBef>
                        <a:defRPr/>
                      </a:pPr>
                      <a:r>
                        <a:rPr lang="en-US" sz="1200">
                          <a:solidFill>
                            <a:schemeClr val="tx1">
                              <a:lumMod val="50000"/>
                              <a:lumOff val="50000"/>
                            </a:schemeClr>
                          </a:solidFill>
                          <a:latin typeface="Calibri"/>
                          <a:ea typeface="Calibri" panose="020F0502020204030204" pitchFamily="34" charset="0"/>
                          <a:cs typeface="Calibri"/>
                        </a:rPr>
                        <a:t>With the help of Predictive Modelling, World Plus would be able to save approximately 95% of the Sales and Marketing budget.</a:t>
                      </a:r>
                    </a:p>
                  </p:txBody>
                </p:sp>
                <p:sp>
                  <p:nvSpPr>
                    <p:cNvPr id="34" name="Rectangle 33">
                      <a:extLst>
                        <a:ext uri="{FF2B5EF4-FFF2-40B4-BE49-F238E27FC236}">
                          <a16:creationId xmlns:a16="http://schemas.microsoft.com/office/drawing/2014/main" id="{9E966967-6907-3E0A-51D1-15A800FEBF33}"/>
                        </a:ext>
                      </a:extLst>
                    </p:cNvPr>
                    <p:cNvSpPr/>
                    <p:nvPr/>
                  </p:nvSpPr>
                  <p:spPr>
                    <a:xfrm>
                      <a:off x="86135" y="1406858"/>
                      <a:ext cx="1893551" cy="183034"/>
                    </a:xfrm>
                    <a:prstGeom prst="rect">
                      <a:avLst/>
                    </a:prstGeom>
                  </p:spPr>
                  <p:txBody>
                    <a:bodyPr wrap="none" lIns="0" tIns="0" rIns="0" bIns="0">
                      <a:spAutoFit/>
                    </a:bodyPr>
                    <a:lstStyle/>
                    <a:p>
                      <a:pPr algn="r"/>
                      <a:r>
                        <a:rPr lang="en-US" sz="1400" b="1">
                          <a:solidFill>
                            <a:schemeClr val="accent2"/>
                          </a:solidFill>
                          <a:latin typeface="Calibri" panose="020F0502020204030204" pitchFamily="34" charset="0"/>
                          <a:ea typeface="Calibri" panose="020F0502020204030204" pitchFamily="34" charset="0"/>
                          <a:cs typeface="Calibri" panose="020F0502020204030204" pitchFamily="34" charset="0"/>
                        </a:rPr>
                        <a:t>Sales and Marketing Budget</a:t>
                      </a:r>
                    </a:p>
                  </p:txBody>
                </p:sp>
              </p:grpSp>
              <p:grpSp>
                <p:nvGrpSpPr>
                  <p:cNvPr id="35" name="Group 56">
                    <a:extLst>
                      <a:ext uri="{FF2B5EF4-FFF2-40B4-BE49-F238E27FC236}">
                        <a16:creationId xmlns:a16="http://schemas.microsoft.com/office/drawing/2014/main" id="{24087E44-064B-23BE-455B-8DD02DE55B3F}"/>
                      </a:ext>
                    </a:extLst>
                  </p:cNvPr>
                  <p:cNvGrpSpPr/>
                  <p:nvPr/>
                </p:nvGrpSpPr>
                <p:grpSpPr>
                  <a:xfrm>
                    <a:off x="798022" y="3811741"/>
                    <a:ext cx="2276196" cy="661310"/>
                    <a:chOff x="-296510" y="1420651"/>
                    <a:chExt cx="2276196" cy="661310"/>
                  </a:xfrm>
                </p:grpSpPr>
                <p:sp>
                  <p:nvSpPr>
                    <p:cNvPr id="36" name="TextBox 35">
                      <a:extLst>
                        <a:ext uri="{FF2B5EF4-FFF2-40B4-BE49-F238E27FC236}">
                          <a16:creationId xmlns:a16="http://schemas.microsoft.com/office/drawing/2014/main" id="{B7B77087-E209-B7AB-A061-EF73E9217FD5}"/>
                        </a:ext>
                      </a:extLst>
                    </p:cNvPr>
                    <p:cNvSpPr txBox="1"/>
                    <p:nvPr/>
                  </p:nvSpPr>
                  <p:spPr>
                    <a:xfrm>
                      <a:off x="-296510" y="1611304"/>
                      <a:ext cx="2276196" cy="470657"/>
                    </a:xfrm>
                    <a:prstGeom prst="rect">
                      <a:avLst/>
                    </a:prstGeom>
                    <a:noFill/>
                  </p:spPr>
                  <p:txBody>
                    <a:bodyPr wrap="square" lIns="0" tIns="0" rIns="0" bIns="0" rtlCol="0">
                      <a:spAutoFit/>
                    </a:bodyPr>
                    <a:lstStyle/>
                    <a:p>
                      <a:pPr lvl="0" algn="r"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Predictive modeling guides analysts to choose the best pricing algorithm based on customer segmentation.</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94D61200-5354-EDB7-DCAB-3058091D87D4}"/>
                        </a:ext>
                      </a:extLst>
                    </p:cNvPr>
                    <p:cNvSpPr/>
                    <p:nvPr/>
                  </p:nvSpPr>
                  <p:spPr>
                    <a:xfrm>
                      <a:off x="930631" y="1420651"/>
                      <a:ext cx="1049055" cy="183034"/>
                    </a:xfrm>
                    <a:prstGeom prst="rect">
                      <a:avLst/>
                    </a:prstGeom>
                  </p:spPr>
                  <p:txBody>
                    <a:bodyPr wrap="none" lIns="0" tIns="0" rIns="0" bIns="0">
                      <a:spAutoFit/>
                    </a:bodyPr>
                    <a:lstStyle/>
                    <a:p>
                      <a:pPr algn="r"/>
                      <a:r>
                        <a:rPr lang="en-US" sz="1400" b="1">
                          <a:solidFill>
                            <a:schemeClr val="accent6"/>
                          </a:solidFill>
                          <a:latin typeface="Calibri" panose="020F0502020204030204" pitchFamily="34" charset="0"/>
                          <a:ea typeface="Calibri" panose="020F0502020204030204" pitchFamily="34" charset="0"/>
                          <a:cs typeface="Calibri" panose="020F0502020204030204" pitchFamily="34" charset="0"/>
                        </a:rPr>
                        <a:t>Optimal Pricing</a:t>
                      </a:r>
                    </a:p>
                  </p:txBody>
                </p:sp>
              </p:grpSp>
              <p:grpSp>
                <p:nvGrpSpPr>
                  <p:cNvPr id="38" name="Group 56">
                    <a:extLst>
                      <a:ext uri="{FF2B5EF4-FFF2-40B4-BE49-F238E27FC236}">
                        <a16:creationId xmlns:a16="http://schemas.microsoft.com/office/drawing/2014/main" id="{C6D1D180-9BAF-6081-5504-2DAEE52B3B76}"/>
                      </a:ext>
                    </a:extLst>
                  </p:cNvPr>
                  <p:cNvGrpSpPr/>
                  <p:nvPr/>
                </p:nvGrpSpPr>
                <p:grpSpPr>
                  <a:xfrm>
                    <a:off x="106738" y="2571172"/>
                    <a:ext cx="2276196" cy="661310"/>
                    <a:chOff x="-296510" y="1420651"/>
                    <a:chExt cx="2276196" cy="661310"/>
                  </a:xfrm>
                </p:grpSpPr>
                <p:sp>
                  <p:nvSpPr>
                    <p:cNvPr id="39" name="TextBox 38">
                      <a:extLst>
                        <a:ext uri="{FF2B5EF4-FFF2-40B4-BE49-F238E27FC236}">
                          <a16:creationId xmlns:a16="http://schemas.microsoft.com/office/drawing/2014/main" id="{1BE1FDEE-DD9E-EDCE-EBAA-97A313D8B34D}"/>
                        </a:ext>
                      </a:extLst>
                    </p:cNvPr>
                    <p:cNvSpPr txBox="1"/>
                    <p:nvPr/>
                  </p:nvSpPr>
                  <p:spPr>
                    <a:xfrm>
                      <a:off x="-296510" y="1611304"/>
                      <a:ext cx="2276196" cy="470657"/>
                    </a:xfrm>
                    <a:prstGeom prst="rect">
                      <a:avLst/>
                    </a:prstGeom>
                    <a:noFill/>
                  </p:spPr>
                  <p:txBody>
                    <a:bodyPr wrap="square" lIns="0" tIns="0" rIns="0" bIns="0" rtlCol="0">
                      <a:spAutoFit/>
                    </a:bodyPr>
                    <a:lstStyle/>
                    <a:p>
                      <a:pPr lvl="0" algn="r"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Predictive analytics approach may benefit in gaining competitive advantage in the industry.</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64304736-35A8-0BCC-0D28-11EFB4210259}"/>
                        </a:ext>
                      </a:extLst>
                    </p:cNvPr>
                    <p:cNvSpPr/>
                    <p:nvPr/>
                  </p:nvSpPr>
                  <p:spPr>
                    <a:xfrm>
                      <a:off x="391628" y="1420651"/>
                      <a:ext cx="1588057" cy="183034"/>
                    </a:xfrm>
                    <a:prstGeom prst="rect">
                      <a:avLst/>
                    </a:prstGeom>
                  </p:spPr>
                  <p:txBody>
                    <a:bodyPr wrap="none" lIns="0" tIns="0" rIns="0" bIns="0">
                      <a:spAutoFit/>
                    </a:bodyPr>
                    <a:lstStyle/>
                    <a:p>
                      <a:pPr algn="r"/>
                      <a:r>
                        <a:rPr lang="en-US" sz="1400" b="1">
                          <a:solidFill>
                            <a:schemeClr val="accent1"/>
                          </a:solidFill>
                          <a:latin typeface="Calibri" panose="020F0502020204030204" pitchFamily="34" charset="0"/>
                          <a:ea typeface="Calibri" panose="020F0502020204030204" pitchFamily="34" charset="0"/>
                          <a:cs typeface="Calibri" panose="020F0502020204030204" pitchFamily="34" charset="0"/>
                        </a:rPr>
                        <a:t>Competitive Advantage</a:t>
                      </a:r>
                    </a:p>
                  </p:txBody>
                </p:sp>
              </p:grpSp>
              <p:grpSp>
                <p:nvGrpSpPr>
                  <p:cNvPr id="41" name="Group 59">
                    <a:extLst>
                      <a:ext uri="{FF2B5EF4-FFF2-40B4-BE49-F238E27FC236}">
                        <a16:creationId xmlns:a16="http://schemas.microsoft.com/office/drawing/2014/main" id="{40A8329F-6609-56D9-2194-881FA0779769}"/>
                      </a:ext>
                    </a:extLst>
                  </p:cNvPr>
                  <p:cNvGrpSpPr/>
                  <p:nvPr/>
                </p:nvGrpSpPr>
                <p:grpSpPr>
                  <a:xfrm>
                    <a:off x="6731544" y="2572417"/>
                    <a:ext cx="2276195" cy="680360"/>
                    <a:chOff x="7154104" y="3244276"/>
                    <a:chExt cx="2276195" cy="680360"/>
                  </a:xfrm>
                </p:grpSpPr>
                <p:sp>
                  <p:nvSpPr>
                    <p:cNvPr id="42" name="TextBox 41">
                      <a:extLst>
                        <a:ext uri="{FF2B5EF4-FFF2-40B4-BE49-F238E27FC236}">
                          <a16:creationId xmlns:a16="http://schemas.microsoft.com/office/drawing/2014/main" id="{D5FEF07D-F993-A1DD-8344-806C2321637F}"/>
                        </a:ext>
                      </a:extLst>
                    </p:cNvPr>
                    <p:cNvSpPr txBox="1"/>
                    <p:nvPr/>
                  </p:nvSpPr>
                  <p:spPr>
                    <a:xfrm>
                      <a:off x="7154105" y="3453979"/>
                      <a:ext cx="2276194" cy="470657"/>
                    </a:xfrm>
                    <a:prstGeom prst="rect">
                      <a:avLst/>
                    </a:prstGeom>
                    <a:noFill/>
                  </p:spPr>
                  <p:txBody>
                    <a:bodyPr wrap="square" lIns="0" tIns="0" rIns="0" bIns="0" rtlCol="0">
                      <a:spAutoFit/>
                    </a:bodyPr>
                    <a:lstStyle/>
                    <a:p>
                      <a:pPr lvl="0" defTabSz="914400">
                        <a:spcBef>
                          <a:spcPct val="20000"/>
                        </a:spcBef>
                        <a:defRPr/>
                      </a:pPr>
                      <a:r>
                        <a:rPr lang="en-US"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Targeting relevant customer segments to enhance product visibility and growth. </a:t>
                      </a:r>
                      <a:endParaRPr lang="en-US" sz="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BB294EF1-5AD8-02F7-B3A1-88104470A774}"/>
                        </a:ext>
                      </a:extLst>
                    </p:cNvPr>
                    <p:cNvSpPr/>
                    <p:nvPr/>
                  </p:nvSpPr>
                  <p:spPr>
                    <a:xfrm>
                      <a:off x="7154104" y="3244276"/>
                      <a:ext cx="2002029" cy="183034"/>
                    </a:xfrm>
                    <a:prstGeom prst="rect">
                      <a:avLst/>
                    </a:prstGeom>
                  </p:spPr>
                  <p:txBody>
                    <a:bodyPr wrap="none" lIns="0" tIns="0" rIns="0" bIns="0">
                      <a:spAutoFit/>
                    </a:bodyPr>
                    <a:lstStyle/>
                    <a:p>
                      <a:r>
                        <a:rPr lang="en-US" sz="1400" b="1" dirty="0">
                          <a:solidFill>
                            <a:srgbClr val="6C7781"/>
                          </a:solidFill>
                          <a:latin typeface="Calibri" panose="020F0502020204030204" pitchFamily="34" charset="0"/>
                          <a:ea typeface="Calibri" panose="020F0502020204030204" pitchFamily="34" charset="0"/>
                          <a:cs typeface="Calibri" panose="020F0502020204030204" pitchFamily="34" charset="0"/>
                        </a:rPr>
                        <a:t>Product Visibility and Growth</a:t>
                      </a:r>
                    </a:p>
                  </p:txBody>
                </p:sp>
              </p:grpSp>
              <p:grpSp>
                <p:nvGrpSpPr>
                  <p:cNvPr id="44" name="Group 43">
                    <a:extLst>
                      <a:ext uri="{FF2B5EF4-FFF2-40B4-BE49-F238E27FC236}">
                        <a16:creationId xmlns:a16="http://schemas.microsoft.com/office/drawing/2014/main" id="{E1B8D810-D8A0-7C14-B6B5-F43D968F27F9}"/>
                      </a:ext>
                    </a:extLst>
                  </p:cNvPr>
                  <p:cNvGrpSpPr/>
                  <p:nvPr/>
                </p:nvGrpSpPr>
                <p:grpSpPr>
                  <a:xfrm>
                    <a:off x="4002282" y="2273048"/>
                    <a:ext cx="1145788" cy="1323852"/>
                    <a:chOff x="4175103" y="2472727"/>
                    <a:chExt cx="800146" cy="924494"/>
                  </a:xfrm>
                </p:grpSpPr>
                <p:sp>
                  <p:nvSpPr>
                    <p:cNvPr id="45" name="Freeform 7">
                      <a:extLst>
                        <a:ext uri="{FF2B5EF4-FFF2-40B4-BE49-F238E27FC236}">
                          <a16:creationId xmlns:a16="http://schemas.microsoft.com/office/drawing/2014/main" id="{1D284BBA-45A5-320D-EAEC-B3EFB07C2C0B}"/>
                        </a:ext>
                      </a:extLst>
                    </p:cNvPr>
                    <p:cNvSpPr>
                      <a:spLocks/>
                    </p:cNvSpPr>
                    <p:nvPr/>
                  </p:nvSpPr>
                  <p:spPr bwMode="auto">
                    <a:xfrm>
                      <a:off x="4175103" y="2472727"/>
                      <a:ext cx="800146" cy="924494"/>
                    </a:xfrm>
                    <a:custGeom>
                      <a:avLst/>
                      <a:gdLst/>
                      <a:ahLst/>
                      <a:cxnLst>
                        <a:cxn ang="0">
                          <a:pos x="592" y="170"/>
                        </a:cxn>
                        <a:cxn ang="0">
                          <a:pos x="592" y="511"/>
                        </a:cxn>
                        <a:cxn ang="0">
                          <a:pos x="296" y="684"/>
                        </a:cxn>
                        <a:cxn ang="0">
                          <a:pos x="0" y="511"/>
                        </a:cxn>
                        <a:cxn ang="0">
                          <a:pos x="0" y="170"/>
                        </a:cxn>
                        <a:cxn ang="0">
                          <a:pos x="296" y="0"/>
                        </a:cxn>
                        <a:cxn ang="0">
                          <a:pos x="592" y="170"/>
                        </a:cxn>
                      </a:cxnLst>
                      <a:rect l="0" t="0" r="r" b="b"/>
                      <a:pathLst>
                        <a:path w="592" h="684">
                          <a:moveTo>
                            <a:pt x="592" y="170"/>
                          </a:moveTo>
                          <a:lnTo>
                            <a:pt x="592" y="511"/>
                          </a:lnTo>
                          <a:lnTo>
                            <a:pt x="296" y="684"/>
                          </a:lnTo>
                          <a:lnTo>
                            <a:pt x="0" y="511"/>
                          </a:lnTo>
                          <a:lnTo>
                            <a:pt x="0" y="170"/>
                          </a:lnTo>
                          <a:lnTo>
                            <a:pt x="296" y="0"/>
                          </a:lnTo>
                          <a:lnTo>
                            <a:pt x="592" y="17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BA736CEE-9700-2786-09FF-1834419A90D7}"/>
                        </a:ext>
                      </a:extLst>
                    </p:cNvPr>
                    <p:cNvSpPr>
                      <a:spLocks noEditPoints="1"/>
                    </p:cNvSpPr>
                    <p:nvPr/>
                  </p:nvSpPr>
                  <p:spPr bwMode="auto">
                    <a:xfrm>
                      <a:off x="4397461" y="2755839"/>
                      <a:ext cx="355430" cy="358272"/>
                    </a:xfrm>
                    <a:custGeom>
                      <a:avLst/>
                      <a:gdLst/>
                      <a:ahLst/>
                      <a:cxnLst>
                        <a:cxn ang="0">
                          <a:pos x="29" y="58"/>
                        </a:cxn>
                        <a:cxn ang="0">
                          <a:pos x="6" y="47"/>
                        </a:cxn>
                        <a:cxn ang="0">
                          <a:pos x="7" y="46"/>
                        </a:cxn>
                        <a:cxn ang="0">
                          <a:pos x="12" y="40"/>
                        </a:cxn>
                        <a:cxn ang="0">
                          <a:pos x="13" y="40"/>
                        </a:cxn>
                        <a:cxn ang="0">
                          <a:pos x="14" y="41"/>
                        </a:cxn>
                        <a:cxn ang="0">
                          <a:pos x="29" y="48"/>
                        </a:cxn>
                        <a:cxn ang="0">
                          <a:pos x="48" y="29"/>
                        </a:cxn>
                        <a:cxn ang="0">
                          <a:pos x="29" y="9"/>
                        </a:cxn>
                        <a:cxn ang="0">
                          <a:pos x="16" y="14"/>
                        </a:cxn>
                        <a:cxn ang="0">
                          <a:pos x="21" y="20"/>
                        </a:cxn>
                        <a:cxn ang="0">
                          <a:pos x="21" y="22"/>
                        </a:cxn>
                        <a:cxn ang="0">
                          <a:pos x="19" y="24"/>
                        </a:cxn>
                        <a:cxn ang="0">
                          <a:pos x="2" y="24"/>
                        </a:cxn>
                        <a:cxn ang="0">
                          <a:pos x="0" y="21"/>
                        </a:cxn>
                        <a:cxn ang="0">
                          <a:pos x="0" y="4"/>
                        </a:cxn>
                        <a:cxn ang="0">
                          <a:pos x="1" y="2"/>
                        </a:cxn>
                        <a:cxn ang="0">
                          <a:pos x="4" y="3"/>
                        </a:cxn>
                        <a:cxn ang="0">
                          <a:pos x="9" y="8"/>
                        </a:cxn>
                        <a:cxn ang="0">
                          <a:pos x="29" y="0"/>
                        </a:cxn>
                        <a:cxn ang="0">
                          <a:pos x="58" y="29"/>
                        </a:cxn>
                        <a:cxn ang="0">
                          <a:pos x="29" y="58"/>
                        </a:cxn>
                        <a:cxn ang="0">
                          <a:pos x="34" y="35"/>
                        </a:cxn>
                        <a:cxn ang="0">
                          <a:pos x="33" y="36"/>
                        </a:cxn>
                        <a:cxn ang="0">
                          <a:pos x="20" y="36"/>
                        </a:cxn>
                        <a:cxn ang="0">
                          <a:pos x="19" y="35"/>
                        </a:cxn>
                        <a:cxn ang="0">
                          <a:pos x="19" y="32"/>
                        </a:cxn>
                        <a:cxn ang="0">
                          <a:pos x="20" y="31"/>
                        </a:cxn>
                        <a:cxn ang="0">
                          <a:pos x="29" y="31"/>
                        </a:cxn>
                        <a:cxn ang="0">
                          <a:pos x="29" y="18"/>
                        </a:cxn>
                        <a:cxn ang="0">
                          <a:pos x="30" y="17"/>
                        </a:cxn>
                        <a:cxn ang="0">
                          <a:pos x="33" y="17"/>
                        </a:cxn>
                        <a:cxn ang="0">
                          <a:pos x="34" y="18"/>
                        </a:cxn>
                        <a:cxn ang="0">
                          <a:pos x="34" y="35"/>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58" name="Graphic 57" descr="Money with solid fill">
                    <a:extLst>
                      <a:ext uri="{FF2B5EF4-FFF2-40B4-BE49-F238E27FC236}">
                        <a16:creationId xmlns:a16="http://schemas.microsoft.com/office/drawing/2014/main" id="{014A1FEF-DF46-2EBA-CABC-73798103C5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03998" y="1394494"/>
                    <a:ext cx="662710" cy="662710"/>
                  </a:xfrm>
                  <a:prstGeom prst="rect">
                    <a:avLst/>
                  </a:prstGeom>
                </p:spPr>
              </p:pic>
              <p:pic>
                <p:nvPicPr>
                  <p:cNvPr id="49" name="Graphic 48" descr="Customer review with solid fill">
                    <a:extLst>
                      <a:ext uri="{FF2B5EF4-FFF2-40B4-BE49-F238E27FC236}">
                        <a16:creationId xmlns:a16="http://schemas.microsoft.com/office/drawing/2014/main" id="{E6E81C97-2DD9-EA3F-B3C7-C5D54C05E4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47877" y="1408640"/>
                    <a:ext cx="662710" cy="662710"/>
                  </a:xfrm>
                  <a:prstGeom prst="rect">
                    <a:avLst/>
                  </a:prstGeom>
                </p:spPr>
              </p:pic>
            </p:grpSp>
            <p:pic>
              <p:nvPicPr>
                <p:cNvPr id="51" name="Graphic 50" descr="Bar graph with upward trend with solid fill">
                  <a:extLst>
                    <a:ext uri="{FF2B5EF4-FFF2-40B4-BE49-F238E27FC236}">
                      <a16:creationId xmlns:a16="http://schemas.microsoft.com/office/drawing/2014/main" id="{4AB2B7AC-6FD5-26E9-B700-711AD1AE64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8081" y="1345771"/>
                  <a:ext cx="720636" cy="720636"/>
                </a:xfrm>
                <a:prstGeom prst="rect">
                  <a:avLst/>
                </a:prstGeom>
              </p:spPr>
            </p:pic>
          </p:grpSp>
          <p:pic>
            <p:nvPicPr>
              <p:cNvPr id="56" name="Graphic 55" descr="Label with solid fill">
                <a:extLst>
                  <a:ext uri="{FF2B5EF4-FFF2-40B4-BE49-F238E27FC236}">
                    <a16:creationId xmlns:a16="http://schemas.microsoft.com/office/drawing/2014/main" id="{8581DFCB-9EFD-F474-2E8A-8E69D1B965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65893" y="4279429"/>
                <a:ext cx="901217" cy="901217"/>
              </a:xfrm>
              <a:prstGeom prst="rect">
                <a:avLst/>
              </a:prstGeom>
            </p:spPr>
          </p:pic>
        </p:grpSp>
        <p:pic>
          <p:nvPicPr>
            <p:cNvPr id="60" name="Graphic 59" descr="Search Inventory with solid fill">
              <a:extLst>
                <a:ext uri="{FF2B5EF4-FFF2-40B4-BE49-F238E27FC236}">
                  <a16:creationId xmlns:a16="http://schemas.microsoft.com/office/drawing/2014/main" id="{6713C094-01DF-E161-7B15-12B7B95ECA5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24759" y="3136604"/>
              <a:ext cx="762268" cy="762268"/>
            </a:xfrm>
            <a:prstGeom prst="rect">
              <a:avLst/>
            </a:prstGeom>
          </p:spPr>
        </p:pic>
      </p:grpSp>
      <p:pic>
        <p:nvPicPr>
          <p:cNvPr id="101" name="Picture 100" descr="A black and white logo&#10;&#10;Description automatically generated">
            <a:extLst>
              <a:ext uri="{FF2B5EF4-FFF2-40B4-BE49-F238E27FC236}">
                <a16:creationId xmlns:a16="http://schemas.microsoft.com/office/drawing/2014/main" id="{C922961F-94F8-3061-3A20-1C53D23769F7}"/>
              </a:ext>
            </a:extLst>
          </p:cNvPr>
          <p:cNvPicPr>
            <a:picLocks noChangeAspect="1"/>
          </p:cNvPicPr>
          <p:nvPr/>
        </p:nvPicPr>
        <p:blipFill rotWithShape="1">
          <a:blip r:embed="rId13"/>
          <a:srcRect t="26952" r="7" b="32917"/>
          <a:stretch/>
        </p:blipFill>
        <p:spPr>
          <a:xfrm>
            <a:off x="11001349" y="6344885"/>
            <a:ext cx="1034441" cy="415155"/>
          </a:xfrm>
          <a:prstGeom prst="rect">
            <a:avLst/>
          </a:prstGeom>
        </p:spPr>
      </p:pic>
      <p:pic>
        <p:nvPicPr>
          <p:cNvPr id="3" name="Picture 2" descr="A logo with a black background&#10;&#10;Description automatically generated">
            <a:extLst>
              <a:ext uri="{FF2B5EF4-FFF2-40B4-BE49-F238E27FC236}">
                <a16:creationId xmlns:a16="http://schemas.microsoft.com/office/drawing/2014/main" id="{2B74E18C-F310-3D6B-A801-0A8C7CFB9A41}"/>
              </a:ext>
            </a:extLst>
          </p:cNvPr>
          <p:cNvPicPr>
            <a:picLocks noChangeAspect="1"/>
          </p:cNvPicPr>
          <p:nvPr/>
        </p:nvPicPr>
        <p:blipFill rotWithShape="1">
          <a:blip r:embed="rId14"/>
          <a:srcRect l="16854" t="16930" r="16228" b="16256"/>
          <a:stretch/>
        </p:blipFill>
        <p:spPr>
          <a:xfrm>
            <a:off x="-1960" y="6221748"/>
            <a:ext cx="634172" cy="631125"/>
          </a:xfrm>
          <a:prstGeom prst="rect">
            <a:avLst/>
          </a:prstGeom>
        </p:spPr>
      </p:pic>
    </p:spTree>
    <p:extLst>
      <p:ext uri="{BB962C8B-B14F-4D97-AF65-F5344CB8AC3E}">
        <p14:creationId xmlns:p14="http://schemas.microsoft.com/office/powerpoint/2010/main" val="88980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7E847D-4103-2B44-9A68-4B88C707374B}"/>
              </a:ext>
            </a:extLst>
          </p:cNvPr>
          <p:cNvSpPr txBox="1"/>
          <p:nvPr/>
        </p:nvSpPr>
        <p:spPr>
          <a:xfrm>
            <a:off x="958542" y="1005839"/>
            <a:ext cx="6432313" cy="4805025"/>
          </a:xfrm>
          <a:prstGeom prst="rect">
            <a:avLst/>
          </a:prstGeom>
        </p:spPr>
        <p:txBody>
          <a:bodyPr vert="horz" lIns="91440" tIns="45720" rIns="91440" bIns="45720" rtlCol="0" anchor="ctr">
            <a:normAutofit/>
          </a:bodyPr>
          <a:lstStyle/>
          <a:p>
            <a:pPr>
              <a:spcBef>
                <a:spcPct val="0"/>
              </a:spcBef>
              <a:spcAft>
                <a:spcPts val="600"/>
              </a:spcAft>
            </a:pPr>
            <a:r>
              <a:rPr lang="en-US" sz="6000" cap="all" dirty="0">
                <a:solidFill>
                  <a:schemeClr val="tx2"/>
                </a:solidFill>
                <a:latin typeface="Calibri" panose="020F0502020204030204" pitchFamily="34" charset="0"/>
                <a:ea typeface="Calibri" panose="020F0502020204030204" pitchFamily="34" charset="0"/>
                <a:cs typeface="Calibri" panose="020F0502020204030204" pitchFamily="34" charset="0"/>
              </a:rPr>
              <a:t>Thank you</a:t>
            </a:r>
          </a:p>
          <a:p>
            <a:pPr>
              <a:spcBef>
                <a:spcPct val="0"/>
              </a:spcBef>
              <a:spcAft>
                <a:spcPts val="600"/>
              </a:spcAft>
            </a:pPr>
            <a:endParaRPr lang="en-US" sz="6000" cap="all"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Tree>
    <p:extLst>
      <p:ext uri="{BB962C8B-B14F-4D97-AF65-F5344CB8AC3E}">
        <p14:creationId xmlns:p14="http://schemas.microsoft.com/office/powerpoint/2010/main" val="134716030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8D516449A1DA49BB0F5B4531798B6B" ma:contentTypeVersion="3" ma:contentTypeDescription="Create a new document." ma:contentTypeScope="" ma:versionID="6f418df4027727a4e3ea2096227652c4">
  <xsd:schema xmlns:xsd="http://www.w3.org/2001/XMLSchema" xmlns:xs="http://www.w3.org/2001/XMLSchema" xmlns:p="http://schemas.microsoft.com/office/2006/metadata/properties" xmlns:ns2="c1347376-5367-42b6-8998-f2d67f813877" targetNamespace="http://schemas.microsoft.com/office/2006/metadata/properties" ma:root="true" ma:fieldsID="60e5f3bda2131b99771631daeceaa320" ns2:_="">
    <xsd:import namespace="c1347376-5367-42b6-8998-f2d67f81387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47376-5367-42b6-8998-f2d67f813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8A2CF-567A-4A7A-A9A3-BF069592F1BF}">
  <ds:schemaRefs>
    <ds:schemaRef ds:uri="http://schemas.microsoft.com/office/infopath/2007/PartnerControls"/>
    <ds:schemaRef ds:uri="http://purl.org/dc/elements/1.1/"/>
    <ds:schemaRef ds:uri="http://schemas.microsoft.com/office/2006/documentManagement/types"/>
    <ds:schemaRef ds:uri="c1347376-5367-42b6-8998-f2d67f813877"/>
    <ds:schemaRef ds:uri="http://schemas.microsoft.com/office/2006/metadata/properties"/>
    <ds:schemaRef ds:uri="http://www.w3.org/XML/1998/namespace"/>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CC0CC86C-612B-4F65-BC0F-7399834C3187}">
  <ds:schemaRefs>
    <ds:schemaRef ds:uri="http://schemas.microsoft.com/sharepoint/v3/contenttype/forms"/>
  </ds:schemaRefs>
</ds:datastoreItem>
</file>

<file path=customXml/itemProps3.xml><?xml version="1.0" encoding="utf-8"?>
<ds:datastoreItem xmlns:ds="http://schemas.openxmlformats.org/officeDocument/2006/customXml" ds:itemID="{40947D49-99CC-4D21-A9DA-C81C0B50D636}">
  <ds:schemaRefs>
    <ds:schemaRef ds:uri="c1347376-5367-42b6-8998-f2d67f8138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5851</TotalTime>
  <Words>430</Words>
  <Application>Microsoft Office PowerPoint</Application>
  <PresentationFormat>Widescreen</PresentationFormat>
  <Paragraphs>63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Wingdings 2</vt:lpstr>
      <vt:lpstr>Dividend</vt:lpstr>
      <vt:lpstr>Lead Conversion System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&amp; Deploying a Lead  Prediction System</dc:title>
  <dc:creator>SINGH, BHANU PRATAP (PGT)</dc:creator>
  <cp:lastModifiedBy>SINGH, BHANU PRATAP (PGT)</cp:lastModifiedBy>
  <cp:revision>11</cp:revision>
  <dcterms:created xsi:type="dcterms:W3CDTF">2023-11-23T03:13:36Z</dcterms:created>
  <dcterms:modified xsi:type="dcterms:W3CDTF">2024-10-16T10:53:47Z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0x010100548D516449A1DA49BB0F5B4531798B6B</vt:lpwstr>
  </property>
</Properties>
</file>