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16459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F5CD"/>
    <a:srgbClr val="FCDCBF"/>
    <a:srgbClr val="BFE7FF"/>
    <a:srgbClr val="FFCFE7"/>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33" d="100"/>
          <a:sy n="33" d="100"/>
        </p:scale>
        <p:origin x="2170"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4441" y="5387345"/>
            <a:ext cx="13990320" cy="11460480"/>
          </a:xfrm>
        </p:spPr>
        <p:txBody>
          <a:bodyPr anchor="b"/>
          <a:lstStyle>
            <a:lvl1pPr algn="ctr">
              <a:defRPr sz="10800"/>
            </a:lvl1pPr>
          </a:lstStyle>
          <a:p>
            <a:r>
              <a:rPr lang="en-US"/>
              <a:t>Click to edit Master title style</a:t>
            </a:r>
            <a:endParaRPr lang="en-US" dirty="0"/>
          </a:p>
        </p:txBody>
      </p:sp>
      <p:sp>
        <p:nvSpPr>
          <p:cNvPr id="3" name="Subtitle 2"/>
          <p:cNvSpPr>
            <a:spLocks noGrp="1"/>
          </p:cNvSpPr>
          <p:nvPr>
            <p:ph type="subTitle" idx="1"/>
          </p:nvPr>
        </p:nvSpPr>
        <p:spPr>
          <a:xfrm>
            <a:off x="2057400" y="17289780"/>
            <a:ext cx="12344400" cy="7947659"/>
          </a:xfrm>
        </p:spPr>
        <p:txBody>
          <a:bodyPr/>
          <a:lstStyle>
            <a:lvl1pPr marL="0" indent="0" algn="ctr">
              <a:buNone/>
              <a:defRPr sz="4320"/>
            </a:lvl1pPr>
            <a:lvl2pPr marL="822941" indent="0" algn="ctr">
              <a:buNone/>
              <a:defRPr sz="3600"/>
            </a:lvl2pPr>
            <a:lvl3pPr marL="1645882" indent="0" algn="ctr">
              <a:buNone/>
              <a:defRPr sz="3240"/>
            </a:lvl3pPr>
            <a:lvl4pPr marL="2468823" indent="0" algn="ctr">
              <a:buNone/>
              <a:defRPr sz="2880"/>
            </a:lvl4pPr>
            <a:lvl5pPr marL="3291764" indent="0" algn="ctr">
              <a:buNone/>
              <a:defRPr sz="2880"/>
            </a:lvl5pPr>
            <a:lvl6pPr marL="4114705" indent="0" algn="ctr">
              <a:buNone/>
              <a:defRPr sz="2880"/>
            </a:lvl6pPr>
            <a:lvl7pPr marL="4937646" indent="0" algn="ctr">
              <a:buNone/>
              <a:defRPr sz="2880"/>
            </a:lvl7pPr>
            <a:lvl8pPr marL="5760587" indent="0" algn="ctr">
              <a:buNone/>
              <a:defRPr sz="2880"/>
            </a:lvl8pPr>
            <a:lvl9pPr marL="6583528" indent="0" algn="ctr">
              <a:buNone/>
              <a:defRPr sz="28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668891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764979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78616" y="1752601"/>
            <a:ext cx="3549015" cy="2789682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31572" y="1752601"/>
            <a:ext cx="10441305" cy="278968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38014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121152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2998" y="8206752"/>
            <a:ext cx="14196060" cy="13693136"/>
          </a:xfrm>
        </p:spPr>
        <p:txBody>
          <a:bodyPr anchor="b"/>
          <a:lstStyle>
            <a:lvl1pPr>
              <a:defRPr sz="10800"/>
            </a:lvl1pPr>
          </a:lstStyle>
          <a:p>
            <a:r>
              <a:rPr lang="en-US"/>
              <a:t>Click to edit Master title style</a:t>
            </a:r>
            <a:endParaRPr lang="en-US" dirty="0"/>
          </a:p>
        </p:txBody>
      </p:sp>
      <p:sp>
        <p:nvSpPr>
          <p:cNvPr id="3" name="Text Placeholder 2"/>
          <p:cNvSpPr>
            <a:spLocks noGrp="1"/>
          </p:cNvSpPr>
          <p:nvPr>
            <p:ph type="body" idx="1"/>
          </p:nvPr>
        </p:nvSpPr>
        <p:spPr>
          <a:xfrm>
            <a:off x="1122998" y="22029429"/>
            <a:ext cx="14196060" cy="7200899"/>
          </a:xfrm>
        </p:spPr>
        <p:txBody>
          <a:bodyPr/>
          <a:lstStyle>
            <a:lvl1pPr marL="0" indent="0">
              <a:buNone/>
              <a:defRPr sz="4320">
                <a:solidFill>
                  <a:schemeClr val="tx1"/>
                </a:solidFill>
              </a:defRPr>
            </a:lvl1pPr>
            <a:lvl2pPr marL="822941" indent="0">
              <a:buNone/>
              <a:defRPr sz="3600">
                <a:solidFill>
                  <a:schemeClr val="tx1">
                    <a:tint val="75000"/>
                  </a:schemeClr>
                </a:solidFill>
              </a:defRPr>
            </a:lvl2pPr>
            <a:lvl3pPr marL="1645882" indent="0">
              <a:buNone/>
              <a:defRPr sz="3240">
                <a:solidFill>
                  <a:schemeClr val="tx1">
                    <a:tint val="75000"/>
                  </a:schemeClr>
                </a:solidFill>
              </a:defRPr>
            </a:lvl3pPr>
            <a:lvl4pPr marL="2468823" indent="0">
              <a:buNone/>
              <a:defRPr sz="2880">
                <a:solidFill>
                  <a:schemeClr val="tx1">
                    <a:tint val="75000"/>
                  </a:schemeClr>
                </a:solidFill>
              </a:defRPr>
            </a:lvl4pPr>
            <a:lvl5pPr marL="3291764" indent="0">
              <a:buNone/>
              <a:defRPr sz="2880">
                <a:solidFill>
                  <a:schemeClr val="tx1">
                    <a:tint val="75000"/>
                  </a:schemeClr>
                </a:solidFill>
              </a:defRPr>
            </a:lvl5pPr>
            <a:lvl6pPr marL="4114705" indent="0">
              <a:buNone/>
              <a:defRPr sz="2880">
                <a:solidFill>
                  <a:schemeClr val="tx1">
                    <a:tint val="75000"/>
                  </a:schemeClr>
                </a:solidFill>
              </a:defRPr>
            </a:lvl6pPr>
            <a:lvl7pPr marL="4937646" indent="0">
              <a:buNone/>
              <a:defRPr sz="2880">
                <a:solidFill>
                  <a:schemeClr val="tx1">
                    <a:tint val="75000"/>
                  </a:schemeClr>
                </a:solidFill>
              </a:defRPr>
            </a:lvl7pPr>
            <a:lvl8pPr marL="5760587" indent="0">
              <a:buNone/>
              <a:defRPr sz="2880">
                <a:solidFill>
                  <a:schemeClr val="tx1">
                    <a:tint val="75000"/>
                  </a:schemeClr>
                </a:solidFill>
              </a:defRPr>
            </a:lvl8pPr>
            <a:lvl9pPr marL="6583528" indent="0">
              <a:buNone/>
              <a:defRPr sz="28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374664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31570" y="8763005"/>
            <a:ext cx="6995160" cy="208864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332470" y="8763005"/>
            <a:ext cx="6995160" cy="208864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966996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33714" y="1752608"/>
            <a:ext cx="14196060" cy="636270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33716" y="8069583"/>
            <a:ext cx="6963012" cy="3954780"/>
          </a:xfrm>
        </p:spPr>
        <p:txBody>
          <a:bodyPr anchor="b"/>
          <a:lstStyle>
            <a:lvl1pPr marL="0" indent="0">
              <a:buNone/>
              <a:defRPr sz="4320" b="1"/>
            </a:lvl1pPr>
            <a:lvl2pPr marL="822941" indent="0">
              <a:buNone/>
              <a:defRPr sz="3600" b="1"/>
            </a:lvl2pPr>
            <a:lvl3pPr marL="1645882" indent="0">
              <a:buNone/>
              <a:defRPr sz="3240" b="1"/>
            </a:lvl3pPr>
            <a:lvl4pPr marL="2468823" indent="0">
              <a:buNone/>
              <a:defRPr sz="2880" b="1"/>
            </a:lvl4pPr>
            <a:lvl5pPr marL="3291764" indent="0">
              <a:buNone/>
              <a:defRPr sz="2880" b="1"/>
            </a:lvl5pPr>
            <a:lvl6pPr marL="4114705" indent="0">
              <a:buNone/>
              <a:defRPr sz="2880" b="1"/>
            </a:lvl6pPr>
            <a:lvl7pPr marL="4937646" indent="0">
              <a:buNone/>
              <a:defRPr sz="2880" b="1"/>
            </a:lvl7pPr>
            <a:lvl8pPr marL="5760587" indent="0">
              <a:buNone/>
              <a:defRPr sz="2880" b="1"/>
            </a:lvl8pPr>
            <a:lvl9pPr marL="6583528" indent="0">
              <a:buNone/>
              <a:defRPr sz="2880" b="1"/>
            </a:lvl9pPr>
          </a:lstStyle>
          <a:p>
            <a:pPr lvl="0"/>
            <a:r>
              <a:rPr lang="en-US"/>
              <a:t>Click to edit Master text styles</a:t>
            </a:r>
          </a:p>
        </p:txBody>
      </p:sp>
      <p:sp>
        <p:nvSpPr>
          <p:cNvPr id="4" name="Content Placeholder 3"/>
          <p:cNvSpPr>
            <a:spLocks noGrp="1"/>
          </p:cNvSpPr>
          <p:nvPr>
            <p:ph sz="half" idx="2"/>
          </p:nvPr>
        </p:nvSpPr>
        <p:spPr>
          <a:xfrm>
            <a:off x="1133716" y="12024360"/>
            <a:ext cx="6963012" cy="176860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332471" y="8069583"/>
            <a:ext cx="6997304" cy="3954780"/>
          </a:xfrm>
        </p:spPr>
        <p:txBody>
          <a:bodyPr anchor="b"/>
          <a:lstStyle>
            <a:lvl1pPr marL="0" indent="0">
              <a:buNone/>
              <a:defRPr sz="4320" b="1"/>
            </a:lvl1pPr>
            <a:lvl2pPr marL="822941" indent="0">
              <a:buNone/>
              <a:defRPr sz="3600" b="1"/>
            </a:lvl2pPr>
            <a:lvl3pPr marL="1645882" indent="0">
              <a:buNone/>
              <a:defRPr sz="3240" b="1"/>
            </a:lvl3pPr>
            <a:lvl4pPr marL="2468823" indent="0">
              <a:buNone/>
              <a:defRPr sz="2880" b="1"/>
            </a:lvl4pPr>
            <a:lvl5pPr marL="3291764" indent="0">
              <a:buNone/>
              <a:defRPr sz="2880" b="1"/>
            </a:lvl5pPr>
            <a:lvl6pPr marL="4114705" indent="0">
              <a:buNone/>
              <a:defRPr sz="2880" b="1"/>
            </a:lvl6pPr>
            <a:lvl7pPr marL="4937646" indent="0">
              <a:buNone/>
              <a:defRPr sz="2880" b="1"/>
            </a:lvl7pPr>
            <a:lvl8pPr marL="5760587" indent="0">
              <a:buNone/>
              <a:defRPr sz="2880" b="1"/>
            </a:lvl8pPr>
            <a:lvl9pPr marL="6583528" indent="0">
              <a:buNone/>
              <a:defRPr sz="2880" b="1"/>
            </a:lvl9pPr>
          </a:lstStyle>
          <a:p>
            <a:pPr lvl="0"/>
            <a:r>
              <a:rPr lang="en-US"/>
              <a:t>Click to edit Master text styles</a:t>
            </a:r>
          </a:p>
        </p:txBody>
      </p:sp>
      <p:sp>
        <p:nvSpPr>
          <p:cNvPr id="6" name="Content Placeholder 5"/>
          <p:cNvSpPr>
            <a:spLocks noGrp="1"/>
          </p:cNvSpPr>
          <p:nvPr>
            <p:ph sz="quarter" idx="4"/>
          </p:nvPr>
        </p:nvSpPr>
        <p:spPr>
          <a:xfrm>
            <a:off x="8332471" y="12024360"/>
            <a:ext cx="6997304" cy="176860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25-04-2023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922208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25-04-2023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917478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25-04-2023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748770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33714" y="2194564"/>
            <a:ext cx="5308520" cy="7680961"/>
          </a:xfrm>
        </p:spPr>
        <p:txBody>
          <a:bodyPr anchor="b"/>
          <a:lstStyle>
            <a:lvl1pPr>
              <a:defRPr sz="5760"/>
            </a:lvl1pPr>
          </a:lstStyle>
          <a:p>
            <a:r>
              <a:rPr lang="en-US"/>
              <a:t>Click to edit Master title style</a:t>
            </a:r>
            <a:endParaRPr lang="en-US" dirty="0"/>
          </a:p>
        </p:txBody>
      </p:sp>
      <p:sp>
        <p:nvSpPr>
          <p:cNvPr id="3" name="Content Placeholder 2"/>
          <p:cNvSpPr>
            <a:spLocks noGrp="1"/>
          </p:cNvSpPr>
          <p:nvPr>
            <p:ph idx="1"/>
          </p:nvPr>
        </p:nvSpPr>
        <p:spPr>
          <a:xfrm>
            <a:off x="6997304" y="4739649"/>
            <a:ext cx="8332470" cy="23393398"/>
          </a:xfrm>
        </p:spPr>
        <p:txBody>
          <a:bodyPr/>
          <a:lstStyle>
            <a:lvl1pPr>
              <a:defRPr sz="5760"/>
            </a:lvl1pPr>
            <a:lvl2pPr>
              <a:defRPr sz="5040"/>
            </a:lvl2pPr>
            <a:lvl3pPr>
              <a:defRPr sz="432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33714" y="9875517"/>
            <a:ext cx="5308520" cy="18295624"/>
          </a:xfrm>
        </p:spPr>
        <p:txBody>
          <a:bodyPr/>
          <a:lstStyle>
            <a:lvl1pPr marL="0" indent="0">
              <a:buNone/>
              <a:defRPr sz="2880"/>
            </a:lvl1pPr>
            <a:lvl2pPr marL="822941" indent="0">
              <a:buNone/>
              <a:defRPr sz="2520"/>
            </a:lvl2pPr>
            <a:lvl3pPr marL="1645882" indent="0">
              <a:buNone/>
              <a:defRPr sz="2160"/>
            </a:lvl3pPr>
            <a:lvl4pPr marL="2468823" indent="0">
              <a:buNone/>
              <a:defRPr sz="1800"/>
            </a:lvl4pPr>
            <a:lvl5pPr marL="3291764" indent="0">
              <a:buNone/>
              <a:defRPr sz="1800"/>
            </a:lvl5pPr>
            <a:lvl6pPr marL="4114705" indent="0">
              <a:buNone/>
              <a:defRPr sz="1800"/>
            </a:lvl6pPr>
            <a:lvl7pPr marL="4937646" indent="0">
              <a:buNone/>
              <a:defRPr sz="1800"/>
            </a:lvl7pPr>
            <a:lvl8pPr marL="5760587" indent="0">
              <a:buNone/>
              <a:defRPr sz="1800"/>
            </a:lvl8pPr>
            <a:lvl9pPr marL="6583528"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199882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33714" y="2194564"/>
            <a:ext cx="5308520" cy="7680961"/>
          </a:xfrm>
        </p:spPr>
        <p:txBody>
          <a:bodyPr anchor="b"/>
          <a:lstStyle>
            <a:lvl1pPr>
              <a:defRPr sz="576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97304" y="4739649"/>
            <a:ext cx="8332470" cy="23393398"/>
          </a:xfrm>
        </p:spPr>
        <p:txBody>
          <a:bodyPr anchor="t"/>
          <a:lstStyle>
            <a:lvl1pPr marL="0" indent="0">
              <a:buNone/>
              <a:defRPr sz="5760"/>
            </a:lvl1pPr>
            <a:lvl2pPr marL="822941" indent="0">
              <a:buNone/>
              <a:defRPr sz="5040"/>
            </a:lvl2pPr>
            <a:lvl3pPr marL="1645882" indent="0">
              <a:buNone/>
              <a:defRPr sz="4320"/>
            </a:lvl3pPr>
            <a:lvl4pPr marL="2468823" indent="0">
              <a:buNone/>
              <a:defRPr sz="3600"/>
            </a:lvl4pPr>
            <a:lvl5pPr marL="3291764" indent="0">
              <a:buNone/>
              <a:defRPr sz="3600"/>
            </a:lvl5pPr>
            <a:lvl6pPr marL="4114705" indent="0">
              <a:buNone/>
              <a:defRPr sz="3600"/>
            </a:lvl6pPr>
            <a:lvl7pPr marL="4937646" indent="0">
              <a:buNone/>
              <a:defRPr sz="3600"/>
            </a:lvl7pPr>
            <a:lvl8pPr marL="5760587" indent="0">
              <a:buNone/>
              <a:defRPr sz="3600"/>
            </a:lvl8pPr>
            <a:lvl9pPr marL="6583528" indent="0">
              <a:buNone/>
              <a:defRPr sz="3600"/>
            </a:lvl9pPr>
          </a:lstStyle>
          <a:p>
            <a:r>
              <a:rPr lang="en-US"/>
              <a:t>Click icon to add picture</a:t>
            </a:r>
            <a:endParaRPr lang="en-US" dirty="0"/>
          </a:p>
        </p:txBody>
      </p:sp>
      <p:sp>
        <p:nvSpPr>
          <p:cNvPr id="4" name="Text Placeholder 3"/>
          <p:cNvSpPr>
            <a:spLocks noGrp="1"/>
          </p:cNvSpPr>
          <p:nvPr>
            <p:ph type="body" sz="half" idx="2"/>
          </p:nvPr>
        </p:nvSpPr>
        <p:spPr>
          <a:xfrm>
            <a:off x="1133714" y="9875517"/>
            <a:ext cx="5308520" cy="18295624"/>
          </a:xfrm>
        </p:spPr>
        <p:txBody>
          <a:bodyPr/>
          <a:lstStyle>
            <a:lvl1pPr marL="0" indent="0">
              <a:buNone/>
              <a:defRPr sz="2880"/>
            </a:lvl1pPr>
            <a:lvl2pPr marL="822941" indent="0">
              <a:buNone/>
              <a:defRPr sz="2520"/>
            </a:lvl2pPr>
            <a:lvl3pPr marL="1645882" indent="0">
              <a:buNone/>
              <a:defRPr sz="2160"/>
            </a:lvl3pPr>
            <a:lvl4pPr marL="2468823" indent="0">
              <a:buNone/>
              <a:defRPr sz="1800"/>
            </a:lvl4pPr>
            <a:lvl5pPr marL="3291764" indent="0">
              <a:buNone/>
              <a:defRPr sz="1800"/>
            </a:lvl5pPr>
            <a:lvl6pPr marL="4114705" indent="0">
              <a:buNone/>
              <a:defRPr sz="1800"/>
            </a:lvl6pPr>
            <a:lvl7pPr marL="4937646" indent="0">
              <a:buNone/>
              <a:defRPr sz="1800"/>
            </a:lvl7pPr>
            <a:lvl8pPr marL="5760587" indent="0">
              <a:buNone/>
              <a:defRPr sz="1800"/>
            </a:lvl8pPr>
            <a:lvl9pPr marL="6583528"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92985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1570" y="1752608"/>
            <a:ext cx="14196060" cy="63627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31570" y="8763005"/>
            <a:ext cx="14196060" cy="208864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31570" y="30510492"/>
            <a:ext cx="3703320" cy="1752598"/>
          </a:xfrm>
          <a:prstGeom prst="rect">
            <a:avLst/>
          </a:prstGeom>
        </p:spPr>
        <p:txBody>
          <a:bodyPr vert="horz" lIns="91440" tIns="45720" rIns="91440" bIns="45720" rtlCol="0" anchor="ctr"/>
          <a:lstStyle>
            <a:lvl1pPr algn="l">
              <a:defRPr sz="2160">
                <a:solidFill>
                  <a:schemeClr val="tx1">
                    <a:tint val="75000"/>
                  </a:schemeClr>
                </a:solidFill>
              </a:defRPr>
            </a:lvl1pPr>
          </a:lstStyle>
          <a:p>
            <a:fld id="{3E22DA87-17A3-43A0-B86E-2FCFB6EFBC32}" type="datetimeFigureOut">
              <a:rPr lang="en-IN" smtClean="0"/>
              <a:t>25-04-2023</a:t>
            </a:fld>
            <a:endParaRPr lang="en-IN"/>
          </a:p>
        </p:txBody>
      </p:sp>
      <p:sp>
        <p:nvSpPr>
          <p:cNvPr id="5" name="Footer Placeholder 4"/>
          <p:cNvSpPr>
            <a:spLocks noGrp="1"/>
          </p:cNvSpPr>
          <p:nvPr>
            <p:ph type="ftr" sz="quarter" idx="3"/>
          </p:nvPr>
        </p:nvSpPr>
        <p:spPr>
          <a:xfrm>
            <a:off x="5452110" y="30510492"/>
            <a:ext cx="5554980" cy="1752598"/>
          </a:xfrm>
          <a:prstGeom prst="rect">
            <a:avLst/>
          </a:prstGeom>
        </p:spPr>
        <p:txBody>
          <a:bodyPr vert="horz" lIns="91440" tIns="45720" rIns="91440" bIns="45720" rtlCol="0" anchor="ctr"/>
          <a:lstStyle>
            <a:lvl1pPr algn="ctr">
              <a:defRPr sz="216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1624310" y="30510492"/>
            <a:ext cx="3703320" cy="1752598"/>
          </a:xfrm>
          <a:prstGeom prst="rect">
            <a:avLst/>
          </a:prstGeom>
        </p:spPr>
        <p:txBody>
          <a:bodyPr vert="horz" lIns="91440" tIns="45720" rIns="91440" bIns="45720" rtlCol="0" anchor="ctr"/>
          <a:lstStyle>
            <a:lvl1pPr algn="r">
              <a:defRPr sz="2160">
                <a:solidFill>
                  <a:schemeClr val="tx1">
                    <a:tint val="75000"/>
                  </a:schemeClr>
                </a:solidFill>
              </a:defRPr>
            </a:lvl1pPr>
          </a:lstStyle>
          <a:p>
            <a:fld id="{4F033070-D223-4E7B-BBE1-DD4C7F7A138D}" type="slidenum">
              <a:rPr lang="en-IN" smtClean="0"/>
              <a:t>‹#›</a:t>
            </a:fld>
            <a:endParaRPr lang="en-IN"/>
          </a:p>
        </p:txBody>
      </p:sp>
    </p:spTree>
    <p:extLst>
      <p:ext uri="{BB962C8B-B14F-4D97-AF65-F5344CB8AC3E}">
        <p14:creationId xmlns:p14="http://schemas.microsoft.com/office/powerpoint/2010/main" val="35967978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645882" rtl="0" eaLnBrk="1" latinLnBrk="0" hangingPunct="1">
        <a:lnSpc>
          <a:spcPct val="90000"/>
        </a:lnSpc>
        <a:spcBef>
          <a:spcPct val="0"/>
        </a:spcBef>
        <a:buNone/>
        <a:defRPr sz="7920" kern="1200">
          <a:solidFill>
            <a:schemeClr val="tx1"/>
          </a:solidFill>
          <a:latin typeface="+mj-lt"/>
          <a:ea typeface="+mj-ea"/>
          <a:cs typeface="+mj-cs"/>
        </a:defRPr>
      </a:lvl1pPr>
    </p:titleStyle>
    <p:bodyStyle>
      <a:lvl1pPr marL="411471" indent="-411471" algn="l" defTabSz="1645882" rtl="0" eaLnBrk="1" latinLnBrk="0" hangingPunct="1">
        <a:lnSpc>
          <a:spcPct val="90000"/>
        </a:lnSpc>
        <a:spcBef>
          <a:spcPts val="1800"/>
        </a:spcBef>
        <a:buFont typeface="Arial" panose="020B0604020202020204" pitchFamily="34" charset="0"/>
        <a:buChar char="•"/>
        <a:defRPr sz="5040" kern="1200">
          <a:solidFill>
            <a:schemeClr val="tx1"/>
          </a:solidFill>
          <a:latin typeface="+mn-lt"/>
          <a:ea typeface="+mn-ea"/>
          <a:cs typeface="+mn-cs"/>
        </a:defRPr>
      </a:lvl1pPr>
      <a:lvl2pPr marL="1234411" indent="-411471" algn="l" defTabSz="1645882" rtl="0" eaLnBrk="1" latinLnBrk="0" hangingPunct="1">
        <a:lnSpc>
          <a:spcPct val="90000"/>
        </a:lnSpc>
        <a:spcBef>
          <a:spcPts val="900"/>
        </a:spcBef>
        <a:buFont typeface="Arial" panose="020B0604020202020204" pitchFamily="34" charset="0"/>
        <a:buChar char="•"/>
        <a:defRPr sz="4320" kern="1200">
          <a:solidFill>
            <a:schemeClr val="tx1"/>
          </a:solidFill>
          <a:latin typeface="+mn-lt"/>
          <a:ea typeface="+mn-ea"/>
          <a:cs typeface="+mn-cs"/>
        </a:defRPr>
      </a:lvl2pPr>
      <a:lvl3pPr marL="2057353" indent="-411471" algn="l" defTabSz="1645882" rtl="0" eaLnBrk="1" latinLnBrk="0" hangingPunct="1">
        <a:lnSpc>
          <a:spcPct val="90000"/>
        </a:lnSpc>
        <a:spcBef>
          <a:spcPts val="900"/>
        </a:spcBef>
        <a:buFont typeface="Arial" panose="020B0604020202020204" pitchFamily="34" charset="0"/>
        <a:buChar char="•"/>
        <a:defRPr sz="3600" kern="1200">
          <a:solidFill>
            <a:schemeClr val="tx1"/>
          </a:solidFill>
          <a:latin typeface="+mn-lt"/>
          <a:ea typeface="+mn-ea"/>
          <a:cs typeface="+mn-cs"/>
        </a:defRPr>
      </a:lvl3pPr>
      <a:lvl4pPr marL="2880294" indent="-411471" algn="l" defTabSz="1645882"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4pPr>
      <a:lvl5pPr marL="3703235" indent="-411471" algn="l" defTabSz="1645882"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5pPr>
      <a:lvl6pPr marL="4526176" indent="-411471" algn="l" defTabSz="1645882"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6pPr>
      <a:lvl7pPr marL="5349117" indent="-411471" algn="l" defTabSz="1645882"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7pPr>
      <a:lvl8pPr marL="6172058" indent="-411471" algn="l" defTabSz="1645882"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8pPr>
      <a:lvl9pPr marL="6994999" indent="-411471" algn="l" defTabSz="1645882"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9pPr>
    </p:bodyStyle>
    <p:otherStyle>
      <a:defPPr>
        <a:defRPr lang="en-US"/>
      </a:defPPr>
      <a:lvl1pPr marL="0" algn="l" defTabSz="1645882" rtl="0" eaLnBrk="1" latinLnBrk="0" hangingPunct="1">
        <a:defRPr sz="3240" kern="1200">
          <a:solidFill>
            <a:schemeClr val="tx1"/>
          </a:solidFill>
          <a:latin typeface="+mn-lt"/>
          <a:ea typeface="+mn-ea"/>
          <a:cs typeface="+mn-cs"/>
        </a:defRPr>
      </a:lvl1pPr>
      <a:lvl2pPr marL="822941" algn="l" defTabSz="1645882" rtl="0" eaLnBrk="1" latinLnBrk="0" hangingPunct="1">
        <a:defRPr sz="3240" kern="1200">
          <a:solidFill>
            <a:schemeClr val="tx1"/>
          </a:solidFill>
          <a:latin typeface="+mn-lt"/>
          <a:ea typeface="+mn-ea"/>
          <a:cs typeface="+mn-cs"/>
        </a:defRPr>
      </a:lvl2pPr>
      <a:lvl3pPr marL="1645882" algn="l" defTabSz="1645882" rtl="0" eaLnBrk="1" latinLnBrk="0" hangingPunct="1">
        <a:defRPr sz="3240" kern="1200">
          <a:solidFill>
            <a:schemeClr val="tx1"/>
          </a:solidFill>
          <a:latin typeface="+mn-lt"/>
          <a:ea typeface="+mn-ea"/>
          <a:cs typeface="+mn-cs"/>
        </a:defRPr>
      </a:lvl3pPr>
      <a:lvl4pPr marL="2468823" algn="l" defTabSz="1645882" rtl="0" eaLnBrk="1" latinLnBrk="0" hangingPunct="1">
        <a:defRPr sz="3240" kern="1200">
          <a:solidFill>
            <a:schemeClr val="tx1"/>
          </a:solidFill>
          <a:latin typeface="+mn-lt"/>
          <a:ea typeface="+mn-ea"/>
          <a:cs typeface="+mn-cs"/>
        </a:defRPr>
      </a:lvl4pPr>
      <a:lvl5pPr marL="3291764" algn="l" defTabSz="1645882" rtl="0" eaLnBrk="1" latinLnBrk="0" hangingPunct="1">
        <a:defRPr sz="3240" kern="1200">
          <a:solidFill>
            <a:schemeClr val="tx1"/>
          </a:solidFill>
          <a:latin typeface="+mn-lt"/>
          <a:ea typeface="+mn-ea"/>
          <a:cs typeface="+mn-cs"/>
        </a:defRPr>
      </a:lvl5pPr>
      <a:lvl6pPr marL="4114705" algn="l" defTabSz="1645882" rtl="0" eaLnBrk="1" latinLnBrk="0" hangingPunct="1">
        <a:defRPr sz="3240" kern="1200">
          <a:solidFill>
            <a:schemeClr val="tx1"/>
          </a:solidFill>
          <a:latin typeface="+mn-lt"/>
          <a:ea typeface="+mn-ea"/>
          <a:cs typeface="+mn-cs"/>
        </a:defRPr>
      </a:lvl6pPr>
      <a:lvl7pPr marL="4937646" algn="l" defTabSz="1645882" rtl="0" eaLnBrk="1" latinLnBrk="0" hangingPunct="1">
        <a:defRPr sz="3240" kern="1200">
          <a:solidFill>
            <a:schemeClr val="tx1"/>
          </a:solidFill>
          <a:latin typeface="+mn-lt"/>
          <a:ea typeface="+mn-ea"/>
          <a:cs typeface="+mn-cs"/>
        </a:defRPr>
      </a:lvl7pPr>
      <a:lvl8pPr marL="5760587" algn="l" defTabSz="1645882" rtl="0" eaLnBrk="1" latinLnBrk="0" hangingPunct="1">
        <a:defRPr sz="3240" kern="1200">
          <a:solidFill>
            <a:schemeClr val="tx1"/>
          </a:solidFill>
          <a:latin typeface="+mn-lt"/>
          <a:ea typeface="+mn-ea"/>
          <a:cs typeface="+mn-cs"/>
        </a:defRPr>
      </a:lvl8pPr>
      <a:lvl9pPr marL="6583528" algn="l" defTabSz="1645882" rtl="0" eaLnBrk="1" latinLnBrk="0" hangingPunct="1">
        <a:defRPr sz="32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F827C5-EB36-36D8-57E4-E142A1A8C67D}"/>
              </a:ext>
            </a:extLst>
          </p:cNvPr>
          <p:cNvSpPr/>
          <p:nvPr/>
        </p:nvSpPr>
        <p:spPr>
          <a:xfrm>
            <a:off x="-5122" y="3884129"/>
            <a:ext cx="16459198" cy="6104233"/>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BEE37FD5-5EF1-EDB2-8DF3-A5AA932536BE}"/>
              </a:ext>
            </a:extLst>
          </p:cNvPr>
          <p:cNvSpPr/>
          <p:nvPr/>
        </p:nvSpPr>
        <p:spPr>
          <a:xfrm>
            <a:off x="0" y="10027696"/>
            <a:ext cx="16520159" cy="5824475"/>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dirty="0">
              <a:ln>
                <a:solidFill>
                  <a:schemeClr val="tx1"/>
                </a:solidFill>
              </a:ln>
              <a:solidFill>
                <a:schemeClr val="accent4"/>
              </a:solidFill>
              <a:highlight>
                <a:srgbClr val="0000FF"/>
              </a:highlight>
            </a:endParaRPr>
          </a:p>
        </p:txBody>
      </p:sp>
      <p:sp>
        <p:nvSpPr>
          <p:cNvPr id="6" name="Rectangle 5">
            <a:extLst>
              <a:ext uri="{FF2B5EF4-FFF2-40B4-BE49-F238E27FC236}">
                <a16:creationId xmlns:a16="http://schemas.microsoft.com/office/drawing/2014/main" id="{3A021296-65E9-56EE-2F9B-01E9D7D98AE3}"/>
              </a:ext>
            </a:extLst>
          </p:cNvPr>
          <p:cNvSpPr/>
          <p:nvPr/>
        </p:nvSpPr>
        <p:spPr>
          <a:xfrm>
            <a:off x="-5122" y="15853312"/>
            <a:ext cx="16459200" cy="6237014"/>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8CC73F69-4CF5-AB24-E8A8-73DEEF223A8F}"/>
              </a:ext>
            </a:extLst>
          </p:cNvPr>
          <p:cNvSpPr/>
          <p:nvPr/>
        </p:nvSpPr>
        <p:spPr>
          <a:xfrm>
            <a:off x="-295" y="22042804"/>
            <a:ext cx="16459200" cy="5378473"/>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6BB6150E-B6D9-0477-CF16-6A98BF9C825F}"/>
              </a:ext>
            </a:extLst>
          </p:cNvPr>
          <p:cNvSpPr/>
          <p:nvPr/>
        </p:nvSpPr>
        <p:spPr>
          <a:xfrm>
            <a:off x="0" y="27424471"/>
            <a:ext cx="16459200" cy="5360433"/>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dirty="0"/>
          </a:p>
        </p:txBody>
      </p:sp>
      <p:sp>
        <p:nvSpPr>
          <p:cNvPr id="19" name="Rectangle 18"/>
          <p:cNvSpPr/>
          <p:nvPr/>
        </p:nvSpPr>
        <p:spPr>
          <a:xfrm>
            <a:off x="187036" y="4399143"/>
            <a:ext cx="3261014" cy="55399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Times New Roman" panose="02020603050405020304" pitchFamily="18" charset="0"/>
                <a:cs typeface="Times New Roman" panose="02020603050405020304" pitchFamily="18" charset="0"/>
              </a:rPr>
              <a:t>INTRODUCTION</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BA700850-254E-CEFB-BC41-4AE4951B636A}"/>
              </a:ext>
            </a:extLst>
          </p:cNvPr>
          <p:cNvSpPr/>
          <p:nvPr/>
        </p:nvSpPr>
        <p:spPr>
          <a:xfrm>
            <a:off x="0" y="2719578"/>
            <a:ext cx="16459200" cy="1325224"/>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22" name="Rectangle 21"/>
          <p:cNvSpPr/>
          <p:nvPr/>
        </p:nvSpPr>
        <p:spPr>
          <a:xfrm>
            <a:off x="194105" y="15905519"/>
            <a:ext cx="1879889" cy="55399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Times New Roman" panose="02020603050405020304" pitchFamily="18" charset="0"/>
                <a:cs typeface="Times New Roman" panose="02020603050405020304" pitchFamily="18" charset="0"/>
              </a:rPr>
              <a:t>RESULTS</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66850" y="22211088"/>
            <a:ext cx="5908964" cy="55399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Times New Roman" panose="02020603050405020304" pitchFamily="18" charset="0"/>
                <a:cs typeface="Times New Roman" panose="02020603050405020304" pitchFamily="18" charset="0"/>
              </a:rPr>
              <a:t>DISCUSSION AND CONCLUSION</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187036" y="27546077"/>
            <a:ext cx="3022889" cy="55399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Times New Roman" panose="02020603050405020304" pitchFamily="18" charset="0"/>
                <a:cs typeface="Times New Roman" panose="02020603050405020304" pitchFamily="18" charset="0"/>
              </a:rPr>
              <a:t>BIBLIOGRAPHY</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37EBDFB-488C-7F01-6765-9DA15C34FC9B}"/>
              </a:ext>
            </a:extLst>
          </p:cNvPr>
          <p:cNvSpPr txBox="1"/>
          <p:nvPr/>
        </p:nvSpPr>
        <p:spPr>
          <a:xfrm>
            <a:off x="374074" y="2693074"/>
            <a:ext cx="15505043" cy="1261884"/>
          </a:xfrm>
          <a:prstGeom prst="rect">
            <a:avLst/>
          </a:prstGeom>
          <a:noFill/>
        </p:spPr>
        <p:txBody>
          <a:bodyPr wrap="square" rtlCol="0">
            <a:spAutoFit/>
          </a:bodyPr>
          <a:lstStyle/>
          <a:p>
            <a:pPr algn="ctr"/>
            <a:r>
              <a:rPr lang="en-IN" sz="4000" b="0" i="0" u="none" strike="noStrike" dirty="0">
                <a:solidFill>
                  <a:srgbClr val="000000"/>
                </a:solidFill>
                <a:effectLst/>
                <a:latin typeface="Times New Roman" panose="02020603050405020304" pitchFamily="18" charset="0"/>
              </a:rPr>
              <a:t>Improving the Accuracy of  </a:t>
            </a:r>
            <a:r>
              <a:rPr lang="en-IN" sz="3600" b="0" i="0" u="none" strike="noStrike" dirty="0">
                <a:solidFill>
                  <a:srgbClr val="000000"/>
                </a:solidFill>
                <a:effectLst/>
                <a:latin typeface="Times New Roman" panose="02020603050405020304" pitchFamily="18" charset="0"/>
              </a:rPr>
              <a:t>Rice Quality Prediction using Machine Learning  Algorithms: A Comparative Analysis </a:t>
            </a:r>
            <a:endParaRPr lang="en-US" sz="3600" b="1" dirty="0">
              <a:latin typeface="Times New Roman" panose="02020603050405020304" pitchFamily="18" charset="0"/>
              <a:cs typeface="Times New Roman" panose="02020603050405020304" pitchFamily="18" charset="0"/>
            </a:endParaRPr>
          </a:p>
        </p:txBody>
      </p:sp>
      <p:sp>
        <p:nvSpPr>
          <p:cNvPr id="20" name="Rectangle 19"/>
          <p:cNvSpPr/>
          <p:nvPr/>
        </p:nvSpPr>
        <p:spPr>
          <a:xfrm>
            <a:off x="187036" y="10269290"/>
            <a:ext cx="5185064" cy="55399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Times New Roman" panose="02020603050405020304" pitchFamily="18" charset="0"/>
                <a:cs typeface="Times New Roman" panose="02020603050405020304" pitchFamily="18" charset="0"/>
              </a:rPr>
              <a:t>MATERIALS AND METHODS</a:t>
            </a:r>
            <a:endParaRPr lang="en-IN" sz="2800" b="1" dirty="0">
              <a:solidFill>
                <a:schemeClr val="tx1"/>
              </a:solidFill>
              <a:latin typeface="Times New Roman" panose="02020603050405020304" pitchFamily="18" charset="0"/>
              <a:cs typeface="Times New Roman" panose="02020603050405020304" pitchFamily="18" charset="0"/>
            </a:endParaRPr>
          </a:p>
        </p:txBody>
      </p:sp>
      <p:pic>
        <p:nvPicPr>
          <p:cNvPr id="18" name="Picture 17"/>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0" y="-52578"/>
            <a:ext cx="16459200" cy="2772156"/>
          </a:xfrm>
          <a:prstGeom prst="rect">
            <a:avLst/>
          </a:prstGeom>
        </p:spPr>
      </p:pic>
      <p:sp>
        <p:nvSpPr>
          <p:cNvPr id="13" name="Rectangle 12">
            <a:extLst>
              <a:ext uri="{FF2B5EF4-FFF2-40B4-BE49-F238E27FC236}">
                <a16:creationId xmlns:a16="http://schemas.microsoft.com/office/drawing/2014/main" id="{DAF757CC-C832-3EB9-8642-C2DADE82A7D6}"/>
              </a:ext>
            </a:extLst>
          </p:cNvPr>
          <p:cNvSpPr/>
          <p:nvPr/>
        </p:nvSpPr>
        <p:spPr>
          <a:xfrm>
            <a:off x="9019306" y="1478973"/>
            <a:ext cx="7358572" cy="1213087"/>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2C70C69D-E356-94D3-988E-D3E99B4033C3}"/>
              </a:ext>
            </a:extLst>
          </p:cNvPr>
          <p:cNvSpPr txBox="1"/>
          <p:nvPr/>
        </p:nvSpPr>
        <p:spPr>
          <a:xfrm>
            <a:off x="9485376" y="1549655"/>
            <a:ext cx="5572490" cy="769441"/>
          </a:xfrm>
          <a:prstGeom prst="rect">
            <a:avLst/>
          </a:prstGeom>
          <a:noFill/>
        </p:spPr>
        <p:txBody>
          <a:bodyPr wrap="square" rtlCol="0">
            <a:spAutoFit/>
          </a:bodyPr>
          <a:lstStyle/>
          <a:p>
            <a:pPr algn="r"/>
            <a:r>
              <a:rPr lang="en-US" sz="2200" b="1" dirty="0">
                <a:solidFill>
                  <a:schemeClr val="bg1"/>
                </a:solidFill>
                <a:latin typeface="Times New Roman" panose="02020603050405020304" pitchFamily="18" charset="0"/>
                <a:cs typeface="Times New Roman" panose="02020603050405020304" pitchFamily="18" charset="0"/>
              </a:rPr>
              <a:t>Mr. </a:t>
            </a:r>
            <a:r>
              <a:rPr lang="en-US" sz="2200" b="1" dirty="0" err="1">
                <a:solidFill>
                  <a:schemeClr val="bg1"/>
                </a:solidFill>
                <a:latin typeface="Times New Roman" panose="02020603050405020304" pitchFamily="18" charset="0"/>
                <a:cs typeface="Times New Roman" panose="02020603050405020304" pitchFamily="18" charset="0"/>
              </a:rPr>
              <a:t>N.Bhanu</a:t>
            </a:r>
            <a:r>
              <a:rPr lang="en-US" sz="2200" b="1" dirty="0">
                <a:solidFill>
                  <a:schemeClr val="bg1"/>
                </a:solidFill>
                <a:latin typeface="Times New Roman" panose="02020603050405020304" pitchFamily="18" charset="0"/>
                <a:cs typeface="Times New Roman" panose="02020603050405020304" pitchFamily="18" charset="0"/>
              </a:rPr>
              <a:t> Prakash Reddy</a:t>
            </a:r>
          </a:p>
          <a:p>
            <a:pPr algn="r"/>
            <a:r>
              <a:rPr lang="en-US" sz="2200" b="1" dirty="0">
                <a:solidFill>
                  <a:schemeClr val="bg1"/>
                </a:solidFill>
                <a:latin typeface="Times New Roman" panose="02020603050405020304" pitchFamily="18" charset="0"/>
                <a:cs typeface="Times New Roman" panose="02020603050405020304" pitchFamily="18" charset="0"/>
              </a:rPr>
              <a:t>Guided By: </a:t>
            </a:r>
            <a:r>
              <a:rPr lang="en-US" sz="2200" b="1" dirty="0" err="1">
                <a:solidFill>
                  <a:schemeClr val="bg1"/>
                </a:solidFill>
                <a:latin typeface="Times New Roman" panose="02020603050405020304" pitchFamily="18" charset="0"/>
                <a:cs typeface="Times New Roman" panose="02020603050405020304" pitchFamily="18" charset="0"/>
              </a:rPr>
              <a:t>Dr.W.Deva</a:t>
            </a:r>
            <a:r>
              <a:rPr lang="en-US" sz="2200" b="1" dirty="0">
                <a:solidFill>
                  <a:schemeClr val="bg1"/>
                </a:solidFill>
                <a:latin typeface="Times New Roman" panose="02020603050405020304" pitchFamily="18" charset="0"/>
                <a:cs typeface="Times New Roman" panose="02020603050405020304" pitchFamily="18" charset="0"/>
              </a:rPr>
              <a:t> Priya     </a:t>
            </a:r>
            <a:endParaRPr lang="en-IN" sz="2200" b="1" dirty="0">
              <a:solidFill>
                <a:schemeClr val="bg1"/>
              </a:solidFill>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A362008D-D9AE-CC4A-00C7-D2C269A08BF0}"/>
              </a:ext>
            </a:extLst>
          </p:cNvPr>
          <p:cNvSpPr txBox="1"/>
          <p:nvPr/>
        </p:nvSpPr>
        <p:spPr>
          <a:xfrm>
            <a:off x="196629" y="5112653"/>
            <a:ext cx="10631978" cy="4154984"/>
          </a:xfrm>
          <a:prstGeom prst="rect">
            <a:avLst/>
          </a:prstGeom>
          <a:noFill/>
        </p:spPr>
        <p:txBody>
          <a:bodyPr wrap="square" rtlCol="0">
            <a:spAutoFit/>
          </a:bodyPr>
          <a:lstStyle/>
          <a:p>
            <a:pPr marL="342900" indent="-342900" algn="just">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The main goal of this research work is to predict the quality of rice.</a:t>
            </a:r>
          </a:p>
          <a:p>
            <a:pPr marL="342900" indent="-342900" algn="just">
              <a:buFont typeface="Wingdings" panose="05000000000000000000" pitchFamily="2" charset="2"/>
              <a:buChar char="Ø"/>
            </a:pPr>
            <a:endParaRPr lang="en-US" sz="22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 Enhanced Convolutional Neural Network  predicts the quality of rice with the best accuracy of  97.27%</a:t>
            </a:r>
          </a:p>
          <a:p>
            <a:pPr marL="342900" indent="-342900" algn="just">
              <a:buFont typeface="Wingdings" panose="05000000000000000000" pitchFamily="2" charset="2"/>
              <a:buChar char="Ø"/>
            </a:pPr>
            <a:endParaRPr lang="en-US" sz="22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In the  process of detecting  the quality of rice we  have used   Convolutional Neural Network algorithm compared  with  Linear Regression, Logistic Regression, Support Vector Machine, Enhanced Convolutional Neural Network.</a:t>
            </a:r>
          </a:p>
          <a:p>
            <a:pPr algn="just"/>
            <a:endParaRPr lang="en-US" sz="22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It produces the outcome of the quality of rice in one of the  form from  pure rice, partial impure rice, impure rice.</a:t>
            </a:r>
          </a:p>
          <a:p>
            <a:endParaRPr lang="en-US" sz="2200" b="1" dirty="0">
              <a:latin typeface="Söhne"/>
            </a:endParaRPr>
          </a:p>
        </p:txBody>
      </p:sp>
      <p:sp>
        <p:nvSpPr>
          <p:cNvPr id="38" name="TextBox 37">
            <a:extLst>
              <a:ext uri="{FF2B5EF4-FFF2-40B4-BE49-F238E27FC236}">
                <a16:creationId xmlns:a16="http://schemas.microsoft.com/office/drawing/2014/main" id="{A362008D-D9AE-CC4A-00C7-D2C269A08BF0}"/>
              </a:ext>
            </a:extLst>
          </p:cNvPr>
          <p:cNvSpPr txBox="1"/>
          <p:nvPr/>
        </p:nvSpPr>
        <p:spPr>
          <a:xfrm>
            <a:off x="228599" y="22555200"/>
            <a:ext cx="16306801" cy="4124206"/>
          </a:xfrm>
          <a:prstGeom prst="rect">
            <a:avLst/>
          </a:prstGeom>
          <a:noFill/>
        </p:spPr>
        <p:txBody>
          <a:bodyPr wrap="square" rtlCol="0">
            <a:spAutoFit/>
          </a:bodyPr>
          <a:lstStyle/>
          <a:p>
            <a:pPr marL="342900" indent="-342900">
              <a:buFont typeface="Wingdings" panose="05000000000000000000" pitchFamily="2" charset="2"/>
              <a:buChar char="Ø"/>
            </a:pPr>
            <a:endParaRPr lang="en-US" sz="22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Based on the study , the significance value of p=0.01 (</a:t>
            </a:r>
            <a:r>
              <a:rPr lang="en-IN" sz="2200" b="1" dirty="0">
                <a:latin typeface="Times New Roman" panose="02020603050405020304" pitchFamily="18" charset="0"/>
                <a:cs typeface="Times New Roman" panose="02020603050405020304" pitchFamily="18" charset="0"/>
              </a:rPr>
              <a:t>independent sample T –test p&lt;0.5) </a:t>
            </a:r>
            <a:r>
              <a:rPr lang="en-US" sz="2200" b="1" dirty="0">
                <a:latin typeface="Times New Roman" panose="02020603050405020304" pitchFamily="18" charset="0"/>
                <a:cs typeface="Times New Roman" panose="02020603050405020304" pitchFamily="18" charset="0"/>
              </a:rPr>
              <a:t>) and there is a statistical significant difference between the group 1 and group 2</a:t>
            </a:r>
          </a:p>
          <a:p>
            <a:pPr marL="342900" indent="-342900">
              <a:buFont typeface="Wingdings" panose="05000000000000000000" pitchFamily="2" charset="2"/>
              <a:buChar char="Ø"/>
            </a:pPr>
            <a:endParaRPr lang="en-US" sz="22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The Research is implemented in Jupyter Notebook  and for conducting statistical analysis and interpretation IBM SPSS version 26 is used</a:t>
            </a:r>
          </a:p>
          <a:p>
            <a:pPr marL="342900" indent="-342900">
              <a:buFont typeface="Wingdings" panose="05000000000000000000" pitchFamily="2" charset="2"/>
              <a:buChar char="Ø"/>
            </a:pPr>
            <a:endParaRPr lang="en-US" sz="22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 The limitation of the study is that it takes a very long time to train a large dataset, especially for  Convolutional Neural   Network</a:t>
            </a:r>
          </a:p>
          <a:p>
            <a:pPr marL="342900" indent="-342900">
              <a:buFont typeface="Wingdings" panose="05000000000000000000" pitchFamily="2" charset="2"/>
              <a:buChar char="Ø"/>
            </a:pPr>
            <a:endParaRPr lang="en-US" sz="22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In conclusion, the obtained data from the research and conclude that Novel Logistic Regression  algorithm attain the high accuracy   when comparing to the other supervised learning algorithms to predict the Quality of Rice.</a:t>
            </a:r>
          </a:p>
          <a:p>
            <a:pPr marL="342900" indent="-342900">
              <a:buFont typeface="Wingdings" panose="05000000000000000000" pitchFamily="2" charset="2"/>
              <a:buChar char="Ø"/>
            </a:pPr>
            <a:endParaRPr lang="en-IN" sz="2000" b="1"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A362008D-D9AE-CC4A-00C7-D2C269A08BF0}"/>
              </a:ext>
            </a:extLst>
          </p:cNvPr>
          <p:cNvSpPr txBox="1"/>
          <p:nvPr/>
        </p:nvSpPr>
        <p:spPr>
          <a:xfrm>
            <a:off x="0" y="28300679"/>
            <a:ext cx="16459199" cy="4493538"/>
          </a:xfrm>
          <a:prstGeom prst="rect">
            <a:avLst/>
          </a:prstGeom>
          <a:noFill/>
        </p:spPr>
        <p:txBody>
          <a:bodyPr wrap="square" rtlCol="0">
            <a:spAutoFit/>
          </a:bodyPr>
          <a:lstStyle/>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Natarajan, S., </a:t>
            </a:r>
            <a:r>
              <a:rPr lang="en-US" sz="2200" b="1" dirty="0" err="1">
                <a:latin typeface="Times New Roman" panose="02020603050405020304" pitchFamily="18" charset="0"/>
                <a:cs typeface="Times New Roman" panose="02020603050405020304" pitchFamily="18" charset="0"/>
              </a:rPr>
              <a:t>Ponnusamy</a:t>
            </a:r>
            <a:r>
              <a:rPr lang="en-US" sz="2200" b="1" dirty="0">
                <a:latin typeface="Times New Roman" panose="02020603050405020304" pitchFamily="18" charset="0"/>
                <a:cs typeface="Times New Roman" panose="02020603050405020304" pitchFamily="18" charset="0"/>
              </a:rPr>
              <a:t>, V. (2023). A Review on Rice Quality Analysis. In: Ranganathan, G., Fernando, X., </a:t>
            </a:r>
            <a:r>
              <a:rPr lang="en-US" sz="2200" b="1" dirty="0" err="1">
                <a:latin typeface="Times New Roman" panose="02020603050405020304" pitchFamily="18" charset="0"/>
                <a:cs typeface="Times New Roman" panose="02020603050405020304" pitchFamily="18" charset="0"/>
              </a:rPr>
              <a:t>Piramuthu</a:t>
            </a:r>
            <a:r>
              <a:rPr lang="en-US" sz="2200" b="1" dirty="0">
                <a:latin typeface="Times New Roman" panose="02020603050405020304" pitchFamily="18" charset="0"/>
                <a:cs typeface="Times New Roman" panose="02020603050405020304" pitchFamily="18" charset="0"/>
              </a:rPr>
              <a:t>, S. (eds) Soft Computing for Security Applications. Advances in Intelligent Systems and Computing, vol 1428. Springer, Singapore. </a:t>
            </a:r>
          </a:p>
          <a:p>
            <a:pPr marL="342900" indent="-342900">
              <a:buFont typeface="Wingdings" panose="05000000000000000000" pitchFamily="2" charset="2"/>
              <a:buChar char="Ø"/>
            </a:pPr>
            <a:endParaRPr lang="en-US" sz="22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200" b="1" dirty="0">
                <a:latin typeface="Times New Roman" panose="02020603050405020304" pitchFamily="18" charset="0"/>
                <a:cs typeface="Times New Roman" panose="02020603050405020304" pitchFamily="18" charset="0"/>
              </a:rPr>
              <a:t>Prom-u-</a:t>
            </a:r>
            <a:r>
              <a:rPr lang="en-IN" sz="2200" b="1" dirty="0" err="1">
                <a:latin typeface="Times New Roman" panose="02020603050405020304" pitchFamily="18" charset="0"/>
                <a:cs typeface="Times New Roman" panose="02020603050405020304" pitchFamily="18" charset="0"/>
              </a:rPr>
              <a:t>thai</a:t>
            </a:r>
            <a:r>
              <a:rPr lang="en-IN" sz="2200" b="1" dirty="0">
                <a:latin typeface="Times New Roman" panose="02020603050405020304" pitchFamily="18" charset="0"/>
                <a:cs typeface="Times New Roman" panose="02020603050405020304" pitchFamily="18" charset="0"/>
              </a:rPr>
              <a:t>, C., </a:t>
            </a:r>
            <a:r>
              <a:rPr lang="en-IN" sz="2200" b="1" dirty="0" err="1">
                <a:latin typeface="Times New Roman" panose="02020603050405020304" pitchFamily="18" charset="0"/>
                <a:cs typeface="Times New Roman" panose="02020603050405020304" pitchFamily="18" charset="0"/>
              </a:rPr>
              <a:t>Rerkasem</a:t>
            </a:r>
            <a:r>
              <a:rPr lang="en-IN" sz="2200" b="1" dirty="0">
                <a:latin typeface="Times New Roman" panose="02020603050405020304" pitchFamily="18" charset="0"/>
                <a:cs typeface="Times New Roman" panose="02020603050405020304" pitchFamily="18" charset="0"/>
              </a:rPr>
              <a:t>, B. Rice quality improvement. A review. </a:t>
            </a:r>
            <a:r>
              <a:rPr lang="en-IN" sz="2200" b="1" dirty="0" err="1">
                <a:latin typeface="Times New Roman" panose="02020603050405020304" pitchFamily="18" charset="0"/>
                <a:cs typeface="Times New Roman" panose="02020603050405020304" pitchFamily="18" charset="0"/>
              </a:rPr>
              <a:t>Agron</a:t>
            </a:r>
            <a:r>
              <a:rPr lang="en-IN" sz="2200" b="1" dirty="0">
                <a:latin typeface="Times New Roman" panose="02020603050405020304" pitchFamily="18" charset="0"/>
                <a:cs typeface="Times New Roman" panose="02020603050405020304" pitchFamily="18" charset="0"/>
              </a:rPr>
              <a:t>. Sustain. Dev. 40, 28 (2020). </a:t>
            </a:r>
          </a:p>
          <a:p>
            <a:pPr marL="342900" indent="-342900">
              <a:buFont typeface="Wingdings" panose="05000000000000000000" pitchFamily="2" charset="2"/>
              <a:buChar char="Ø"/>
            </a:pPr>
            <a:endParaRPr lang="en-IN" sz="22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200" b="1" dirty="0" err="1">
                <a:latin typeface="Times New Roman" panose="02020603050405020304" pitchFamily="18" charset="0"/>
                <a:cs typeface="Times New Roman" panose="02020603050405020304" pitchFamily="18" charset="0"/>
              </a:rPr>
              <a:t>Kiratiratanapruk</a:t>
            </a:r>
            <a:r>
              <a:rPr lang="en-IN" sz="2200" b="1" dirty="0">
                <a:latin typeface="Times New Roman" panose="02020603050405020304" pitchFamily="18" charset="0"/>
                <a:cs typeface="Times New Roman" panose="02020603050405020304" pitchFamily="18" charset="0"/>
              </a:rPr>
              <a:t>, K., </a:t>
            </a:r>
            <a:r>
              <a:rPr lang="en-IN" sz="2200" b="1" dirty="0" err="1">
                <a:latin typeface="Times New Roman" panose="02020603050405020304" pitchFamily="18" charset="0"/>
                <a:cs typeface="Times New Roman" panose="02020603050405020304" pitchFamily="18" charset="0"/>
              </a:rPr>
              <a:t>Temniranrat</a:t>
            </a:r>
            <a:r>
              <a:rPr lang="en-IN" sz="2200" b="1" dirty="0">
                <a:latin typeface="Times New Roman" panose="02020603050405020304" pitchFamily="18" charset="0"/>
                <a:cs typeface="Times New Roman" panose="02020603050405020304" pitchFamily="18" charset="0"/>
              </a:rPr>
              <a:t>, P., </a:t>
            </a:r>
            <a:r>
              <a:rPr lang="en-IN" sz="2200" b="1" dirty="0" err="1">
                <a:latin typeface="Times New Roman" panose="02020603050405020304" pitchFamily="18" charset="0"/>
                <a:cs typeface="Times New Roman" panose="02020603050405020304" pitchFamily="18" charset="0"/>
              </a:rPr>
              <a:t>Sinthupinyo</a:t>
            </a:r>
            <a:r>
              <a:rPr lang="en-IN" sz="2200" b="1" dirty="0">
                <a:latin typeface="Times New Roman" panose="02020603050405020304" pitchFamily="18" charset="0"/>
                <a:cs typeface="Times New Roman" panose="02020603050405020304" pitchFamily="18" charset="0"/>
              </a:rPr>
              <a:t>, W., </a:t>
            </a:r>
            <a:r>
              <a:rPr lang="en-IN" sz="2200" b="1" dirty="0" err="1">
                <a:latin typeface="Times New Roman" panose="02020603050405020304" pitchFamily="18" charset="0"/>
                <a:cs typeface="Times New Roman" panose="02020603050405020304" pitchFamily="18" charset="0"/>
              </a:rPr>
              <a:t>Prempree</a:t>
            </a:r>
            <a:r>
              <a:rPr lang="en-IN" sz="2200" b="1" dirty="0">
                <a:latin typeface="Times New Roman" panose="02020603050405020304" pitchFamily="18" charset="0"/>
                <a:cs typeface="Times New Roman" panose="02020603050405020304" pitchFamily="18" charset="0"/>
              </a:rPr>
              <a:t>, P., </a:t>
            </a:r>
            <a:r>
              <a:rPr lang="en-IN" sz="2200" b="1" dirty="0" err="1">
                <a:latin typeface="Times New Roman" panose="02020603050405020304" pitchFamily="18" charset="0"/>
                <a:cs typeface="Times New Roman" panose="02020603050405020304" pitchFamily="18" charset="0"/>
              </a:rPr>
              <a:t>Chaitavon</a:t>
            </a:r>
            <a:r>
              <a:rPr lang="en-IN" sz="2200" b="1" dirty="0">
                <a:latin typeface="Times New Roman" panose="02020603050405020304" pitchFamily="18" charset="0"/>
                <a:cs typeface="Times New Roman" panose="02020603050405020304" pitchFamily="18" charset="0"/>
              </a:rPr>
              <a:t>, K., </a:t>
            </a:r>
            <a:r>
              <a:rPr lang="en-IN" sz="2200" b="1" dirty="0" err="1">
                <a:latin typeface="Times New Roman" panose="02020603050405020304" pitchFamily="18" charset="0"/>
                <a:cs typeface="Times New Roman" panose="02020603050405020304" pitchFamily="18" charset="0"/>
              </a:rPr>
              <a:t>Porntheeraphat</a:t>
            </a:r>
            <a:r>
              <a:rPr lang="en-IN" sz="2200" b="1" dirty="0">
                <a:latin typeface="Times New Roman" panose="02020603050405020304" pitchFamily="18" charset="0"/>
                <a:cs typeface="Times New Roman" panose="02020603050405020304" pitchFamily="18" charset="0"/>
              </a:rPr>
              <a:t>, S., &amp; </a:t>
            </a:r>
            <a:r>
              <a:rPr lang="en-IN" sz="2200" b="1" dirty="0" err="1">
                <a:latin typeface="Times New Roman" panose="02020603050405020304" pitchFamily="18" charset="0"/>
                <a:cs typeface="Times New Roman" panose="02020603050405020304" pitchFamily="18" charset="0"/>
              </a:rPr>
              <a:t>Prasertsak</a:t>
            </a:r>
            <a:r>
              <a:rPr lang="en-IN" sz="2200" b="1" dirty="0">
                <a:latin typeface="Times New Roman" panose="02020603050405020304" pitchFamily="18" charset="0"/>
                <a:cs typeface="Times New Roman" panose="02020603050405020304" pitchFamily="18" charset="0"/>
              </a:rPr>
              <a:t>, A. (2020). Development of paddy rice seed classification process using machine learning techniques for automatic grading machine. Journal of Sensors.</a:t>
            </a:r>
          </a:p>
          <a:p>
            <a:pPr marL="342900" indent="-342900">
              <a:buFont typeface="Wingdings" panose="05000000000000000000" pitchFamily="2" charset="2"/>
              <a:buChar char="Ø"/>
            </a:pPr>
            <a:endParaRPr lang="en-IN" sz="22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200" b="1" dirty="0">
                <a:latin typeface="Times New Roman" panose="02020603050405020304" pitchFamily="18" charset="0"/>
                <a:cs typeface="Times New Roman" panose="02020603050405020304" pitchFamily="18" charset="0"/>
              </a:rPr>
              <a:t>Li, C., Li, B., &amp; Ye, D. (2020). Analysis and identification of rice adulteration using terahertz spectroscopy and pattern recognition algorithms. IEEE Access, 8, 26839–26850.J. </a:t>
            </a:r>
            <a:r>
              <a:rPr lang="en-IN" sz="2200" b="1" dirty="0" err="1">
                <a:latin typeface="Times New Roman" panose="02020603050405020304" pitchFamily="18" charset="0"/>
                <a:cs typeface="Times New Roman" panose="02020603050405020304" pitchFamily="18" charset="0"/>
              </a:rPr>
              <a:t>Panigrahi</a:t>
            </a:r>
            <a:r>
              <a:rPr lang="en-IN" sz="2200" b="1" dirty="0">
                <a:latin typeface="Times New Roman" panose="02020603050405020304" pitchFamily="18" charset="0"/>
                <a:cs typeface="Times New Roman" panose="02020603050405020304" pitchFamily="18" charset="0"/>
              </a:rPr>
              <a:t>, P. </a:t>
            </a:r>
            <a:r>
              <a:rPr lang="en-IN" sz="2200" b="1" dirty="0" err="1">
                <a:latin typeface="Times New Roman" panose="02020603050405020304" pitchFamily="18" charset="0"/>
                <a:cs typeface="Times New Roman" panose="02020603050405020304" pitchFamily="18" charset="0"/>
              </a:rPr>
              <a:t>Pattnaik</a:t>
            </a:r>
            <a:r>
              <a:rPr lang="en-IN" sz="2200" b="1" dirty="0">
                <a:latin typeface="Times New Roman" panose="02020603050405020304" pitchFamily="18" charset="0"/>
                <a:cs typeface="Times New Roman" panose="02020603050405020304" pitchFamily="18" charset="0"/>
              </a:rPr>
              <a:t>, B. B. Dash and S. Ranjan Dash, "Rice Quality Prediction using Computer Vision," 2020 International Conference on Computer Science, Engineering and Applications (ICCSEA), </a:t>
            </a:r>
            <a:r>
              <a:rPr lang="en-IN" sz="2200" b="1" dirty="0" err="1">
                <a:latin typeface="Times New Roman" panose="02020603050405020304" pitchFamily="18" charset="0"/>
                <a:cs typeface="Times New Roman" panose="02020603050405020304" pitchFamily="18" charset="0"/>
              </a:rPr>
              <a:t>Gunupur</a:t>
            </a:r>
            <a:r>
              <a:rPr lang="en-IN" sz="2200" b="1" dirty="0">
                <a:latin typeface="Times New Roman" panose="02020603050405020304" pitchFamily="18" charset="0"/>
                <a:cs typeface="Times New Roman" panose="02020603050405020304" pitchFamily="18" charset="0"/>
              </a:rPr>
              <a:t>, India, 2020, pp. 1-5, </a:t>
            </a:r>
            <a:r>
              <a:rPr lang="en-IN" sz="2200" b="1" dirty="0" err="1">
                <a:latin typeface="Times New Roman" panose="02020603050405020304" pitchFamily="18" charset="0"/>
                <a:cs typeface="Times New Roman" panose="02020603050405020304" pitchFamily="18" charset="0"/>
              </a:rPr>
              <a:t>doi</a:t>
            </a:r>
            <a:r>
              <a:rPr lang="en-IN" sz="2200" b="1" dirty="0">
                <a:latin typeface="Times New Roman" panose="02020603050405020304" pitchFamily="18" charset="0"/>
                <a:cs typeface="Times New Roman" panose="02020603050405020304" pitchFamily="18" charset="0"/>
              </a:rPr>
              <a:t>: 10.1109/ICCSEA49143.2020.9132967.</a:t>
            </a:r>
          </a:p>
        </p:txBody>
      </p:sp>
      <p:pic>
        <p:nvPicPr>
          <p:cNvPr id="1026" name="Picture 2">
            <a:extLst>
              <a:ext uri="{FF2B5EF4-FFF2-40B4-BE49-F238E27FC236}">
                <a16:creationId xmlns:a16="http://schemas.microsoft.com/office/drawing/2014/main" id="{431D668A-B7F3-19D8-C440-8A42894191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87" y="16584865"/>
            <a:ext cx="3970116" cy="251547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7C37C6B8-4556-241F-3286-85477E291B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8995" y="16600105"/>
            <a:ext cx="4097136" cy="2495615"/>
          </a:xfrm>
          <a:prstGeom prst="rect">
            <a:avLst/>
          </a:prstGeom>
          <a:ln>
            <a:solidFill>
              <a:schemeClr val="tx1"/>
            </a:solidFill>
          </a:ln>
        </p:spPr>
      </p:pic>
      <p:pic>
        <p:nvPicPr>
          <p:cNvPr id="21" name="Picture 20">
            <a:extLst>
              <a:ext uri="{FF2B5EF4-FFF2-40B4-BE49-F238E27FC236}">
                <a16:creationId xmlns:a16="http://schemas.microsoft.com/office/drawing/2014/main" id="{1AE6763F-CDD0-872F-5581-0B29842CFC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84583" y="16600105"/>
            <a:ext cx="3984057" cy="2515470"/>
          </a:xfrm>
          <a:prstGeom prst="rect">
            <a:avLst/>
          </a:prstGeom>
          <a:ln>
            <a:solidFill>
              <a:schemeClr val="tx1"/>
            </a:solidFill>
          </a:ln>
        </p:spPr>
      </p:pic>
      <p:sp>
        <p:nvSpPr>
          <p:cNvPr id="62" name="TextBox 61">
            <a:extLst>
              <a:ext uri="{FF2B5EF4-FFF2-40B4-BE49-F238E27FC236}">
                <a16:creationId xmlns:a16="http://schemas.microsoft.com/office/drawing/2014/main" id="{5F6492D9-4519-E70A-ED53-E55AAB5BBF5D}"/>
              </a:ext>
            </a:extLst>
          </p:cNvPr>
          <p:cNvSpPr txBox="1"/>
          <p:nvPr/>
        </p:nvSpPr>
        <p:spPr>
          <a:xfrm>
            <a:off x="1126980" y="12297748"/>
            <a:ext cx="693007" cy="369332"/>
          </a:xfrm>
          <a:prstGeom prst="rect">
            <a:avLst/>
          </a:prstGeom>
          <a:noFill/>
        </p:spPr>
        <p:txBody>
          <a:bodyPr wrap="square" rtlCol="0">
            <a:spAutoFit/>
          </a:bodyPr>
          <a:lstStyle/>
          <a:p>
            <a:endParaRPr lang="en-IN" dirty="0"/>
          </a:p>
        </p:txBody>
      </p:sp>
      <p:sp>
        <p:nvSpPr>
          <p:cNvPr id="30" name="TextBox 29">
            <a:extLst>
              <a:ext uri="{FF2B5EF4-FFF2-40B4-BE49-F238E27FC236}">
                <a16:creationId xmlns:a16="http://schemas.microsoft.com/office/drawing/2014/main" id="{03C8B1FA-E0DD-E7F8-3AFB-024DD1285668}"/>
              </a:ext>
            </a:extLst>
          </p:cNvPr>
          <p:cNvSpPr txBox="1"/>
          <p:nvPr/>
        </p:nvSpPr>
        <p:spPr>
          <a:xfrm>
            <a:off x="1052284" y="19093995"/>
            <a:ext cx="1918478" cy="430887"/>
          </a:xfrm>
          <a:prstGeom prst="rect">
            <a:avLst/>
          </a:prstGeom>
          <a:noFill/>
        </p:spPr>
        <p:txBody>
          <a:bodyPr wrap="square" rtlCol="0">
            <a:spAutoFit/>
          </a:bodyPr>
          <a:lstStyle/>
          <a:p>
            <a:r>
              <a:rPr lang="en-IN" sz="2200" b="1" dirty="0"/>
              <a:t>LINEAR  VS LR</a:t>
            </a:r>
          </a:p>
        </p:txBody>
      </p:sp>
      <p:sp>
        <p:nvSpPr>
          <p:cNvPr id="33" name="TextBox 32">
            <a:extLst>
              <a:ext uri="{FF2B5EF4-FFF2-40B4-BE49-F238E27FC236}">
                <a16:creationId xmlns:a16="http://schemas.microsoft.com/office/drawing/2014/main" id="{1CFFC4A3-0DB9-FE88-4C55-8056CDDCFCC7}"/>
              </a:ext>
            </a:extLst>
          </p:cNvPr>
          <p:cNvSpPr txBox="1"/>
          <p:nvPr/>
        </p:nvSpPr>
        <p:spPr>
          <a:xfrm>
            <a:off x="4896736" y="19166079"/>
            <a:ext cx="2080876" cy="769441"/>
          </a:xfrm>
          <a:prstGeom prst="rect">
            <a:avLst/>
          </a:prstGeom>
          <a:noFill/>
        </p:spPr>
        <p:txBody>
          <a:bodyPr wrap="square" rtlCol="0">
            <a:spAutoFit/>
          </a:bodyPr>
          <a:lstStyle/>
          <a:p>
            <a:r>
              <a:rPr lang="en-IN" sz="2200" b="1" dirty="0"/>
              <a:t>(J48) DT VS LR</a:t>
            </a:r>
          </a:p>
        </p:txBody>
      </p:sp>
      <p:sp>
        <p:nvSpPr>
          <p:cNvPr id="34" name="TextBox 33">
            <a:extLst>
              <a:ext uri="{FF2B5EF4-FFF2-40B4-BE49-F238E27FC236}">
                <a16:creationId xmlns:a16="http://schemas.microsoft.com/office/drawing/2014/main" id="{DC9CA299-48E3-E614-1F41-F081101BB9D0}"/>
              </a:ext>
            </a:extLst>
          </p:cNvPr>
          <p:cNvSpPr txBox="1"/>
          <p:nvPr/>
        </p:nvSpPr>
        <p:spPr>
          <a:xfrm>
            <a:off x="9133795" y="19196559"/>
            <a:ext cx="2330732" cy="430887"/>
          </a:xfrm>
          <a:prstGeom prst="rect">
            <a:avLst/>
          </a:prstGeom>
          <a:noFill/>
        </p:spPr>
        <p:txBody>
          <a:bodyPr wrap="square" rtlCol="0">
            <a:spAutoFit/>
          </a:bodyPr>
          <a:lstStyle/>
          <a:p>
            <a:r>
              <a:rPr lang="en-IN" sz="2200" b="1" dirty="0"/>
              <a:t> SVM VS (J48) DT</a:t>
            </a:r>
          </a:p>
        </p:txBody>
      </p:sp>
      <p:sp>
        <p:nvSpPr>
          <p:cNvPr id="36" name="TextBox 35">
            <a:extLst>
              <a:ext uri="{FF2B5EF4-FFF2-40B4-BE49-F238E27FC236}">
                <a16:creationId xmlns:a16="http://schemas.microsoft.com/office/drawing/2014/main" id="{86B7D733-AA13-F107-34CB-60823AF93550}"/>
              </a:ext>
            </a:extLst>
          </p:cNvPr>
          <p:cNvSpPr txBox="1"/>
          <p:nvPr/>
        </p:nvSpPr>
        <p:spPr>
          <a:xfrm>
            <a:off x="13620937" y="19186858"/>
            <a:ext cx="2181744" cy="430887"/>
          </a:xfrm>
          <a:prstGeom prst="rect">
            <a:avLst/>
          </a:prstGeom>
          <a:noFill/>
        </p:spPr>
        <p:txBody>
          <a:bodyPr wrap="square" rtlCol="0">
            <a:spAutoFit/>
          </a:bodyPr>
          <a:lstStyle/>
          <a:p>
            <a:r>
              <a:rPr lang="en-IN" sz="2200" b="1" dirty="0"/>
              <a:t>CNN VS SVM</a:t>
            </a:r>
          </a:p>
        </p:txBody>
      </p:sp>
      <p:sp>
        <p:nvSpPr>
          <p:cNvPr id="51" name="TextBox 50">
            <a:extLst>
              <a:ext uri="{FF2B5EF4-FFF2-40B4-BE49-F238E27FC236}">
                <a16:creationId xmlns:a16="http://schemas.microsoft.com/office/drawing/2014/main" id="{12914637-DF47-505B-AB00-3E41160797CB}"/>
              </a:ext>
            </a:extLst>
          </p:cNvPr>
          <p:cNvSpPr txBox="1"/>
          <p:nvPr/>
        </p:nvSpPr>
        <p:spPr>
          <a:xfrm>
            <a:off x="107787" y="19531692"/>
            <a:ext cx="16122813" cy="3139321"/>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  The Accuracy value of the various machine learning algorithms in the application of  Rice Quality Prediction.</a:t>
            </a:r>
          </a:p>
          <a:p>
            <a:endParaRPr lang="en-US" sz="22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200" b="1" dirty="0">
                <a:solidFill>
                  <a:srgbClr val="FF0000"/>
                </a:solidFill>
                <a:latin typeface="Times New Roman" panose="02020603050405020304" pitchFamily="18" charset="0"/>
                <a:cs typeface="Times New Roman" panose="02020603050405020304" pitchFamily="18" charset="0"/>
              </a:rPr>
              <a:t> Convolutional Neural Network 97.27%</a:t>
            </a:r>
          </a:p>
          <a:p>
            <a:pPr marL="342900" indent="-342900">
              <a:buFont typeface="Wingdings" panose="05000000000000000000" pitchFamily="2" charset="2"/>
              <a:buChar char="q"/>
            </a:pPr>
            <a:r>
              <a:rPr lang="en-US" sz="2200" b="1" dirty="0">
                <a:latin typeface="Times New Roman" panose="02020603050405020304" pitchFamily="18" charset="0"/>
                <a:cs typeface="Times New Roman" panose="02020603050405020304" pitchFamily="18" charset="0"/>
              </a:rPr>
              <a:t> Linear Regression		     : 92.12% </a:t>
            </a:r>
          </a:p>
          <a:p>
            <a:pPr marL="342900" indent="-342900">
              <a:buFont typeface="Wingdings" panose="05000000000000000000" pitchFamily="2" charset="2"/>
              <a:buChar char="q"/>
            </a:pPr>
            <a:r>
              <a:rPr lang="en-US" sz="2200" b="1" dirty="0">
                <a:latin typeface="Times New Roman" panose="02020603050405020304" pitchFamily="18" charset="0"/>
                <a:cs typeface="Times New Roman" panose="02020603050405020304" pitchFamily="18" charset="0"/>
              </a:rPr>
              <a:t>  J48 Decision Tree		     : 93.89%</a:t>
            </a:r>
          </a:p>
          <a:p>
            <a:pPr marL="342900" indent="-342900">
              <a:buFont typeface="Wingdings" panose="05000000000000000000" pitchFamily="2" charset="2"/>
              <a:buChar char="q"/>
            </a:pPr>
            <a:r>
              <a:rPr lang="en-US" sz="2200" b="1" dirty="0">
                <a:latin typeface="Times New Roman" panose="02020603050405020304" pitchFamily="18" charset="0"/>
                <a:cs typeface="Times New Roman" panose="02020603050405020304" pitchFamily="18" charset="0"/>
              </a:rPr>
              <a:t>  Support Vector Machine  : 95.71%</a:t>
            </a:r>
          </a:p>
          <a:p>
            <a:pPr marL="342900" indent="-342900">
              <a:buFont typeface="Wingdings" panose="05000000000000000000" pitchFamily="2" charset="2"/>
              <a:buChar char="q"/>
            </a:pPr>
            <a:r>
              <a:rPr lang="en-US" sz="2200" b="1" dirty="0">
                <a:latin typeface="Times New Roman" panose="02020603050405020304" pitchFamily="18" charset="0"/>
                <a:cs typeface="Times New Roman" panose="02020603050405020304" pitchFamily="18" charset="0"/>
              </a:rPr>
              <a:t>   Logistic Regression	     : 88.20%</a:t>
            </a:r>
          </a:p>
          <a:p>
            <a:endParaRPr lang="en-US" sz="2200" b="1"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  </a:t>
            </a:r>
            <a:endParaRPr lang="en-IN" sz="2200" b="1" dirty="0">
              <a:latin typeface="Times New Roman" panose="02020603050405020304" pitchFamily="18" charset="0"/>
              <a:cs typeface="Times New Roman" panose="02020603050405020304" pitchFamily="18" charset="0"/>
            </a:endParaRPr>
          </a:p>
        </p:txBody>
      </p:sp>
      <p:cxnSp>
        <p:nvCxnSpPr>
          <p:cNvPr id="1073" name="Straight Arrow Connector 1072">
            <a:extLst>
              <a:ext uri="{FF2B5EF4-FFF2-40B4-BE49-F238E27FC236}">
                <a16:creationId xmlns:a16="http://schemas.microsoft.com/office/drawing/2014/main" id="{F2931B54-7605-1882-5DDD-5E40C67E78A2}"/>
              </a:ext>
            </a:extLst>
          </p:cNvPr>
          <p:cNvCxnSpPr>
            <a:cxnSpLocks/>
          </p:cNvCxnSpPr>
          <p:nvPr/>
        </p:nvCxnSpPr>
        <p:spPr>
          <a:xfrm>
            <a:off x="2411983" y="13142682"/>
            <a:ext cx="572695" cy="1424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74" name="Rectangle 1073">
            <a:extLst>
              <a:ext uri="{FF2B5EF4-FFF2-40B4-BE49-F238E27FC236}">
                <a16:creationId xmlns:a16="http://schemas.microsoft.com/office/drawing/2014/main" id="{16ECD0C4-D97F-C16D-DD9B-F2ABFCD852BB}"/>
              </a:ext>
            </a:extLst>
          </p:cNvPr>
          <p:cNvSpPr/>
          <p:nvPr/>
        </p:nvSpPr>
        <p:spPr>
          <a:xfrm>
            <a:off x="3004269" y="11254644"/>
            <a:ext cx="1815990" cy="4004461"/>
          </a:xfrm>
          <a:prstGeom prst="rect">
            <a:avLst/>
          </a:prstGeom>
          <a:solidFill>
            <a:srgbClr val="FCDCB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solidFill>
                  <a:schemeClr val="bg2">
                    <a:lumMod val="25000"/>
                  </a:schemeClr>
                </a:solidFill>
                <a:latin typeface="Times New Roman" panose="02020603050405020304" pitchFamily="18" charset="0"/>
                <a:cs typeface="Times New Roman" panose="02020603050405020304" pitchFamily="18" charset="0"/>
              </a:rPr>
              <a:t>Data Pre  Processing and Cleaning</a:t>
            </a:r>
          </a:p>
        </p:txBody>
      </p:sp>
      <p:cxnSp>
        <p:nvCxnSpPr>
          <p:cNvPr id="1075" name="Straight Arrow Connector 1074">
            <a:extLst>
              <a:ext uri="{FF2B5EF4-FFF2-40B4-BE49-F238E27FC236}">
                <a16:creationId xmlns:a16="http://schemas.microsoft.com/office/drawing/2014/main" id="{FA5AF164-690E-7E4B-32B4-2B78F25074BD}"/>
              </a:ext>
            </a:extLst>
          </p:cNvPr>
          <p:cNvCxnSpPr>
            <a:cxnSpLocks/>
          </p:cNvCxnSpPr>
          <p:nvPr/>
        </p:nvCxnSpPr>
        <p:spPr>
          <a:xfrm>
            <a:off x="4785220" y="13159616"/>
            <a:ext cx="838484" cy="1424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76" name="Can 62">
            <a:extLst>
              <a:ext uri="{FF2B5EF4-FFF2-40B4-BE49-F238E27FC236}">
                <a16:creationId xmlns:a16="http://schemas.microsoft.com/office/drawing/2014/main" id="{B2ECAEF8-C11B-C196-86CA-7844B303A91F}"/>
              </a:ext>
            </a:extLst>
          </p:cNvPr>
          <p:cNvSpPr/>
          <p:nvPr/>
        </p:nvSpPr>
        <p:spPr>
          <a:xfrm>
            <a:off x="8292155" y="11263076"/>
            <a:ext cx="1440896" cy="3996029"/>
          </a:xfrm>
          <a:prstGeom prst="can">
            <a:avLst/>
          </a:prstGeom>
          <a:solidFill>
            <a:schemeClr val="accent1">
              <a:lumMod val="40000"/>
              <a:lumOff val="60000"/>
            </a:schemeClr>
          </a:solidFill>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2200" b="1" dirty="0">
                <a:effectLst/>
                <a:latin typeface="Times New Roman" panose="02020603050405020304" pitchFamily="18" charset="0"/>
                <a:ea typeface="Calibri" panose="020F0502020204030204" pitchFamily="34" charset="0"/>
                <a:cs typeface="Times New Roman" panose="02020603050405020304" pitchFamily="18" charset="0"/>
              </a:rPr>
              <a:t>Training Dataset</a:t>
            </a:r>
          </a:p>
          <a:p>
            <a:pPr algn="ctr">
              <a:lnSpc>
                <a:spcPct val="107000"/>
              </a:lnSpc>
              <a:spcAft>
                <a:spcPts val="800"/>
              </a:spcAft>
            </a:pPr>
            <a:r>
              <a:rPr lang="en-IN" sz="2200" b="1" dirty="0">
                <a:latin typeface="Times New Roman" panose="02020603050405020304" pitchFamily="18" charset="0"/>
                <a:ea typeface="Calibri" panose="020F0502020204030204" pitchFamily="34" charset="0"/>
                <a:cs typeface="Times New Roman" panose="02020603050405020304" pitchFamily="18" charset="0"/>
              </a:rPr>
              <a:t> </a:t>
            </a:r>
            <a:r>
              <a:rPr lang="en-IN" sz="2200" b="1" dirty="0">
                <a:effectLst/>
                <a:latin typeface="Times New Roman" panose="02020603050405020304" pitchFamily="18" charset="0"/>
                <a:ea typeface="Calibri" panose="020F0502020204030204" pitchFamily="34" charset="0"/>
                <a:cs typeface="Times New Roman" panose="02020603050405020304" pitchFamily="18" charset="0"/>
              </a:rPr>
              <a:t> </a:t>
            </a:r>
          </a:p>
        </p:txBody>
      </p:sp>
      <p:cxnSp>
        <p:nvCxnSpPr>
          <p:cNvPr id="1077" name="Straight Arrow Connector 1076">
            <a:extLst>
              <a:ext uri="{FF2B5EF4-FFF2-40B4-BE49-F238E27FC236}">
                <a16:creationId xmlns:a16="http://schemas.microsoft.com/office/drawing/2014/main" id="{4F490572-E8DE-134A-7284-36F96214E114}"/>
              </a:ext>
            </a:extLst>
          </p:cNvPr>
          <p:cNvCxnSpPr>
            <a:cxnSpLocks/>
          </p:cNvCxnSpPr>
          <p:nvPr/>
        </p:nvCxnSpPr>
        <p:spPr>
          <a:xfrm>
            <a:off x="7582552" y="13220577"/>
            <a:ext cx="692962" cy="1424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78" name="Can 57">
            <a:extLst>
              <a:ext uri="{FF2B5EF4-FFF2-40B4-BE49-F238E27FC236}">
                <a16:creationId xmlns:a16="http://schemas.microsoft.com/office/drawing/2014/main" id="{ECBB6347-7D04-55BA-BCD8-19C8E52E4A67}"/>
              </a:ext>
            </a:extLst>
          </p:cNvPr>
          <p:cNvSpPr/>
          <p:nvPr/>
        </p:nvSpPr>
        <p:spPr>
          <a:xfrm>
            <a:off x="10328412" y="11262359"/>
            <a:ext cx="1364371" cy="3996029"/>
          </a:xfrm>
          <a:prstGeom prst="can">
            <a:avLst/>
          </a:prstGeom>
          <a:solidFill>
            <a:schemeClr val="accent4">
              <a:lumMod val="60000"/>
              <a:lumOff val="40000"/>
            </a:schemeClr>
          </a:solidFill>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2200" b="1" dirty="0">
                <a:latin typeface="Times New Roman" panose="02020603050405020304" pitchFamily="18" charset="0"/>
                <a:ea typeface="Calibri" panose="020F0502020204030204" pitchFamily="34" charset="0"/>
                <a:cs typeface="Times New Roman" panose="02020603050405020304" pitchFamily="18" charset="0"/>
              </a:rPr>
              <a:t>Testing Dataset </a:t>
            </a:r>
          </a:p>
          <a:p>
            <a:pPr algn="ctr">
              <a:lnSpc>
                <a:spcPct val="107000"/>
              </a:lnSpc>
              <a:spcAft>
                <a:spcPts val="800"/>
              </a:spcAft>
            </a:pPr>
            <a:endParaRPr lang="en-IN" sz="22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080" name="Straight Arrow Connector 1079">
            <a:extLst>
              <a:ext uri="{FF2B5EF4-FFF2-40B4-BE49-F238E27FC236}">
                <a16:creationId xmlns:a16="http://schemas.microsoft.com/office/drawing/2014/main" id="{2EECC63A-F554-9408-9F23-C232427677CD}"/>
              </a:ext>
            </a:extLst>
          </p:cNvPr>
          <p:cNvCxnSpPr>
            <a:cxnSpLocks/>
          </p:cNvCxnSpPr>
          <p:nvPr/>
        </p:nvCxnSpPr>
        <p:spPr>
          <a:xfrm>
            <a:off x="9802223" y="13102631"/>
            <a:ext cx="514055" cy="2092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81" name="Rectangle 1080">
            <a:extLst>
              <a:ext uri="{FF2B5EF4-FFF2-40B4-BE49-F238E27FC236}">
                <a16:creationId xmlns:a16="http://schemas.microsoft.com/office/drawing/2014/main" id="{1619950A-9E20-F1AE-4A3E-BF774A5FCD84}"/>
              </a:ext>
            </a:extLst>
          </p:cNvPr>
          <p:cNvSpPr/>
          <p:nvPr/>
        </p:nvSpPr>
        <p:spPr>
          <a:xfrm>
            <a:off x="5651843" y="11262359"/>
            <a:ext cx="2135551" cy="4009117"/>
          </a:xfrm>
          <a:prstGeom prst="rect">
            <a:avLst/>
          </a:prstGeom>
          <a:solidFill>
            <a:schemeClr val="accent6">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solidFill>
                  <a:schemeClr val="bg2">
                    <a:lumMod val="25000"/>
                  </a:schemeClr>
                </a:solidFill>
                <a:latin typeface="Times New Roman" panose="02020603050405020304" pitchFamily="18" charset="0"/>
                <a:cs typeface="Times New Roman" panose="02020603050405020304" pitchFamily="18" charset="0"/>
              </a:rPr>
              <a:t>Classification of Machine Learning Algorithms</a:t>
            </a:r>
          </a:p>
          <a:p>
            <a:pPr algn="ctr"/>
            <a:endParaRPr lang="en-IN" sz="2200" b="1" dirty="0">
              <a:solidFill>
                <a:schemeClr val="bg2">
                  <a:lumMod val="25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200" b="1" dirty="0">
                <a:solidFill>
                  <a:schemeClr val="bg2">
                    <a:lumMod val="25000"/>
                  </a:schemeClr>
                </a:solidFill>
                <a:latin typeface="Times New Roman" panose="02020603050405020304" pitchFamily="18" charset="0"/>
                <a:cs typeface="Times New Roman" panose="02020603050405020304" pitchFamily="18" charset="0"/>
              </a:rPr>
              <a:t>Linear </a:t>
            </a:r>
          </a:p>
          <a:p>
            <a:pPr marL="342900" indent="-342900">
              <a:buFont typeface="Wingdings" panose="05000000000000000000" pitchFamily="2" charset="2"/>
              <a:buChar char="Ø"/>
            </a:pPr>
            <a:r>
              <a:rPr lang="en-IN" sz="2200" b="1" dirty="0">
                <a:solidFill>
                  <a:schemeClr val="bg2">
                    <a:lumMod val="25000"/>
                  </a:schemeClr>
                </a:solidFill>
                <a:latin typeface="Times New Roman" panose="02020603050405020304" pitchFamily="18" charset="0"/>
                <a:cs typeface="Times New Roman" panose="02020603050405020304" pitchFamily="18" charset="0"/>
              </a:rPr>
              <a:t>SVM</a:t>
            </a:r>
          </a:p>
          <a:p>
            <a:pPr marL="342900" indent="-342900">
              <a:buFont typeface="Wingdings" panose="05000000000000000000" pitchFamily="2" charset="2"/>
              <a:buChar char="Ø"/>
            </a:pPr>
            <a:r>
              <a:rPr lang="en-IN" sz="2200" b="1" dirty="0">
                <a:solidFill>
                  <a:schemeClr val="bg2">
                    <a:lumMod val="25000"/>
                  </a:schemeClr>
                </a:solidFill>
                <a:latin typeface="Times New Roman" panose="02020603050405020304" pitchFamily="18" charset="0"/>
                <a:cs typeface="Times New Roman" panose="02020603050405020304" pitchFamily="18" charset="0"/>
              </a:rPr>
              <a:t>DT</a:t>
            </a:r>
          </a:p>
          <a:p>
            <a:pPr marL="342900" indent="-342900">
              <a:buFont typeface="Wingdings" panose="05000000000000000000" pitchFamily="2" charset="2"/>
              <a:buChar char="Ø"/>
            </a:pPr>
            <a:r>
              <a:rPr lang="en-IN" sz="2200" b="1" dirty="0">
                <a:solidFill>
                  <a:schemeClr val="bg2">
                    <a:lumMod val="25000"/>
                  </a:schemeClr>
                </a:solidFill>
                <a:latin typeface="Times New Roman" panose="02020603050405020304" pitchFamily="18" charset="0"/>
                <a:cs typeface="Times New Roman" panose="02020603050405020304" pitchFamily="18" charset="0"/>
              </a:rPr>
              <a:t>CNN</a:t>
            </a:r>
          </a:p>
          <a:p>
            <a:pPr marL="342900" indent="-342900">
              <a:buFont typeface="Wingdings" panose="05000000000000000000" pitchFamily="2" charset="2"/>
              <a:buChar char="Ø"/>
            </a:pPr>
            <a:r>
              <a:rPr lang="en-IN" sz="2200" b="1" dirty="0">
                <a:solidFill>
                  <a:schemeClr val="bg2">
                    <a:lumMod val="25000"/>
                  </a:schemeClr>
                </a:solidFill>
                <a:latin typeface="Times New Roman" panose="02020603050405020304" pitchFamily="18" charset="0"/>
                <a:cs typeface="Times New Roman" panose="02020603050405020304" pitchFamily="18" charset="0"/>
              </a:rPr>
              <a:t>LR</a:t>
            </a:r>
          </a:p>
          <a:p>
            <a:endParaRPr lang="en-IN" sz="2200" b="1" dirty="0">
              <a:solidFill>
                <a:schemeClr val="bg2">
                  <a:lumMod val="25000"/>
                </a:schemeClr>
              </a:solidFill>
              <a:latin typeface="Times New Roman" panose="02020603050405020304" pitchFamily="18" charset="0"/>
              <a:cs typeface="Times New Roman" panose="02020603050405020304" pitchFamily="18" charset="0"/>
            </a:endParaRPr>
          </a:p>
        </p:txBody>
      </p:sp>
      <p:cxnSp>
        <p:nvCxnSpPr>
          <p:cNvPr id="1083" name="Straight Arrow Connector 1082">
            <a:extLst>
              <a:ext uri="{FF2B5EF4-FFF2-40B4-BE49-F238E27FC236}">
                <a16:creationId xmlns:a16="http://schemas.microsoft.com/office/drawing/2014/main" id="{357EAFE7-621B-D262-CC24-231F62AA22AF}"/>
              </a:ext>
            </a:extLst>
          </p:cNvPr>
          <p:cNvCxnSpPr>
            <a:cxnSpLocks/>
          </p:cNvCxnSpPr>
          <p:nvPr/>
        </p:nvCxnSpPr>
        <p:spPr>
          <a:xfrm>
            <a:off x="11741864" y="13237881"/>
            <a:ext cx="386217" cy="2092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84" name="Rectangle 1083">
            <a:extLst>
              <a:ext uri="{FF2B5EF4-FFF2-40B4-BE49-F238E27FC236}">
                <a16:creationId xmlns:a16="http://schemas.microsoft.com/office/drawing/2014/main" id="{75F6ADA2-7D32-2D0E-76AF-2B1FCFB0CA4D}"/>
              </a:ext>
            </a:extLst>
          </p:cNvPr>
          <p:cNvSpPr/>
          <p:nvPr/>
        </p:nvSpPr>
        <p:spPr>
          <a:xfrm>
            <a:off x="12110738" y="11262359"/>
            <a:ext cx="1920875" cy="4009117"/>
          </a:xfrm>
          <a:prstGeom prst="rect">
            <a:avLst/>
          </a:prstGeom>
          <a:solidFill>
            <a:schemeClr val="accent6">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solidFill>
                  <a:schemeClr val="tx1">
                    <a:lumMod val="95000"/>
                    <a:lumOff val="5000"/>
                  </a:schemeClr>
                </a:solidFill>
                <a:latin typeface="Times New Roman" panose="02020603050405020304" pitchFamily="18" charset="0"/>
                <a:cs typeface="Times New Roman" panose="02020603050405020304" pitchFamily="18" charset="0"/>
              </a:rPr>
              <a:t>Performance metric – Accuracy Measurement</a:t>
            </a:r>
          </a:p>
        </p:txBody>
      </p:sp>
      <p:cxnSp>
        <p:nvCxnSpPr>
          <p:cNvPr id="1085" name="Straight Arrow Connector 1084">
            <a:extLst>
              <a:ext uri="{FF2B5EF4-FFF2-40B4-BE49-F238E27FC236}">
                <a16:creationId xmlns:a16="http://schemas.microsoft.com/office/drawing/2014/main" id="{36A653BE-A3AC-9D61-28ED-281F3960CD75}"/>
              </a:ext>
            </a:extLst>
          </p:cNvPr>
          <p:cNvCxnSpPr>
            <a:cxnSpLocks/>
          </p:cNvCxnSpPr>
          <p:nvPr/>
        </p:nvCxnSpPr>
        <p:spPr>
          <a:xfrm>
            <a:off x="13976379" y="13254815"/>
            <a:ext cx="424839" cy="2092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86" name="Rectangle 1085">
            <a:extLst>
              <a:ext uri="{FF2B5EF4-FFF2-40B4-BE49-F238E27FC236}">
                <a16:creationId xmlns:a16="http://schemas.microsoft.com/office/drawing/2014/main" id="{AC0BD1A8-376C-EFBF-8345-565DC9B88E10}"/>
              </a:ext>
            </a:extLst>
          </p:cNvPr>
          <p:cNvSpPr/>
          <p:nvPr/>
        </p:nvSpPr>
        <p:spPr>
          <a:xfrm>
            <a:off x="14390520" y="11262358"/>
            <a:ext cx="1746250" cy="3996029"/>
          </a:xfrm>
          <a:prstGeom prst="rect">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Statistical Analysis of the Results by SPSS Software </a:t>
            </a:r>
          </a:p>
          <a:p>
            <a:pPr algn="ct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&amp; Interpretation of the Result</a:t>
            </a:r>
            <a:r>
              <a:rPr lang="en-IN" sz="2200" b="1" dirty="0">
                <a:solidFill>
                  <a:schemeClr val="tx1">
                    <a:lumMod val="95000"/>
                    <a:lumOff val="5000"/>
                  </a:schemeClr>
                </a:solidFill>
                <a:latin typeface="Times New Roman" panose="02020603050405020304" pitchFamily="18" charset="0"/>
                <a:cs typeface="Times New Roman" panose="02020603050405020304" pitchFamily="18" charset="0"/>
              </a:rPr>
              <a:t>s</a:t>
            </a:r>
          </a:p>
        </p:txBody>
      </p:sp>
      <p:sp>
        <p:nvSpPr>
          <p:cNvPr id="1093" name="Rectangle 1092">
            <a:extLst>
              <a:ext uri="{FF2B5EF4-FFF2-40B4-BE49-F238E27FC236}">
                <a16:creationId xmlns:a16="http://schemas.microsoft.com/office/drawing/2014/main" id="{450F8537-F64F-4A19-7423-A706FA63F98C}"/>
              </a:ext>
            </a:extLst>
          </p:cNvPr>
          <p:cNvSpPr/>
          <p:nvPr/>
        </p:nvSpPr>
        <p:spPr>
          <a:xfrm>
            <a:off x="298990" y="11239404"/>
            <a:ext cx="2197348" cy="4004461"/>
          </a:xfrm>
          <a:prstGeom prst="rect">
            <a:avLst/>
          </a:prstGeom>
          <a:solidFill>
            <a:schemeClr val="accent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solidFill>
                  <a:schemeClr val="bg2">
                    <a:lumMod val="25000"/>
                  </a:schemeClr>
                </a:solidFill>
                <a:latin typeface="Times New Roman" panose="02020603050405020304" pitchFamily="18" charset="0"/>
                <a:cs typeface="Times New Roman" panose="02020603050405020304" pitchFamily="18" charset="0"/>
              </a:rPr>
              <a:t>Data Collection</a:t>
            </a:r>
          </a:p>
          <a:p>
            <a:pPr algn="ctr"/>
            <a:endParaRPr lang="en-IN" sz="2200" b="1" dirty="0">
              <a:solidFill>
                <a:schemeClr val="bg2">
                  <a:lumMod val="25000"/>
                </a:schemeClr>
              </a:solidFill>
              <a:latin typeface="Times New Roman" panose="02020603050405020304" pitchFamily="18" charset="0"/>
              <a:cs typeface="Times New Roman" panose="02020603050405020304" pitchFamily="18" charset="0"/>
            </a:endParaRPr>
          </a:p>
          <a:p>
            <a:pPr algn="ctr"/>
            <a:r>
              <a:rPr lang="en-IN" sz="2200" b="1" dirty="0">
                <a:solidFill>
                  <a:schemeClr val="bg2">
                    <a:lumMod val="25000"/>
                  </a:schemeClr>
                </a:solidFill>
                <a:latin typeface="Times New Roman" panose="02020603050405020304" pitchFamily="18" charset="0"/>
                <a:cs typeface="Times New Roman" panose="02020603050405020304" pitchFamily="18" charset="0"/>
              </a:rPr>
              <a:t>Download the dataset from www.Kaggle.com </a:t>
            </a:r>
          </a:p>
          <a:p>
            <a:pPr algn="ctr"/>
            <a:endParaRPr lang="en-IN" sz="2200" b="1" dirty="0">
              <a:solidFill>
                <a:schemeClr val="bg2">
                  <a:lumMod val="25000"/>
                </a:schemeClr>
              </a:solidFill>
              <a:latin typeface="Times New Roman" panose="02020603050405020304" pitchFamily="18" charset="0"/>
              <a:cs typeface="Times New Roman" panose="02020603050405020304" pitchFamily="18" charset="0"/>
            </a:endParaRPr>
          </a:p>
          <a:p>
            <a:pPr algn="ctr"/>
            <a:endParaRPr lang="en-IN" sz="2200" b="1" dirty="0">
              <a:solidFill>
                <a:schemeClr val="bg2">
                  <a:lumMod val="25000"/>
                </a:schemeClr>
              </a:solidFill>
              <a:latin typeface="Times New Roman" panose="02020603050405020304" pitchFamily="18" charset="0"/>
              <a:cs typeface="Times New Roman" panose="02020603050405020304" pitchFamily="18" charset="0"/>
            </a:endParaRPr>
          </a:p>
          <a:p>
            <a:pPr algn="ctr"/>
            <a:endParaRPr lang="en-IN" sz="2200" b="1" dirty="0">
              <a:solidFill>
                <a:schemeClr val="bg2">
                  <a:lumMod val="25000"/>
                </a:schemeClr>
              </a:solidFill>
              <a:latin typeface="Times New Roman" panose="02020603050405020304" pitchFamily="18" charset="0"/>
              <a:cs typeface="Times New Roman" panose="02020603050405020304" pitchFamily="18" charset="0"/>
            </a:endParaRPr>
          </a:p>
          <a:p>
            <a:pPr algn="ctr"/>
            <a:r>
              <a:rPr lang="en-IN" sz="2200" b="1" dirty="0">
                <a:solidFill>
                  <a:schemeClr val="bg2">
                    <a:lumMod val="25000"/>
                  </a:schemeClr>
                </a:solidFill>
                <a:latin typeface="Times New Roman" panose="02020603050405020304" pitchFamily="18" charset="0"/>
                <a:cs typeface="Times New Roman" panose="02020603050405020304" pitchFamily="18" charset="0"/>
              </a:rPr>
              <a:t>  </a:t>
            </a:r>
          </a:p>
        </p:txBody>
      </p:sp>
      <p:pic>
        <p:nvPicPr>
          <p:cNvPr id="3" name="Picture 2">
            <a:extLst>
              <a:ext uri="{FF2B5EF4-FFF2-40B4-BE49-F238E27FC236}">
                <a16:creationId xmlns:a16="http://schemas.microsoft.com/office/drawing/2014/main" id="{0C2447CD-4A0A-583F-9978-0CCEA963EF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63621" y="16584865"/>
            <a:ext cx="3914257" cy="2530710"/>
          </a:xfrm>
          <a:prstGeom prst="rect">
            <a:avLst/>
          </a:prstGeom>
          <a:ln>
            <a:solidFill>
              <a:schemeClr val="tx1"/>
            </a:solidFill>
          </a:ln>
        </p:spPr>
      </p:pic>
      <p:pic>
        <p:nvPicPr>
          <p:cNvPr id="11" name="Picture 10">
            <a:extLst>
              <a:ext uri="{FF2B5EF4-FFF2-40B4-BE49-F238E27FC236}">
                <a16:creationId xmlns:a16="http://schemas.microsoft.com/office/drawing/2014/main" id="{BD11CF0D-1E73-D078-0AF3-02F75318623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29734" y="6589492"/>
            <a:ext cx="1320887" cy="1151566"/>
          </a:xfrm>
          <a:prstGeom prst="rect">
            <a:avLst/>
          </a:prstGeom>
        </p:spPr>
      </p:pic>
      <p:pic>
        <p:nvPicPr>
          <p:cNvPr id="17" name="Picture 16">
            <a:extLst>
              <a:ext uri="{FF2B5EF4-FFF2-40B4-BE49-F238E27FC236}">
                <a16:creationId xmlns:a16="http://schemas.microsoft.com/office/drawing/2014/main" id="{428D2428-946D-B2D1-5E1A-66FD551D825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972928" y="5558424"/>
            <a:ext cx="1211945" cy="1090294"/>
          </a:xfrm>
          <a:prstGeom prst="rect">
            <a:avLst/>
          </a:prstGeom>
        </p:spPr>
      </p:pic>
      <p:pic>
        <p:nvPicPr>
          <p:cNvPr id="32" name="Picture 31">
            <a:extLst>
              <a:ext uri="{FF2B5EF4-FFF2-40B4-BE49-F238E27FC236}">
                <a16:creationId xmlns:a16="http://schemas.microsoft.com/office/drawing/2014/main" id="{777132D6-D25C-A2B5-A856-E3535DB85AE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32760" y="7737294"/>
            <a:ext cx="1211945" cy="1295580"/>
          </a:xfrm>
          <a:prstGeom prst="rect">
            <a:avLst/>
          </a:prstGeom>
        </p:spPr>
      </p:pic>
      <p:pic>
        <p:nvPicPr>
          <p:cNvPr id="47" name="Picture 46">
            <a:extLst>
              <a:ext uri="{FF2B5EF4-FFF2-40B4-BE49-F238E27FC236}">
                <a16:creationId xmlns:a16="http://schemas.microsoft.com/office/drawing/2014/main" id="{896150F8-C002-E945-B44E-3BDCFA5D8AF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717174" y="5562506"/>
            <a:ext cx="1255753" cy="1019069"/>
          </a:xfrm>
          <a:prstGeom prst="rect">
            <a:avLst/>
          </a:prstGeom>
        </p:spPr>
      </p:pic>
      <p:pic>
        <p:nvPicPr>
          <p:cNvPr id="52" name="Picture 51">
            <a:extLst>
              <a:ext uri="{FF2B5EF4-FFF2-40B4-BE49-F238E27FC236}">
                <a16:creationId xmlns:a16="http://schemas.microsoft.com/office/drawing/2014/main" id="{DB914778-1489-7BA7-AFA9-F667D86A80B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432777" y="5558424"/>
            <a:ext cx="1309280" cy="1047770"/>
          </a:xfrm>
          <a:prstGeom prst="rect">
            <a:avLst/>
          </a:prstGeom>
        </p:spPr>
      </p:pic>
      <p:pic>
        <p:nvPicPr>
          <p:cNvPr id="54" name="Picture 53">
            <a:extLst>
              <a:ext uri="{FF2B5EF4-FFF2-40B4-BE49-F238E27FC236}">
                <a16:creationId xmlns:a16="http://schemas.microsoft.com/office/drawing/2014/main" id="{C3A08FE7-BB30-FDAE-AE6B-0A9B1C7F786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949608" y="6583316"/>
            <a:ext cx="1228556" cy="1147858"/>
          </a:xfrm>
          <a:prstGeom prst="rect">
            <a:avLst/>
          </a:prstGeom>
        </p:spPr>
      </p:pic>
      <p:pic>
        <p:nvPicPr>
          <p:cNvPr id="56" name="Picture 55">
            <a:extLst>
              <a:ext uri="{FF2B5EF4-FFF2-40B4-BE49-F238E27FC236}">
                <a16:creationId xmlns:a16="http://schemas.microsoft.com/office/drawing/2014/main" id="{48701061-CF69-E1BD-FCAF-0E34847B121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748766" y="6583187"/>
            <a:ext cx="1211946" cy="1156159"/>
          </a:xfrm>
          <a:prstGeom prst="rect">
            <a:avLst/>
          </a:prstGeom>
        </p:spPr>
      </p:pic>
      <p:pic>
        <p:nvPicPr>
          <p:cNvPr id="60" name="Picture 59">
            <a:extLst>
              <a:ext uri="{FF2B5EF4-FFF2-40B4-BE49-F238E27FC236}">
                <a16:creationId xmlns:a16="http://schemas.microsoft.com/office/drawing/2014/main" id="{10B6B4AC-0781-FBE3-9FB2-4DE0847DAD2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645331" y="7740487"/>
            <a:ext cx="1320888" cy="1291623"/>
          </a:xfrm>
          <a:prstGeom prst="rect">
            <a:avLst/>
          </a:prstGeom>
        </p:spPr>
      </p:pic>
      <p:pic>
        <p:nvPicPr>
          <p:cNvPr id="63" name="Picture 62">
            <a:extLst>
              <a:ext uri="{FF2B5EF4-FFF2-40B4-BE49-F238E27FC236}">
                <a16:creationId xmlns:a16="http://schemas.microsoft.com/office/drawing/2014/main" id="{6896EB74-7A56-CCF2-506E-6AE50DB31985}"/>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3966219" y="7719508"/>
            <a:ext cx="1211945" cy="1312602"/>
          </a:xfrm>
          <a:prstGeom prst="rect">
            <a:avLst/>
          </a:prstGeom>
        </p:spPr>
      </p:pic>
      <p:pic>
        <p:nvPicPr>
          <p:cNvPr id="1025" name="Picture 1024">
            <a:extLst>
              <a:ext uri="{FF2B5EF4-FFF2-40B4-BE49-F238E27FC236}">
                <a16:creationId xmlns:a16="http://schemas.microsoft.com/office/drawing/2014/main" id="{E119CD73-8A1D-322D-D9C0-73522F1A785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82315" y="13695283"/>
            <a:ext cx="678210" cy="536756"/>
          </a:xfrm>
          <a:prstGeom prst="rect">
            <a:avLst/>
          </a:prstGeom>
        </p:spPr>
      </p:pic>
      <p:pic>
        <p:nvPicPr>
          <p:cNvPr id="1027" name="Picture 1026">
            <a:extLst>
              <a:ext uri="{FF2B5EF4-FFF2-40B4-BE49-F238E27FC236}">
                <a16:creationId xmlns:a16="http://schemas.microsoft.com/office/drawing/2014/main" id="{F353C323-E7FA-F43F-FCBE-5F297458956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60525" y="13695283"/>
            <a:ext cx="678210" cy="536756"/>
          </a:xfrm>
          <a:prstGeom prst="rect">
            <a:avLst/>
          </a:prstGeom>
        </p:spPr>
      </p:pic>
      <p:pic>
        <p:nvPicPr>
          <p:cNvPr id="1028" name="Picture 1027">
            <a:extLst>
              <a:ext uri="{FF2B5EF4-FFF2-40B4-BE49-F238E27FC236}">
                <a16:creationId xmlns:a16="http://schemas.microsoft.com/office/drawing/2014/main" id="{5B15D42B-E0CE-3DCB-C977-2BEB7BF50AB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82315" y="14232039"/>
            <a:ext cx="678210" cy="490325"/>
          </a:xfrm>
          <a:prstGeom prst="rect">
            <a:avLst/>
          </a:prstGeom>
        </p:spPr>
      </p:pic>
      <p:pic>
        <p:nvPicPr>
          <p:cNvPr id="1029" name="Picture 1028">
            <a:extLst>
              <a:ext uri="{FF2B5EF4-FFF2-40B4-BE49-F238E27FC236}">
                <a16:creationId xmlns:a16="http://schemas.microsoft.com/office/drawing/2014/main" id="{4B966DD8-2A56-A68E-EF0A-67908DBD53C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63375" y="14222727"/>
            <a:ext cx="675360" cy="499638"/>
          </a:xfrm>
          <a:prstGeom prst="rect">
            <a:avLst/>
          </a:prstGeom>
        </p:spPr>
      </p:pic>
    </p:spTree>
    <p:extLst>
      <p:ext uri="{BB962C8B-B14F-4D97-AF65-F5344CB8AC3E}">
        <p14:creationId xmlns:p14="http://schemas.microsoft.com/office/powerpoint/2010/main" val="22498106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968</TotalTime>
  <Words>603</Words>
  <Application>Microsoft Office PowerPoint</Application>
  <PresentationFormat>Custom</PresentationFormat>
  <Paragraphs>64</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Söhne</vt:lpstr>
      <vt:lpstr>Times New Roman</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Bhanu Prakash</cp:lastModifiedBy>
  <cp:revision>36</cp:revision>
  <dcterms:created xsi:type="dcterms:W3CDTF">2023-04-19T08:35:46Z</dcterms:created>
  <dcterms:modified xsi:type="dcterms:W3CDTF">2023-04-25T07:56:37Z</dcterms:modified>
</cp:coreProperties>
</file>