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al Bold" charset="1" panose="020B0802020202020204"/>
      <p:regular r:id="rId21"/>
    </p:embeddedFont>
    <p:embeddedFont>
      <p:font typeface="Arial" charset="1" panose="020B0502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notesSlides/notesSlide10.xml" Type="http://schemas.openxmlformats.org/officeDocument/2006/relationships/notesSlide"/><Relationship Id="rId32" Target="notesSlides/notesSlide11.xml" Type="http://schemas.openxmlformats.org/officeDocument/2006/relationships/notesSlide"/><Relationship Id="rId33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Thank You !!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.pn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.pn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.png" Type="http://schemas.openxmlformats.org/officeDocument/2006/relationships/image"/><Relationship Id="rId4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394" y="10133588"/>
            <a:ext cx="8245098" cy="323890"/>
            <a:chOff x="0" y="0"/>
            <a:chExt cx="10993464" cy="4318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93501" cy="431800"/>
            </a:xfrm>
            <a:custGeom>
              <a:avLst/>
              <a:gdLst/>
              <a:ahLst/>
              <a:cxnLst/>
              <a:rect r="r" b="b" t="t" l="l"/>
              <a:pathLst>
                <a:path h="431800" w="10993501">
                  <a:moveTo>
                    <a:pt x="0" y="0"/>
                  </a:moveTo>
                  <a:lnTo>
                    <a:pt x="10993501" y="0"/>
                  </a:lnTo>
                  <a:lnTo>
                    <a:pt x="10993501" y="431800"/>
                  </a:lnTo>
                  <a:lnTo>
                    <a:pt x="0" y="431800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255606" y="226704"/>
            <a:ext cx="6051442" cy="972678"/>
            <a:chOff x="0" y="0"/>
            <a:chExt cx="8068589" cy="12969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8017764" cy="1246124"/>
            </a:xfrm>
            <a:custGeom>
              <a:avLst/>
              <a:gdLst/>
              <a:ahLst/>
              <a:cxnLst/>
              <a:rect r="r" b="b" t="t" l="l"/>
              <a:pathLst>
                <a:path h="1246124" w="8017764">
                  <a:moveTo>
                    <a:pt x="0" y="0"/>
                  </a:moveTo>
                  <a:lnTo>
                    <a:pt x="8017764" y="0"/>
                  </a:lnTo>
                  <a:lnTo>
                    <a:pt x="8017764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68564" cy="1296924"/>
            </a:xfrm>
            <a:custGeom>
              <a:avLst/>
              <a:gdLst/>
              <a:ahLst/>
              <a:cxnLst/>
              <a:rect r="r" b="b" t="t" l="l"/>
              <a:pathLst>
                <a:path h="1296924" w="8068564">
                  <a:moveTo>
                    <a:pt x="25400" y="0"/>
                  </a:moveTo>
                  <a:lnTo>
                    <a:pt x="8043164" y="0"/>
                  </a:lnTo>
                  <a:cubicBezTo>
                    <a:pt x="8057134" y="0"/>
                    <a:pt x="8068564" y="11430"/>
                    <a:pt x="8068564" y="25400"/>
                  </a:cubicBezTo>
                  <a:lnTo>
                    <a:pt x="8068564" y="1271524"/>
                  </a:lnTo>
                  <a:cubicBezTo>
                    <a:pt x="8068564" y="1285494"/>
                    <a:pt x="8057134" y="1296924"/>
                    <a:pt x="8043164" y="1296924"/>
                  </a:cubicBezTo>
                  <a:lnTo>
                    <a:pt x="25400" y="1296924"/>
                  </a:lnTo>
                  <a:cubicBezTo>
                    <a:pt x="11430" y="1296924"/>
                    <a:pt x="0" y="1285494"/>
                    <a:pt x="0" y="127152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71524"/>
                  </a:lnTo>
                  <a:lnTo>
                    <a:pt x="25400" y="1271524"/>
                  </a:lnTo>
                  <a:lnTo>
                    <a:pt x="25400" y="1246124"/>
                  </a:lnTo>
                  <a:lnTo>
                    <a:pt x="8043164" y="1246124"/>
                  </a:lnTo>
                  <a:lnTo>
                    <a:pt x="8043164" y="1271524"/>
                  </a:lnTo>
                  <a:lnTo>
                    <a:pt x="8017764" y="1271524"/>
                  </a:lnTo>
                  <a:lnTo>
                    <a:pt x="8017764" y="25400"/>
                  </a:lnTo>
                  <a:lnTo>
                    <a:pt x="8043164" y="25400"/>
                  </a:lnTo>
                  <a:lnTo>
                    <a:pt x="8043164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sp>
        <p:nvSpPr>
          <p:cNvPr name="Freeform 7" id="7" descr="A person in a suit talking on a cell phone  Description automatically generated"/>
          <p:cNvSpPr/>
          <p:nvPr/>
        </p:nvSpPr>
        <p:spPr>
          <a:xfrm flipH="false" flipV="false" rot="0">
            <a:off x="30996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39868" y="1966114"/>
            <a:ext cx="7930460" cy="2769990"/>
            <a:chOff x="0" y="0"/>
            <a:chExt cx="10573947" cy="3693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73947" cy="3693320"/>
            </a:xfrm>
            <a:custGeom>
              <a:avLst/>
              <a:gdLst/>
              <a:ahLst/>
              <a:cxnLst/>
              <a:rect r="r" b="b" t="t" l="l"/>
              <a:pathLst>
                <a:path h="3693320" w="10573947">
                  <a:moveTo>
                    <a:pt x="0" y="0"/>
                  </a:moveTo>
                  <a:lnTo>
                    <a:pt x="10573947" y="0"/>
                  </a:lnTo>
                  <a:lnTo>
                    <a:pt x="10573947" y="3693320"/>
                  </a:lnTo>
                  <a:lnTo>
                    <a:pt x="0" y="3693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10573947" cy="38076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sz="5599" b="true">
                  <a:solidFill>
                    <a:srgbClr val="161D2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NEXT GEN EMPLOYABILITY PROGRAM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8188" y="4885862"/>
            <a:ext cx="85022" cy="2286756"/>
            <a:chOff x="0" y="0"/>
            <a:chExt cx="113363" cy="3049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62611" cy="2998216"/>
            </a:xfrm>
            <a:custGeom>
              <a:avLst/>
              <a:gdLst/>
              <a:ahLst/>
              <a:cxnLst/>
              <a:rect r="r" b="b" t="t" l="l"/>
              <a:pathLst>
                <a:path h="2998216" w="62611">
                  <a:moveTo>
                    <a:pt x="0" y="0"/>
                  </a:moveTo>
                  <a:lnTo>
                    <a:pt x="62611" y="0"/>
                  </a:lnTo>
                  <a:lnTo>
                    <a:pt x="62611" y="2998216"/>
                  </a:lnTo>
                  <a:lnTo>
                    <a:pt x="0" y="2998216"/>
                  </a:lnTo>
                  <a:close/>
                </a:path>
              </a:pathLst>
            </a:custGeom>
            <a:solidFill>
              <a:srgbClr val="85191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411" cy="3049016"/>
            </a:xfrm>
            <a:custGeom>
              <a:avLst/>
              <a:gdLst/>
              <a:ahLst/>
              <a:cxnLst/>
              <a:rect r="r" b="b" t="t" l="l"/>
              <a:pathLst>
                <a:path h="3049016" w="113411">
                  <a:moveTo>
                    <a:pt x="25400" y="0"/>
                  </a:moveTo>
                  <a:lnTo>
                    <a:pt x="88011" y="0"/>
                  </a:lnTo>
                  <a:cubicBezTo>
                    <a:pt x="101981" y="0"/>
                    <a:pt x="113411" y="11430"/>
                    <a:pt x="113411" y="25400"/>
                  </a:cubicBezTo>
                  <a:lnTo>
                    <a:pt x="113411" y="3023616"/>
                  </a:lnTo>
                  <a:cubicBezTo>
                    <a:pt x="113411" y="3037586"/>
                    <a:pt x="101981" y="3049016"/>
                    <a:pt x="88011" y="3049016"/>
                  </a:cubicBezTo>
                  <a:lnTo>
                    <a:pt x="25400" y="3049016"/>
                  </a:lnTo>
                  <a:cubicBezTo>
                    <a:pt x="11430" y="3049016"/>
                    <a:pt x="0" y="3037586"/>
                    <a:pt x="0" y="302361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023616"/>
                  </a:lnTo>
                  <a:lnTo>
                    <a:pt x="25400" y="3023616"/>
                  </a:lnTo>
                  <a:lnTo>
                    <a:pt x="25400" y="2998216"/>
                  </a:lnTo>
                  <a:lnTo>
                    <a:pt x="88011" y="2998216"/>
                  </a:lnTo>
                  <a:lnTo>
                    <a:pt x="88011" y="3023616"/>
                  </a:lnTo>
                  <a:lnTo>
                    <a:pt x="62611" y="3023616"/>
                  </a:lnTo>
                  <a:lnTo>
                    <a:pt x="62611" y="25400"/>
                  </a:lnTo>
                  <a:lnTo>
                    <a:pt x="88011" y="25400"/>
                  </a:lnTo>
                  <a:lnTo>
                    <a:pt x="88011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78366" y="4906252"/>
            <a:ext cx="5455802" cy="2400658"/>
            <a:chOff x="0" y="0"/>
            <a:chExt cx="7274403" cy="32008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74402" cy="3200877"/>
            </a:xfrm>
            <a:custGeom>
              <a:avLst/>
              <a:gdLst/>
              <a:ahLst/>
              <a:cxnLst/>
              <a:rect r="r" b="b" t="t" l="l"/>
              <a:pathLst>
                <a:path h="3200877" w="7274402">
                  <a:moveTo>
                    <a:pt x="0" y="0"/>
                  </a:moveTo>
                  <a:lnTo>
                    <a:pt x="7274402" y="0"/>
                  </a:lnTo>
                  <a:lnTo>
                    <a:pt x="7274402" y="3200877"/>
                  </a:lnTo>
                  <a:lnTo>
                    <a:pt x="0" y="3200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7274403" cy="32961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161D23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9" id="1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437410" y="7862232"/>
            <a:ext cx="2677756" cy="553998"/>
            <a:chOff x="0" y="0"/>
            <a:chExt cx="3570341" cy="73866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570341" cy="738664"/>
            </a:xfrm>
            <a:custGeom>
              <a:avLst/>
              <a:gdLst/>
              <a:ahLst/>
              <a:cxnLst/>
              <a:rect r="r" b="b" t="t" l="l"/>
              <a:pathLst>
                <a:path h="738664" w="3570341">
                  <a:moveTo>
                    <a:pt x="0" y="0"/>
                  </a:moveTo>
                  <a:lnTo>
                    <a:pt x="3570341" y="0"/>
                  </a:lnTo>
                  <a:lnTo>
                    <a:pt x="3570341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3570341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 b="true">
                  <a:solidFill>
                    <a:srgbClr val="161D2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Student Name :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33438" y="8841714"/>
            <a:ext cx="2677756" cy="553998"/>
            <a:chOff x="0" y="0"/>
            <a:chExt cx="3570341" cy="73866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570341" cy="738664"/>
            </a:xfrm>
            <a:custGeom>
              <a:avLst/>
              <a:gdLst/>
              <a:ahLst/>
              <a:cxnLst/>
              <a:rect r="r" b="b" t="t" l="l"/>
              <a:pathLst>
                <a:path h="738664" w="3570341">
                  <a:moveTo>
                    <a:pt x="0" y="0"/>
                  </a:moveTo>
                  <a:lnTo>
                    <a:pt x="3570341" y="0"/>
                  </a:lnTo>
                  <a:lnTo>
                    <a:pt x="3570341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3570341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 b="true">
                  <a:solidFill>
                    <a:srgbClr val="161D2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College Name :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54636" y="8334514"/>
            <a:ext cx="4648116" cy="553998"/>
            <a:chOff x="0" y="0"/>
            <a:chExt cx="6197488" cy="73866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197488" cy="738664"/>
            </a:xfrm>
            <a:custGeom>
              <a:avLst/>
              <a:gdLst/>
              <a:ahLst/>
              <a:cxnLst/>
              <a:rect r="r" b="b" t="t" l="l"/>
              <a:pathLst>
                <a:path h="738664" w="6197488">
                  <a:moveTo>
                    <a:pt x="0" y="0"/>
                  </a:moveTo>
                  <a:lnTo>
                    <a:pt x="6197488" y="0"/>
                  </a:lnTo>
                  <a:lnTo>
                    <a:pt x="6197488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6197488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161D23"/>
                  </a:solidFill>
                  <a:latin typeface="Arial"/>
                  <a:ea typeface="Arial"/>
                  <a:cs typeface="Arial"/>
                  <a:sym typeface="Arial"/>
                </a:rPr>
                <a:t>E . Bhanu Prakash Reddy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37410" y="8930770"/>
            <a:ext cx="2677756" cy="553998"/>
            <a:chOff x="0" y="0"/>
            <a:chExt cx="3570341" cy="73866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570341" cy="738664"/>
            </a:xfrm>
            <a:custGeom>
              <a:avLst/>
              <a:gdLst/>
              <a:ahLst/>
              <a:cxnLst/>
              <a:rect r="r" b="b" t="t" l="l"/>
              <a:pathLst>
                <a:path h="738664" w="3570341">
                  <a:moveTo>
                    <a:pt x="0" y="0"/>
                  </a:moveTo>
                  <a:lnTo>
                    <a:pt x="3570341" y="0"/>
                  </a:lnTo>
                  <a:lnTo>
                    <a:pt x="3570341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3570341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 b="true">
                  <a:solidFill>
                    <a:srgbClr val="161D2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Student ID :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14198" y="9331110"/>
            <a:ext cx="4788554" cy="553998"/>
            <a:chOff x="0" y="0"/>
            <a:chExt cx="6384739" cy="7386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84739" cy="738664"/>
            </a:xfrm>
            <a:custGeom>
              <a:avLst/>
              <a:gdLst/>
              <a:ahLst/>
              <a:cxnLst/>
              <a:rect r="r" b="b" t="t" l="l"/>
              <a:pathLst>
                <a:path h="738664" w="6384739">
                  <a:moveTo>
                    <a:pt x="0" y="0"/>
                  </a:moveTo>
                  <a:lnTo>
                    <a:pt x="6384739" y="0"/>
                  </a:lnTo>
                  <a:lnTo>
                    <a:pt x="6384739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6384739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161D23"/>
                  </a:solidFill>
                  <a:latin typeface="Arial"/>
                  <a:ea typeface="Arial"/>
                  <a:cs typeface="Arial"/>
                  <a:sym typeface="Arial"/>
                </a:rPr>
                <a:t>STU645f0974226a71683949940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937170" y="9250446"/>
            <a:ext cx="6013342" cy="553998"/>
            <a:chOff x="0" y="0"/>
            <a:chExt cx="8017789" cy="73866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017790" cy="738664"/>
            </a:xfrm>
            <a:custGeom>
              <a:avLst/>
              <a:gdLst/>
              <a:ahLst/>
              <a:cxnLst/>
              <a:rect r="r" b="b" t="t" l="l"/>
              <a:pathLst>
                <a:path h="738664" w="8017790">
                  <a:moveTo>
                    <a:pt x="0" y="0"/>
                  </a:moveTo>
                  <a:lnTo>
                    <a:pt x="8017790" y="0"/>
                  </a:lnTo>
                  <a:lnTo>
                    <a:pt x="8017790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8017789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161D23"/>
                  </a:solidFill>
                  <a:latin typeface="Arial"/>
                  <a:ea typeface="Arial"/>
                  <a:cs typeface="Arial"/>
                  <a:sym typeface="Arial"/>
                </a:rPr>
                <a:t>Sphoorthy Engineering College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Modelling &amp; Result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900982" y="2322858"/>
            <a:ext cx="13121468" cy="6992534"/>
            <a:chOff x="0" y="0"/>
            <a:chExt cx="17495291" cy="93233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495265" cy="9323324"/>
            </a:xfrm>
            <a:custGeom>
              <a:avLst/>
              <a:gdLst/>
              <a:ahLst/>
              <a:cxnLst/>
              <a:rect r="r" b="b" t="t" l="l"/>
              <a:pathLst>
                <a:path h="9323324" w="17495265">
                  <a:moveTo>
                    <a:pt x="16891" y="0"/>
                  </a:moveTo>
                  <a:lnTo>
                    <a:pt x="17478375" y="0"/>
                  </a:lnTo>
                  <a:cubicBezTo>
                    <a:pt x="17487773" y="0"/>
                    <a:pt x="17495265" y="7620"/>
                    <a:pt x="17495265" y="16891"/>
                  </a:cubicBezTo>
                  <a:lnTo>
                    <a:pt x="17495265" y="9306433"/>
                  </a:lnTo>
                  <a:cubicBezTo>
                    <a:pt x="17495265" y="9315831"/>
                    <a:pt x="17487646" y="9323324"/>
                    <a:pt x="17478375" y="9323324"/>
                  </a:cubicBezTo>
                  <a:lnTo>
                    <a:pt x="16891" y="9323324"/>
                  </a:lnTo>
                  <a:cubicBezTo>
                    <a:pt x="7493" y="9323324"/>
                    <a:pt x="0" y="9315703"/>
                    <a:pt x="0" y="9306433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9306433"/>
                  </a:lnTo>
                  <a:lnTo>
                    <a:pt x="16891" y="9306433"/>
                  </a:lnTo>
                  <a:lnTo>
                    <a:pt x="16891" y="9289542"/>
                  </a:lnTo>
                  <a:lnTo>
                    <a:pt x="17478375" y="9289542"/>
                  </a:lnTo>
                  <a:lnTo>
                    <a:pt x="17478375" y="9306433"/>
                  </a:lnTo>
                  <a:lnTo>
                    <a:pt x="17461485" y="9306433"/>
                  </a:lnTo>
                  <a:lnTo>
                    <a:pt x="17461485" y="16891"/>
                  </a:lnTo>
                  <a:lnTo>
                    <a:pt x="17478375" y="16891"/>
                  </a:lnTo>
                  <a:lnTo>
                    <a:pt x="1747837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87868" y="2158912"/>
            <a:ext cx="9320828" cy="7374830"/>
          </a:xfrm>
          <a:custGeom>
            <a:avLst/>
            <a:gdLst/>
            <a:ahLst/>
            <a:cxnLst/>
            <a:rect r="r" b="b" t="t" l="l"/>
            <a:pathLst>
              <a:path h="7374830" w="9320828">
                <a:moveTo>
                  <a:pt x="0" y="0"/>
                </a:moveTo>
                <a:lnTo>
                  <a:pt x="9320828" y="0"/>
                </a:lnTo>
                <a:lnTo>
                  <a:pt x="9320828" y="7374830"/>
                </a:lnTo>
                <a:lnTo>
                  <a:pt x="0" y="7374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219" t="0" r="-38219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758598" y="2131708"/>
            <a:ext cx="8121614" cy="7374832"/>
          </a:xfrm>
          <a:custGeom>
            <a:avLst/>
            <a:gdLst/>
            <a:ahLst/>
            <a:cxnLst/>
            <a:rect r="r" b="b" t="t" l="l"/>
            <a:pathLst>
              <a:path h="7374832" w="8121614">
                <a:moveTo>
                  <a:pt x="0" y="0"/>
                </a:moveTo>
                <a:lnTo>
                  <a:pt x="8121614" y="0"/>
                </a:lnTo>
                <a:lnTo>
                  <a:pt x="8121614" y="7374832"/>
                </a:lnTo>
                <a:lnTo>
                  <a:pt x="0" y="73748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6376" t="0" r="-46376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84990" y="2299526"/>
            <a:ext cx="8890006" cy="5745162"/>
            <a:chOff x="0" y="0"/>
            <a:chExt cx="11853341" cy="76602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853342" cy="7660216"/>
            </a:xfrm>
            <a:custGeom>
              <a:avLst/>
              <a:gdLst/>
              <a:ahLst/>
              <a:cxnLst/>
              <a:rect r="r" b="b" t="t" l="l"/>
              <a:pathLst>
                <a:path h="7660216" w="11853342">
                  <a:moveTo>
                    <a:pt x="0" y="0"/>
                  </a:moveTo>
                  <a:lnTo>
                    <a:pt x="11853342" y="0"/>
                  </a:lnTo>
                  <a:lnTo>
                    <a:pt x="11853342" y="7660216"/>
                  </a:lnTo>
                  <a:lnTo>
                    <a:pt x="0" y="76602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1853341" cy="77173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Key Takeaways : The Personal Finance Manager simplifies financial tracking and management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AI-powered insights enable better financial decision-making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Encourages disciplined spending and financial literacy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Future improvements include bank account integration, investment tracking, and credit score monitoring 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Final Thought: This tool is designed to help individuals take charge of their financial future by offering personalized, data-driven financial planning.</a:t>
              </a:r>
            </a:p>
          </p:txBody>
        </p:sp>
      </p:grpSp>
      <p:sp>
        <p:nvSpPr>
          <p:cNvPr name="Freeform 19" id="19" descr="A pen and papers with check marks  Description automatically generated"/>
          <p:cNvSpPr/>
          <p:nvPr/>
        </p:nvSpPr>
        <p:spPr>
          <a:xfrm flipH="false" flipV="false" rot="0">
            <a:off x="9596164" y="2797250"/>
            <a:ext cx="8208030" cy="5786676"/>
          </a:xfrm>
          <a:custGeom>
            <a:avLst/>
            <a:gdLst/>
            <a:ahLst/>
            <a:cxnLst/>
            <a:rect r="r" b="b" t="t" l="l"/>
            <a:pathLst>
              <a:path h="5786676" w="8208030">
                <a:moveTo>
                  <a:pt x="0" y="0"/>
                </a:moveTo>
                <a:lnTo>
                  <a:pt x="8208030" y="0"/>
                </a:lnTo>
                <a:lnTo>
                  <a:pt x="8208030" y="5786676"/>
                </a:lnTo>
                <a:lnTo>
                  <a:pt x="0" y="5786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" r="-88" b="-14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-up of a thank you card  Description automatically generated"/>
          <p:cNvSpPr/>
          <p:nvPr/>
        </p:nvSpPr>
        <p:spPr>
          <a:xfrm flipH="false" flipV="false" rot="0">
            <a:off x="1150750" y="805912"/>
            <a:ext cx="15986502" cy="8675176"/>
          </a:xfrm>
          <a:custGeom>
            <a:avLst/>
            <a:gdLst/>
            <a:ahLst/>
            <a:cxnLst/>
            <a:rect r="r" b="b" t="t" l="l"/>
            <a:pathLst>
              <a:path h="8675176" w="15986502">
                <a:moveTo>
                  <a:pt x="0" y="0"/>
                </a:moveTo>
                <a:lnTo>
                  <a:pt x="15986502" y="0"/>
                </a:lnTo>
                <a:lnTo>
                  <a:pt x="15986502" y="8675176"/>
                </a:lnTo>
                <a:lnTo>
                  <a:pt x="0" y="8675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994" t="-28047" r="-1153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24192" y="6350754"/>
            <a:ext cx="4439618" cy="1665422"/>
            <a:chOff x="0" y="0"/>
            <a:chExt cx="5919491" cy="22205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5868670" cy="2169795"/>
            </a:xfrm>
            <a:custGeom>
              <a:avLst/>
              <a:gdLst/>
              <a:ahLst/>
              <a:cxnLst/>
              <a:rect r="r" b="b" t="t" l="l"/>
              <a:pathLst>
                <a:path h="2169795" w="5868670">
                  <a:moveTo>
                    <a:pt x="0" y="276225"/>
                  </a:moveTo>
                  <a:cubicBezTo>
                    <a:pt x="0" y="123698"/>
                    <a:pt x="125476" y="0"/>
                    <a:pt x="280289" y="0"/>
                  </a:cubicBezTo>
                  <a:lnTo>
                    <a:pt x="5588381" y="0"/>
                  </a:lnTo>
                  <a:cubicBezTo>
                    <a:pt x="5743194" y="0"/>
                    <a:pt x="5868670" y="123698"/>
                    <a:pt x="5868670" y="276225"/>
                  </a:cubicBezTo>
                  <a:lnTo>
                    <a:pt x="5868670" y="1893570"/>
                  </a:lnTo>
                  <a:cubicBezTo>
                    <a:pt x="5868670" y="2046097"/>
                    <a:pt x="5743194" y="2169795"/>
                    <a:pt x="5588381" y="2169795"/>
                  </a:cubicBezTo>
                  <a:lnTo>
                    <a:pt x="280289" y="2169795"/>
                  </a:lnTo>
                  <a:cubicBezTo>
                    <a:pt x="125476" y="2169795"/>
                    <a:pt x="0" y="2046097"/>
                    <a:pt x="0" y="1893570"/>
                  </a:cubicBezTo>
                  <a:close/>
                </a:path>
              </a:pathLst>
            </a:custGeom>
            <a:solidFill>
              <a:srgbClr val="FFFFFF">
                <a:alpha val="19216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19470" cy="2220595"/>
            </a:xfrm>
            <a:custGeom>
              <a:avLst/>
              <a:gdLst/>
              <a:ahLst/>
              <a:cxnLst/>
              <a:rect r="r" b="b" t="t" l="l"/>
              <a:pathLst>
                <a:path h="2220595" w="5919470">
                  <a:moveTo>
                    <a:pt x="0" y="301625"/>
                  </a:moveTo>
                  <a:cubicBezTo>
                    <a:pt x="0" y="134747"/>
                    <a:pt x="137160" y="0"/>
                    <a:pt x="305689" y="0"/>
                  </a:cubicBezTo>
                  <a:lnTo>
                    <a:pt x="5613781" y="0"/>
                  </a:lnTo>
                  <a:lnTo>
                    <a:pt x="5613781" y="25400"/>
                  </a:lnTo>
                  <a:lnTo>
                    <a:pt x="5613781" y="0"/>
                  </a:lnTo>
                  <a:cubicBezTo>
                    <a:pt x="5782310" y="0"/>
                    <a:pt x="5919470" y="134747"/>
                    <a:pt x="5919470" y="301625"/>
                  </a:cubicBezTo>
                  <a:lnTo>
                    <a:pt x="5894070" y="301625"/>
                  </a:lnTo>
                  <a:lnTo>
                    <a:pt x="5919470" y="301625"/>
                  </a:lnTo>
                  <a:lnTo>
                    <a:pt x="5919470" y="1918970"/>
                  </a:lnTo>
                  <a:lnTo>
                    <a:pt x="5894070" y="1918970"/>
                  </a:lnTo>
                  <a:lnTo>
                    <a:pt x="5919470" y="1918970"/>
                  </a:lnTo>
                  <a:cubicBezTo>
                    <a:pt x="5919470" y="2085848"/>
                    <a:pt x="5782310" y="2220595"/>
                    <a:pt x="5613781" y="2220595"/>
                  </a:cubicBezTo>
                  <a:lnTo>
                    <a:pt x="5613781" y="2195195"/>
                  </a:lnTo>
                  <a:lnTo>
                    <a:pt x="5613781" y="2220595"/>
                  </a:lnTo>
                  <a:lnTo>
                    <a:pt x="305689" y="2220595"/>
                  </a:lnTo>
                  <a:lnTo>
                    <a:pt x="305689" y="2195195"/>
                  </a:lnTo>
                  <a:lnTo>
                    <a:pt x="305689" y="2220595"/>
                  </a:lnTo>
                  <a:cubicBezTo>
                    <a:pt x="137160" y="2220595"/>
                    <a:pt x="0" y="2085848"/>
                    <a:pt x="0" y="1918970"/>
                  </a:cubicBezTo>
                  <a:lnTo>
                    <a:pt x="0" y="301625"/>
                  </a:lnTo>
                  <a:lnTo>
                    <a:pt x="25400" y="301625"/>
                  </a:lnTo>
                  <a:lnTo>
                    <a:pt x="0" y="301625"/>
                  </a:lnTo>
                  <a:moveTo>
                    <a:pt x="50800" y="301625"/>
                  </a:moveTo>
                  <a:lnTo>
                    <a:pt x="50800" y="1918970"/>
                  </a:lnTo>
                  <a:lnTo>
                    <a:pt x="25400" y="1918970"/>
                  </a:lnTo>
                  <a:lnTo>
                    <a:pt x="50800" y="1918970"/>
                  </a:lnTo>
                  <a:cubicBezTo>
                    <a:pt x="50800" y="2057146"/>
                    <a:pt x="164592" y="2169795"/>
                    <a:pt x="305689" y="2169795"/>
                  </a:cubicBezTo>
                  <a:lnTo>
                    <a:pt x="5613781" y="2169795"/>
                  </a:lnTo>
                  <a:cubicBezTo>
                    <a:pt x="5754878" y="2169795"/>
                    <a:pt x="5868670" y="2057146"/>
                    <a:pt x="5868670" y="1918970"/>
                  </a:cubicBezTo>
                  <a:lnTo>
                    <a:pt x="5868670" y="301625"/>
                  </a:lnTo>
                  <a:cubicBezTo>
                    <a:pt x="5868670" y="163449"/>
                    <a:pt x="5754878" y="50800"/>
                    <a:pt x="5613781" y="50800"/>
                  </a:cubicBezTo>
                  <a:lnTo>
                    <a:pt x="305689" y="50800"/>
                  </a:lnTo>
                  <a:lnTo>
                    <a:pt x="305689" y="25400"/>
                  </a:lnTo>
                  <a:lnTo>
                    <a:pt x="305689" y="50800"/>
                  </a:lnTo>
                  <a:cubicBezTo>
                    <a:pt x="164592" y="50800"/>
                    <a:pt x="50800" y="163449"/>
                    <a:pt x="50800" y="301625"/>
                  </a:cubicBezTo>
                  <a:close/>
                </a:path>
              </a:pathLst>
            </a:custGeom>
            <a:solidFill>
              <a:srgbClr val="A6CAEC"/>
            </a:solidFill>
          </p:spPr>
        </p:sp>
      </p:grpSp>
      <p:sp>
        <p:nvSpPr>
          <p:cNvPr name="Freeform 6" id="6" descr="A close up of a logo  Description automatically generated"/>
          <p:cNvSpPr/>
          <p:nvPr/>
        </p:nvSpPr>
        <p:spPr>
          <a:xfrm flipH="false" flipV="false" rot="0">
            <a:off x="7552284" y="6665770"/>
            <a:ext cx="3183434" cy="1035388"/>
          </a:xfrm>
          <a:custGeom>
            <a:avLst/>
            <a:gdLst/>
            <a:ahLst/>
            <a:cxnLst/>
            <a:rect r="r" b="b" t="t" l="l"/>
            <a:pathLst>
              <a:path h="1035388" w="3183434">
                <a:moveTo>
                  <a:pt x="0" y="0"/>
                </a:moveTo>
                <a:lnTo>
                  <a:pt x="3183434" y="0"/>
                </a:lnTo>
                <a:lnTo>
                  <a:pt x="3183434" y="1035388"/>
                </a:lnTo>
                <a:lnTo>
                  <a:pt x="0" y="103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371424" y="3148032"/>
            <a:ext cx="14454138" cy="5297300"/>
            <a:chOff x="0" y="0"/>
            <a:chExt cx="19272184" cy="70630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3909" y="33909"/>
              <a:ext cx="19204431" cy="6995287"/>
            </a:xfrm>
            <a:custGeom>
              <a:avLst/>
              <a:gdLst/>
              <a:ahLst/>
              <a:cxnLst/>
              <a:rect r="r" b="b" t="t" l="l"/>
              <a:pathLst>
                <a:path h="6995287" w="19204431">
                  <a:moveTo>
                    <a:pt x="0" y="0"/>
                  </a:moveTo>
                  <a:lnTo>
                    <a:pt x="19204431" y="0"/>
                  </a:lnTo>
                  <a:lnTo>
                    <a:pt x="19204431" y="6995287"/>
                  </a:lnTo>
                  <a:lnTo>
                    <a:pt x="0" y="6995287"/>
                  </a:lnTo>
                  <a:close/>
                </a:path>
              </a:pathLst>
            </a:custGeom>
            <a:solidFill>
              <a:srgbClr val="E8ECF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272250" cy="7063105"/>
            </a:xfrm>
            <a:custGeom>
              <a:avLst/>
              <a:gdLst/>
              <a:ahLst/>
              <a:cxnLst/>
              <a:rect r="r" b="b" t="t" l="l"/>
              <a:pathLst>
                <a:path h="7063105" w="19272250">
                  <a:moveTo>
                    <a:pt x="33909" y="0"/>
                  </a:moveTo>
                  <a:lnTo>
                    <a:pt x="19238340" y="0"/>
                  </a:lnTo>
                  <a:cubicBezTo>
                    <a:pt x="19257009" y="0"/>
                    <a:pt x="19272250" y="15113"/>
                    <a:pt x="19272250" y="33909"/>
                  </a:cubicBezTo>
                  <a:lnTo>
                    <a:pt x="19272250" y="7029196"/>
                  </a:lnTo>
                  <a:cubicBezTo>
                    <a:pt x="19272250" y="7047864"/>
                    <a:pt x="19257136" y="7063105"/>
                    <a:pt x="19238340" y="7063105"/>
                  </a:cubicBezTo>
                  <a:lnTo>
                    <a:pt x="33909" y="7063105"/>
                  </a:lnTo>
                  <a:cubicBezTo>
                    <a:pt x="15240" y="7063105"/>
                    <a:pt x="0" y="7047992"/>
                    <a:pt x="0" y="7029196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7029196"/>
                  </a:lnTo>
                  <a:lnTo>
                    <a:pt x="33909" y="7029196"/>
                  </a:lnTo>
                  <a:lnTo>
                    <a:pt x="33909" y="6995287"/>
                  </a:lnTo>
                  <a:lnTo>
                    <a:pt x="19238340" y="6995287"/>
                  </a:lnTo>
                  <a:lnTo>
                    <a:pt x="19238340" y="7029196"/>
                  </a:lnTo>
                  <a:lnTo>
                    <a:pt x="19204431" y="7029196"/>
                  </a:lnTo>
                  <a:lnTo>
                    <a:pt x="19204431" y="33909"/>
                  </a:lnTo>
                  <a:lnTo>
                    <a:pt x="19238340" y="33909"/>
                  </a:lnTo>
                  <a:lnTo>
                    <a:pt x="1923834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62438" y="2655802"/>
            <a:ext cx="1445648" cy="6374108"/>
            <a:chOff x="0" y="0"/>
            <a:chExt cx="1927531" cy="84988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3909" y="33909"/>
              <a:ext cx="1859788" cy="8431022"/>
            </a:xfrm>
            <a:custGeom>
              <a:avLst/>
              <a:gdLst/>
              <a:ahLst/>
              <a:cxnLst/>
              <a:rect r="r" b="b" t="t" l="l"/>
              <a:pathLst>
                <a:path h="8431022" w="1859788">
                  <a:moveTo>
                    <a:pt x="0" y="0"/>
                  </a:moveTo>
                  <a:lnTo>
                    <a:pt x="1859788" y="0"/>
                  </a:lnTo>
                  <a:lnTo>
                    <a:pt x="1859788" y="8431022"/>
                  </a:lnTo>
                  <a:lnTo>
                    <a:pt x="0" y="8431022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27606" cy="8498840"/>
            </a:xfrm>
            <a:custGeom>
              <a:avLst/>
              <a:gdLst/>
              <a:ahLst/>
              <a:cxnLst/>
              <a:rect r="r" b="b" t="t" l="l"/>
              <a:pathLst>
                <a:path h="8498840" w="1927606">
                  <a:moveTo>
                    <a:pt x="33909" y="0"/>
                  </a:moveTo>
                  <a:lnTo>
                    <a:pt x="1893697" y="0"/>
                  </a:lnTo>
                  <a:cubicBezTo>
                    <a:pt x="1912366" y="0"/>
                    <a:pt x="1927606" y="15113"/>
                    <a:pt x="1927606" y="33909"/>
                  </a:cubicBezTo>
                  <a:lnTo>
                    <a:pt x="1927606" y="8464931"/>
                  </a:lnTo>
                  <a:cubicBezTo>
                    <a:pt x="1927606" y="8483600"/>
                    <a:pt x="1912493" y="8498840"/>
                    <a:pt x="1893697" y="8498840"/>
                  </a:cubicBezTo>
                  <a:lnTo>
                    <a:pt x="33909" y="8498840"/>
                  </a:lnTo>
                  <a:cubicBezTo>
                    <a:pt x="15113" y="8498840"/>
                    <a:pt x="0" y="8483600"/>
                    <a:pt x="0" y="8464931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8464931"/>
                  </a:lnTo>
                  <a:lnTo>
                    <a:pt x="33909" y="8464931"/>
                  </a:lnTo>
                  <a:lnTo>
                    <a:pt x="33909" y="8431023"/>
                  </a:lnTo>
                  <a:lnTo>
                    <a:pt x="1893697" y="8431023"/>
                  </a:lnTo>
                  <a:lnTo>
                    <a:pt x="1893697" y="8464931"/>
                  </a:lnTo>
                  <a:lnTo>
                    <a:pt x="1859788" y="8464931"/>
                  </a:lnTo>
                  <a:lnTo>
                    <a:pt x="1859788" y="33909"/>
                  </a:lnTo>
                  <a:lnTo>
                    <a:pt x="1893697" y="33909"/>
                  </a:lnTo>
                  <a:lnTo>
                    <a:pt x="189369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362298" y="3677214"/>
            <a:ext cx="8818298" cy="615554"/>
            <a:chOff x="0" y="0"/>
            <a:chExt cx="11757731" cy="82073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757730" cy="820739"/>
            </a:xfrm>
            <a:custGeom>
              <a:avLst/>
              <a:gdLst/>
              <a:ahLst/>
              <a:cxnLst/>
              <a:rect r="r" b="b" t="t" l="l"/>
              <a:pathLst>
                <a:path h="820739" w="11757730">
                  <a:moveTo>
                    <a:pt x="0" y="0"/>
                  </a:moveTo>
                  <a:lnTo>
                    <a:pt x="11757730" y="0"/>
                  </a:lnTo>
                  <a:lnTo>
                    <a:pt x="11757730" y="820739"/>
                  </a:lnTo>
                  <a:lnTo>
                    <a:pt x="0" y="8207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1757731" cy="90646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4000" b="true">
                  <a:solidFill>
                    <a:srgbClr val="22336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CAPSTONE PROJECT SHOWCASE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442734" y="6894780"/>
            <a:ext cx="12657424" cy="1024640"/>
            <a:chOff x="0" y="0"/>
            <a:chExt cx="16876565" cy="136618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876565" cy="1366187"/>
            </a:xfrm>
            <a:custGeom>
              <a:avLst/>
              <a:gdLst/>
              <a:ahLst/>
              <a:cxnLst/>
              <a:rect r="r" b="b" t="t" l="l"/>
              <a:pathLst>
                <a:path h="1366187" w="16876565">
                  <a:moveTo>
                    <a:pt x="0" y="0"/>
                  </a:moveTo>
                  <a:lnTo>
                    <a:pt x="16876565" y="0"/>
                  </a:lnTo>
                  <a:lnTo>
                    <a:pt x="16876565" y="1366187"/>
                  </a:lnTo>
                  <a:lnTo>
                    <a:pt x="0" y="1366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6876565" cy="14423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92"/>
                </a:lnSpc>
              </a:pPr>
              <a:r>
                <a:rPr lang="en-US" sz="3200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Abstract | Problem Statement | Project Overview | Proposed Solution | Technology Used | Modelling &amp; Results | Conclusion | Q&amp;A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448018" y="5100106"/>
            <a:ext cx="10646858" cy="991040"/>
            <a:chOff x="0" y="0"/>
            <a:chExt cx="14195811" cy="132138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195811" cy="1321387"/>
            </a:xfrm>
            <a:custGeom>
              <a:avLst/>
              <a:gdLst/>
              <a:ahLst/>
              <a:cxnLst/>
              <a:rect r="r" b="b" t="t" l="l"/>
              <a:pathLst>
                <a:path h="1321387" w="14195811">
                  <a:moveTo>
                    <a:pt x="0" y="0"/>
                  </a:moveTo>
                  <a:lnTo>
                    <a:pt x="14195811" y="0"/>
                  </a:lnTo>
                  <a:lnTo>
                    <a:pt x="14195811" y="1321387"/>
                  </a:lnTo>
                  <a:lnTo>
                    <a:pt x="0" y="13213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14195811" cy="13975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92"/>
                </a:lnSpc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  <a:p>
              <a:pPr algn="ctr">
                <a:lnSpc>
                  <a:spcPts val="3992"/>
                </a:lnSpc>
              </a:pPr>
              <a:r>
                <a:rPr lang="en-US" sz="32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Personal Finance Manager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Abstract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79866" y="2663786"/>
            <a:ext cx="14144476" cy="1312332"/>
            <a:chOff x="0" y="0"/>
            <a:chExt cx="18859301" cy="17497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6891" y="16891"/>
              <a:ext cx="1882546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825464">
                  <a:moveTo>
                    <a:pt x="0" y="0"/>
                  </a:moveTo>
                  <a:lnTo>
                    <a:pt x="18825464" y="0"/>
                  </a:lnTo>
                  <a:lnTo>
                    <a:pt x="18825464" y="1715897"/>
                  </a:lnTo>
                  <a:lnTo>
                    <a:pt x="0" y="1715897"/>
                  </a:lnTo>
                  <a:close/>
                </a:path>
              </a:pathLst>
            </a:custGeom>
            <a:solidFill>
              <a:srgbClr val="BAF8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59246" cy="1749679"/>
            </a:xfrm>
            <a:custGeom>
              <a:avLst/>
              <a:gdLst/>
              <a:ahLst/>
              <a:cxnLst/>
              <a:rect r="r" b="b" t="t" l="l"/>
              <a:pathLst>
                <a:path h="1749679" w="18859246">
                  <a:moveTo>
                    <a:pt x="16891" y="0"/>
                  </a:moveTo>
                  <a:lnTo>
                    <a:pt x="18842355" y="0"/>
                  </a:lnTo>
                  <a:cubicBezTo>
                    <a:pt x="18851753" y="0"/>
                    <a:pt x="18859246" y="7620"/>
                    <a:pt x="18859246" y="16891"/>
                  </a:cubicBezTo>
                  <a:lnTo>
                    <a:pt x="18859246" y="1732788"/>
                  </a:lnTo>
                  <a:cubicBezTo>
                    <a:pt x="18859246" y="1742186"/>
                    <a:pt x="18851626" y="1749679"/>
                    <a:pt x="18842355" y="1749679"/>
                  </a:cubicBezTo>
                  <a:lnTo>
                    <a:pt x="16891" y="1749679"/>
                  </a:lnTo>
                  <a:cubicBezTo>
                    <a:pt x="7493" y="1749679"/>
                    <a:pt x="0" y="1742059"/>
                    <a:pt x="0" y="1732788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1732788"/>
                  </a:lnTo>
                  <a:lnTo>
                    <a:pt x="16891" y="1732788"/>
                  </a:lnTo>
                  <a:lnTo>
                    <a:pt x="16891" y="1715897"/>
                  </a:lnTo>
                  <a:lnTo>
                    <a:pt x="18842355" y="1715897"/>
                  </a:lnTo>
                  <a:lnTo>
                    <a:pt x="18842355" y="1732788"/>
                  </a:lnTo>
                  <a:lnTo>
                    <a:pt x="18825465" y="1732788"/>
                  </a:lnTo>
                  <a:lnTo>
                    <a:pt x="18825465" y="16891"/>
                  </a:lnTo>
                  <a:lnTo>
                    <a:pt x="18842355" y="16891"/>
                  </a:lnTo>
                  <a:lnTo>
                    <a:pt x="1884235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31EB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459068" y="2663786"/>
            <a:ext cx="1380066" cy="1312334"/>
            <a:chOff x="0" y="0"/>
            <a:chExt cx="1840088" cy="174977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6891" y="16891"/>
              <a:ext cx="180619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06194">
                  <a:moveTo>
                    <a:pt x="0" y="286004"/>
                  </a:moveTo>
                  <a:cubicBezTo>
                    <a:pt x="0" y="128016"/>
                    <a:pt x="128143" y="0"/>
                    <a:pt x="286258" y="0"/>
                  </a:cubicBezTo>
                  <a:lnTo>
                    <a:pt x="1519936" y="0"/>
                  </a:lnTo>
                  <a:cubicBezTo>
                    <a:pt x="1678051" y="0"/>
                    <a:pt x="1806194" y="128016"/>
                    <a:pt x="1806194" y="286004"/>
                  </a:cubicBezTo>
                  <a:lnTo>
                    <a:pt x="1806194" y="1429893"/>
                  </a:lnTo>
                  <a:cubicBezTo>
                    <a:pt x="1806194" y="1587881"/>
                    <a:pt x="1678051" y="1715897"/>
                    <a:pt x="1519936" y="1715897"/>
                  </a:cubicBezTo>
                  <a:lnTo>
                    <a:pt x="286258" y="1715897"/>
                  </a:lnTo>
                  <a:cubicBezTo>
                    <a:pt x="128143" y="1715897"/>
                    <a:pt x="0" y="1587881"/>
                    <a:pt x="0" y="1429893"/>
                  </a:cubicBezTo>
                  <a:close/>
                </a:path>
              </a:pathLst>
            </a:custGeom>
            <a:solidFill>
              <a:srgbClr val="00717D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39976" cy="1749806"/>
            </a:xfrm>
            <a:custGeom>
              <a:avLst/>
              <a:gdLst/>
              <a:ahLst/>
              <a:cxnLst/>
              <a:rect r="r" b="b" t="t" l="l"/>
              <a:pathLst>
                <a:path h="1749806" w="1839976">
                  <a:moveTo>
                    <a:pt x="0" y="302895"/>
                  </a:moveTo>
                  <a:cubicBezTo>
                    <a:pt x="0" y="135636"/>
                    <a:pt x="135763" y="0"/>
                    <a:pt x="303149" y="0"/>
                  </a:cubicBezTo>
                  <a:lnTo>
                    <a:pt x="1536827" y="0"/>
                  </a:lnTo>
                  <a:lnTo>
                    <a:pt x="1536827" y="16891"/>
                  </a:lnTo>
                  <a:lnTo>
                    <a:pt x="1536827" y="0"/>
                  </a:lnTo>
                  <a:cubicBezTo>
                    <a:pt x="1704213" y="0"/>
                    <a:pt x="1839976" y="135636"/>
                    <a:pt x="1839976" y="302895"/>
                  </a:cubicBezTo>
                  <a:lnTo>
                    <a:pt x="1839976" y="1446784"/>
                  </a:lnTo>
                  <a:lnTo>
                    <a:pt x="1823085" y="1446784"/>
                  </a:lnTo>
                  <a:lnTo>
                    <a:pt x="1839976" y="1446784"/>
                  </a:lnTo>
                  <a:cubicBezTo>
                    <a:pt x="1839976" y="1614043"/>
                    <a:pt x="1704213" y="1749679"/>
                    <a:pt x="1536827" y="1749679"/>
                  </a:cubicBezTo>
                  <a:lnTo>
                    <a:pt x="1536827" y="1732788"/>
                  </a:lnTo>
                  <a:lnTo>
                    <a:pt x="1536827" y="1749679"/>
                  </a:lnTo>
                  <a:lnTo>
                    <a:pt x="303149" y="1749679"/>
                  </a:lnTo>
                  <a:lnTo>
                    <a:pt x="303149" y="1732788"/>
                  </a:lnTo>
                  <a:lnTo>
                    <a:pt x="303149" y="1749679"/>
                  </a:lnTo>
                  <a:cubicBezTo>
                    <a:pt x="135763" y="1749806"/>
                    <a:pt x="0" y="1614170"/>
                    <a:pt x="0" y="1446911"/>
                  </a:cubicBezTo>
                  <a:lnTo>
                    <a:pt x="0" y="302895"/>
                  </a:lnTo>
                  <a:lnTo>
                    <a:pt x="16891" y="302895"/>
                  </a:lnTo>
                  <a:lnTo>
                    <a:pt x="0" y="302895"/>
                  </a:lnTo>
                  <a:moveTo>
                    <a:pt x="33909" y="302895"/>
                  </a:moveTo>
                  <a:lnTo>
                    <a:pt x="33909" y="1446784"/>
                  </a:lnTo>
                  <a:lnTo>
                    <a:pt x="16891" y="1446784"/>
                  </a:lnTo>
                  <a:lnTo>
                    <a:pt x="33909" y="1446784"/>
                  </a:lnTo>
                  <a:cubicBezTo>
                    <a:pt x="33909" y="1595374"/>
                    <a:pt x="154432" y="1715897"/>
                    <a:pt x="303276" y="1715897"/>
                  </a:cubicBezTo>
                  <a:lnTo>
                    <a:pt x="1536954" y="1715897"/>
                  </a:lnTo>
                  <a:cubicBezTo>
                    <a:pt x="1685671" y="1715897"/>
                    <a:pt x="1806321" y="1595374"/>
                    <a:pt x="1806321" y="1446784"/>
                  </a:cubicBezTo>
                  <a:lnTo>
                    <a:pt x="1806321" y="302895"/>
                  </a:lnTo>
                  <a:lnTo>
                    <a:pt x="1823212" y="302895"/>
                  </a:lnTo>
                  <a:lnTo>
                    <a:pt x="1806321" y="302895"/>
                  </a:lnTo>
                  <a:cubicBezTo>
                    <a:pt x="1806321" y="154305"/>
                    <a:pt x="1685798" y="33782"/>
                    <a:pt x="1536954" y="33782"/>
                  </a:cubicBezTo>
                  <a:lnTo>
                    <a:pt x="303149" y="33782"/>
                  </a:lnTo>
                  <a:lnTo>
                    <a:pt x="303149" y="16891"/>
                  </a:lnTo>
                  <a:lnTo>
                    <a:pt x="303149" y="33909"/>
                  </a:lnTo>
                  <a:cubicBezTo>
                    <a:pt x="154432" y="33909"/>
                    <a:pt x="33782" y="154432"/>
                    <a:pt x="33782" y="303022"/>
                  </a:cubicBezTo>
                  <a:close/>
                </a:path>
              </a:pathLst>
            </a:custGeom>
            <a:solidFill>
              <a:srgbClr val="00717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840088" cy="1806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779866" y="4450546"/>
            <a:ext cx="14144476" cy="1312332"/>
            <a:chOff x="0" y="0"/>
            <a:chExt cx="18859301" cy="17497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6891" y="16891"/>
              <a:ext cx="1882546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825464">
                  <a:moveTo>
                    <a:pt x="0" y="0"/>
                  </a:moveTo>
                  <a:lnTo>
                    <a:pt x="18825464" y="0"/>
                  </a:lnTo>
                  <a:lnTo>
                    <a:pt x="18825464" y="1715897"/>
                  </a:lnTo>
                  <a:lnTo>
                    <a:pt x="0" y="1715897"/>
                  </a:lnTo>
                  <a:close/>
                </a:path>
              </a:pathLst>
            </a:custGeom>
            <a:solidFill>
              <a:srgbClr val="DEDEDE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859246" cy="1749679"/>
            </a:xfrm>
            <a:custGeom>
              <a:avLst/>
              <a:gdLst/>
              <a:ahLst/>
              <a:cxnLst/>
              <a:rect r="r" b="b" t="t" l="l"/>
              <a:pathLst>
                <a:path h="1749679" w="18859246">
                  <a:moveTo>
                    <a:pt x="16891" y="0"/>
                  </a:moveTo>
                  <a:lnTo>
                    <a:pt x="18842355" y="0"/>
                  </a:lnTo>
                  <a:cubicBezTo>
                    <a:pt x="18851753" y="0"/>
                    <a:pt x="18859246" y="7620"/>
                    <a:pt x="18859246" y="16891"/>
                  </a:cubicBezTo>
                  <a:lnTo>
                    <a:pt x="18859246" y="1732788"/>
                  </a:lnTo>
                  <a:cubicBezTo>
                    <a:pt x="18859246" y="1742186"/>
                    <a:pt x="18851626" y="1749679"/>
                    <a:pt x="18842355" y="1749679"/>
                  </a:cubicBezTo>
                  <a:lnTo>
                    <a:pt x="16891" y="1749679"/>
                  </a:lnTo>
                  <a:cubicBezTo>
                    <a:pt x="7493" y="1749679"/>
                    <a:pt x="0" y="1742059"/>
                    <a:pt x="0" y="1732788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1732788"/>
                  </a:lnTo>
                  <a:lnTo>
                    <a:pt x="16891" y="1732788"/>
                  </a:lnTo>
                  <a:lnTo>
                    <a:pt x="16891" y="1715897"/>
                  </a:lnTo>
                  <a:lnTo>
                    <a:pt x="18842355" y="1715897"/>
                  </a:lnTo>
                  <a:lnTo>
                    <a:pt x="18842355" y="1732788"/>
                  </a:lnTo>
                  <a:lnTo>
                    <a:pt x="18825465" y="1732788"/>
                  </a:lnTo>
                  <a:lnTo>
                    <a:pt x="18825465" y="16891"/>
                  </a:lnTo>
                  <a:lnTo>
                    <a:pt x="18842355" y="16891"/>
                  </a:lnTo>
                  <a:lnTo>
                    <a:pt x="1884235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9B9B9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8859301" cy="1806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Purpose : The Personal Finance Manager helps users manage income, expenses, and savings efficiently.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71768" y="4463246"/>
            <a:ext cx="1354666" cy="1286934"/>
            <a:chOff x="0" y="0"/>
            <a:chExt cx="1806221" cy="171591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0619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06194">
                  <a:moveTo>
                    <a:pt x="0" y="286004"/>
                  </a:moveTo>
                  <a:cubicBezTo>
                    <a:pt x="0" y="128016"/>
                    <a:pt x="128016" y="0"/>
                    <a:pt x="286004" y="0"/>
                  </a:cubicBezTo>
                  <a:lnTo>
                    <a:pt x="1520190" y="0"/>
                  </a:lnTo>
                  <a:cubicBezTo>
                    <a:pt x="1678178" y="0"/>
                    <a:pt x="1806194" y="128016"/>
                    <a:pt x="1806194" y="286004"/>
                  </a:cubicBezTo>
                  <a:lnTo>
                    <a:pt x="1806194" y="1429893"/>
                  </a:lnTo>
                  <a:cubicBezTo>
                    <a:pt x="1806194" y="1587881"/>
                    <a:pt x="1678178" y="1715897"/>
                    <a:pt x="1520190" y="1715897"/>
                  </a:cubicBezTo>
                  <a:lnTo>
                    <a:pt x="286004" y="1715897"/>
                  </a:lnTo>
                  <a:cubicBezTo>
                    <a:pt x="128016" y="1715897"/>
                    <a:pt x="0" y="1587881"/>
                    <a:pt x="0" y="1429893"/>
                  </a:cubicBezTo>
                  <a:close/>
                </a:path>
              </a:pathLst>
            </a:custGeom>
            <a:solidFill>
              <a:srgbClr val="43434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806221" cy="1773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779866" y="6237306"/>
            <a:ext cx="14144476" cy="1312332"/>
            <a:chOff x="0" y="0"/>
            <a:chExt cx="18859301" cy="17497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6891" y="16891"/>
              <a:ext cx="1882546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825464">
                  <a:moveTo>
                    <a:pt x="0" y="0"/>
                  </a:moveTo>
                  <a:lnTo>
                    <a:pt x="18825464" y="0"/>
                  </a:lnTo>
                  <a:lnTo>
                    <a:pt x="18825464" y="1715897"/>
                  </a:lnTo>
                  <a:lnTo>
                    <a:pt x="0" y="1715897"/>
                  </a:lnTo>
                  <a:close/>
                </a:path>
              </a:pathLst>
            </a:custGeom>
            <a:solidFill>
              <a:srgbClr val="BAF8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59246" cy="1749679"/>
            </a:xfrm>
            <a:custGeom>
              <a:avLst/>
              <a:gdLst/>
              <a:ahLst/>
              <a:cxnLst/>
              <a:rect r="r" b="b" t="t" l="l"/>
              <a:pathLst>
                <a:path h="1749679" w="18859246">
                  <a:moveTo>
                    <a:pt x="16891" y="0"/>
                  </a:moveTo>
                  <a:lnTo>
                    <a:pt x="18842355" y="0"/>
                  </a:lnTo>
                  <a:cubicBezTo>
                    <a:pt x="18851753" y="0"/>
                    <a:pt x="18859246" y="7620"/>
                    <a:pt x="18859246" y="16891"/>
                  </a:cubicBezTo>
                  <a:lnTo>
                    <a:pt x="18859246" y="1732788"/>
                  </a:lnTo>
                  <a:cubicBezTo>
                    <a:pt x="18859246" y="1742186"/>
                    <a:pt x="18851626" y="1749679"/>
                    <a:pt x="18842355" y="1749679"/>
                  </a:cubicBezTo>
                  <a:lnTo>
                    <a:pt x="16891" y="1749679"/>
                  </a:lnTo>
                  <a:cubicBezTo>
                    <a:pt x="7493" y="1749679"/>
                    <a:pt x="0" y="1742059"/>
                    <a:pt x="0" y="1732788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1732788"/>
                  </a:lnTo>
                  <a:lnTo>
                    <a:pt x="16891" y="1732788"/>
                  </a:lnTo>
                  <a:lnTo>
                    <a:pt x="16891" y="1715897"/>
                  </a:lnTo>
                  <a:lnTo>
                    <a:pt x="18842355" y="1715897"/>
                  </a:lnTo>
                  <a:lnTo>
                    <a:pt x="18842355" y="1732788"/>
                  </a:lnTo>
                  <a:lnTo>
                    <a:pt x="18825465" y="1732788"/>
                  </a:lnTo>
                  <a:lnTo>
                    <a:pt x="18825465" y="16891"/>
                  </a:lnTo>
                  <a:lnTo>
                    <a:pt x="18842355" y="16891"/>
                  </a:lnTo>
                  <a:lnTo>
                    <a:pt x="1884235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31EB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8859301" cy="1806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Key Features : It offers automated expense tracking, budgeting tools, and AI-driven insights for better planning.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59068" y="6237306"/>
            <a:ext cx="1380066" cy="1312334"/>
            <a:chOff x="0" y="0"/>
            <a:chExt cx="1840088" cy="174977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6891" y="16891"/>
              <a:ext cx="180619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06194">
                  <a:moveTo>
                    <a:pt x="0" y="286004"/>
                  </a:moveTo>
                  <a:cubicBezTo>
                    <a:pt x="0" y="128016"/>
                    <a:pt x="128143" y="0"/>
                    <a:pt x="286258" y="0"/>
                  </a:cubicBezTo>
                  <a:lnTo>
                    <a:pt x="1519936" y="0"/>
                  </a:lnTo>
                  <a:cubicBezTo>
                    <a:pt x="1678051" y="0"/>
                    <a:pt x="1806194" y="128016"/>
                    <a:pt x="1806194" y="286004"/>
                  </a:cubicBezTo>
                  <a:lnTo>
                    <a:pt x="1806194" y="1429893"/>
                  </a:lnTo>
                  <a:cubicBezTo>
                    <a:pt x="1806194" y="1587881"/>
                    <a:pt x="1678051" y="1715897"/>
                    <a:pt x="1519936" y="1715897"/>
                  </a:cubicBezTo>
                  <a:lnTo>
                    <a:pt x="286258" y="1715897"/>
                  </a:lnTo>
                  <a:cubicBezTo>
                    <a:pt x="128143" y="1715897"/>
                    <a:pt x="0" y="1587881"/>
                    <a:pt x="0" y="1429893"/>
                  </a:cubicBezTo>
                  <a:close/>
                </a:path>
              </a:pathLst>
            </a:custGeom>
            <a:solidFill>
              <a:srgbClr val="00717D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39976" cy="1749806"/>
            </a:xfrm>
            <a:custGeom>
              <a:avLst/>
              <a:gdLst/>
              <a:ahLst/>
              <a:cxnLst/>
              <a:rect r="r" b="b" t="t" l="l"/>
              <a:pathLst>
                <a:path h="1749806" w="1839976">
                  <a:moveTo>
                    <a:pt x="0" y="302895"/>
                  </a:moveTo>
                  <a:cubicBezTo>
                    <a:pt x="0" y="135636"/>
                    <a:pt x="135763" y="0"/>
                    <a:pt x="303149" y="0"/>
                  </a:cubicBezTo>
                  <a:lnTo>
                    <a:pt x="1536827" y="0"/>
                  </a:lnTo>
                  <a:lnTo>
                    <a:pt x="1536827" y="16891"/>
                  </a:lnTo>
                  <a:lnTo>
                    <a:pt x="1536827" y="0"/>
                  </a:lnTo>
                  <a:cubicBezTo>
                    <a:pt x="1704213" y="0"/>
                    <a:pt x="1839976" y="135636"/>
                    <a:pt x="1839976" y="302895"/>
                  </a:cubicBezTo>
                  <a:lnTo>
                    <a:pt x="1839976" y="1446784"/>
                  </a:lnTo>
                  <a:lnTo>
                    <a:pt x="1823085" y="1446784"/>
                  </a:lnTo>
                  <a:lnTo>
                    <a:pt x="1839976" y="1446784"/>
                  </a:lnTo>
                  <a:cubicBezTo>
                    <a:pt x="1839976" y="1614043"/>
                    <a:pt x="1704213" y="1749679"/>
                    <a:pt x="1536827" y="1749679"/>
                  </a:cubicBezTo>
                  <a:lnTo>
                    <a:pt x="1536827" y="1732788"/>
                  </a:lnTo>
                  <a:lnTo>
                    <a:pt x="1536827" y="1749679"/>
                  </a:lnTo>
                  <a:lnTo>
                    <a:pt x="303149" y="1749679"/>
                  </a:lnTo>
                  <a:lnTo>
                    <a:pt x="303149" y="1732788"/>
                  </a:lnTo>
                  <a:lnTo>
                    <a:pt x="303149" y="1749679"/>
                  </a:lnTo>
                  <a:cubicBezTo>
                    <a:pt x="135763" y="1749806"/>
                    <a:pt x="0" y="1614170"/>
                    <a:pt x="0" y="1446911"/>
                  </a:cubicBezTo>
                  <a:lnTo>
                    <a:pt x="0" y="302895"/>
                  </a:lnTo>
                  <a:lnTo>
                    <a:pt x="16891" y="302895"/>
                  </a:lnTo>
                  <a:lnTo>
                    <a:pt x="0" y="302895"/>
                  </a:lnTo>
                  <a:moveTo>
                    <a:pt x="33909" y="302895"/>
                  </a:moveTo>
                  <a:lnTo>
                    <a:pt x="33909" y="1446784"/>
                  </a:lnTo>
                  <a:lnTo>
                    <a:pt x="16891" y="1446784"/>
                  </a:lnTo>
                  <a:lnTo>
                    <a:pt x="33909" y="1446784"/>
                  </a:lnTo>
                  <a:cubicBezTo>
                    <a:pt x="33909" y="1595374"/>
                    <a:pt x="154432" y="1715897"/>
                    <a:pt x="303276" y="1715897"/>
                  </a:cubicBezTo>
                  <a:lnTo>
                    <a:pt x="1536954" y="1715897"/>
                  </a:lnTo>
                  <a:cubicBezTo>
                    <a:pt x="1685671" y="1715897"/>
                    <a:pt x="1806321" y="1595374"/>
                    <a:pt x="1806321" y="1446784"/>
                  </a:cubicBezTo>
                  <a:lnTo>
                    <a:pt x="1806321" y="302895"/>
                  </a:lnTo>
                  <a:lnTo>
                    <a:pt x="1823212" y="302895"/>
                  </a:lnTo>
                  <a:lnTo>
                    <a:pt x="1806321" y="302895"/>
                  </a:lnTo>
                  <a:cubicBezTo>
                    <a:pt x="1806321" y="154305"/>
                    <a:pt x="1685798" y="33782"/>
                    <a:pt x="1536954" y="33782"/>
                  </a:cubicBezTo>
                  <a:lnTo>
                    <a:pt x="303149" y="33782"/>
                  </a:lnTo>
                  <a:lnTo>
                    <a:pt x="303149" y="16891"/>
                  </a:lnTo>
                  <a:lnTo>
                    <a:pt x="303149" y="33909"/>
                  </a:lnTo>
                  <a:cubicBezTo>
                    <a:pt x="154432" y="33909"/>
                    <a:pt x="33782" y="154432"/>
                    <a:pt x="33782" y="303022"/>
                  </a:cubicBezTo>
                  <a:close/>
                </a:path>
              </a:pathLst>
            </a:custGeom>
            <a:solidFill>
              <a:srgbClr val="00717D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1840088" cy="1806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779866" y="8024068"/>
            <a:ext cx="14144476" cy="1312332"/>
            <a:chOff x="0" y="0"/>
            <a:chExt cx="18859301" cy="174977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6891" y="16891"/>
              <a:ext cx="1882546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825464">
                  <a:moveTo>
                    <a:pt x="0" y="0"/>
                  </a:moveTo>
                  <a:lnTo>
                    <a:pt x="18825464" y="0"/>
                  </a:lnTo>
                  <a:lnTo>
                    <a:pt x="18825464" y="1715897"/>
                  </a:lnTo>
                  <a:lnTo>
                    <a:pt x="0" y="1715897"/>
                  </a:lnTo>
                  <a:close/>
                </a:path>
              </a:pathLst>
            </a:custGeom>
            <a:solidFill>
              <a:srgbClr val="DEDEDE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59246" cy="1749679"/>
            </a:xfrm>
            <a:custGeom>
              <a:avLst/>
              <a:gdLst/>
              <a:ahLst/>
              <a:cxnLst/>
              <a:rect r="r" b="b" t="t" l="l"/>
              <a:pathLst>
                <a:path h="1749679" w="18859246">
                  <a:moveTo>
                    <a:pt x="16891" y="0"/>
                  </a:moveTo>
                  <a:lnTo>
                    <a:pt x="18842355" y="0"/>
                  </a:lnTo>
                  <a:cubicBezTo>
                    <a:pt x="18851753" y="0"/>
                    <a:pt x="18859246" y="7620"/>
                    <a:pt x="18859246" y="16891"/>
                  </a:cubicBezTo>
                  <a:lnTo>
                    <a:pt x="18859246" y="1732788"/>
                  </a:lnTo>
                  <a:cubicBezTo>
                    <a:pt x="18859246" y="1742186"/>
                    <a:pt x="18851626" y="1749679"/>
                    <a:pt x="18842355" y="1749679"/>
                  </a:cubicBezTo>
                  <a:lnTo>
                    <a:pt x="16891" y="1749679"/>
                  </a:lnTo>
                  <a:cubicBezTo>
                    <a:pt x="7493" y="1749679"/>
                    <a:pt x="0" y="1742059"/>
                    <a:pt x="0" y="1732788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1732788"/>
                  </a:lnTo>
                  <a:lnTo>
                    <a:pt x="16891" y="1732788"/>
                  </a:lnTo>
                  <a:lnTo>
                    <a:pt x="16891" y="1715897"/>
                  </a:lnTo>
                  <a:lnTo>
                    <a:pt x="18842355" y="1715897"/>
                  </a:lnTo>
                  <a:lnTo>
                    <a:pt x="18842355" y="1732788"/>
                  </a:lnTo>
                  <a:lnTo>
                    <a:pt x="18825465" y="1732788"/>
                  </a:lnTo>
                  <a:lnTo>
                    <a:pt x="18825465" y="16891"/>
                  </a:lnTo>
                  <a:lnTo>
                    <a:pt x="18842355" y="16891"/>
                  </a:lnTo>
                  <a:lnTo>
                    <a:pt x="1884235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9B9B9B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18859301" cy="1806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Expected Impact : Users can improve financial habits and make informed money decisions.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471768" y="8036768"/>
            <a:ext cx="1354666" cy="1286934"/>
            <a:chOff x="0" y="0"/>
            <a:chExt cx="1806221" cy="171591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0619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06194">
                  <a:moveTo>
                    <a:pt x="0" y="286004"/>
                  </a:moveTo>
                  <a:cubicBezTo>
                    <a:pt x="0" y="128016"/>
                    <a:pt x="128016" y="0"/>
                    <a:pt x="286004" y="0"/>
                  </a:cubicBezTo>
                  <a:lnTo>
                    <a:pt x="1520190" y="0"/>
                  </a:lnTo>
                  <a:cubicBezTo>
                    <a:pt x="1678178" y="0"/>
                    <a:pt x="1806194" y="128016"/>
                    <a:pt x="1806194" y="286004"/>
                  </a:cubicBezTo>
                  <a:lnTo>
                    <a:pt x="1806194" y="1429893"/>
                  </a:lnTo>
                  <a:cubicBezTo>
                    <a:pt x="1806194" y="1587881"/>
                    <a:pt x="1678178" y="1715897"/>
                    <a:pt x="1520190" y="1715897"/>
                  </a:cubicBezTo>
                  <a:lnTo>
                    <a:pt x="286004" y="1715897"/>
                  </a:lnTo>
                  <a:cubicBezTo>
                    <a:pt x="128016" y="1715897"/>
                    <a:pt x="0" y="1587881"/>
                    <a:pt x="0" y="1429893"/>
                  </a:cubicBezTo>
                  <a:close/>
                </a:path>
              </a:pathLst>
            </a:custGeom>
            <a:solidFill>
              <a:srgbClr val="434343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1806221" cy="1773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953064" y="2796732"/>
            <a:ext cx="13958578" cy="1046440"/>
            <a:chOff x="0" y="0"/>
            <a:chExt cx="18611437" cy="139525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8611438" cy="1395253"/>
            </a:xfrm>
            <a:custGeom>
              <a:avLst/>
              <a:gdLst/>
              <a:ahLst/>
              <a:cxnLst/>
              <a:rect r="r" b="b" t="t" l="l"/>
              <a:pathLst>
                <a:path h="1395253" w="18611438">
                  <a:moveTo>
                    <a:pt x="0" y="0"/>
                  </a:moveTo>
                  <a:lnTo>
                    <a:pt x="18611438" y="0"/>
                  </a:lnTo>
                  <a:lnTo>
                    <a:pt x="18611438" y="1395253"/>
                  </a:lnTo>
                  <a:lnTo>
                    <a:pt x="0" y="1395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8611437" cy="14524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Financial Challenge : Many people struggle with tracking expenses and budgeting, leading to financial stress.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4990" y="2569782"/>
            <a:ext cx="10402996" cy="4473020"/>
            <a:chOff x="0" y="0"/>
            <a:chExt cx="13870661" cy="596402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870662" cy="5964027"/>
            </a:xfrm>
            <a:custGeom>
              <a:avLst/>
              <a:gdLst/>
              <a:ahLst/>
              <a:cxnLst/>
              <a:rect r="r" b="b" t="t" l="l"/>
              <a:pathLst>
                <a:path h="5964027" w="13870662">
                  <a:moveTo>
                    <a:pt x="0" y="0"/>
                  </a:moveTo>
                  <a:lnTo>
                    <a:pt x="13870662" y="0"/>
                  </a:lnTo>
                  <a:lnTo>
                    <a:pt x="13870662" y="5964027"/>
                  </a:lnTo>
                  <a:lnTo>
                    <a:pt x="0" y="5964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870661" cy="60211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75640" indent="-33782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Challenges Faced by Users : Difficulty in tracking income and expenses Lack of awareness about spending patterns    Inability to set and maintain a budget Missed bill payments leading to late fees Struggles in achieving long term financial goals</a:t>
              </a:r>
            </a:p>
            <a:p>
              <a:pPr algn="l" marL="675640" indent="-337820" lvl="1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Impact : </a:t>
              </a:r>
            </a:p>
            <a:p>
              <a:pPr algn="l" marL="675640" indent="-33782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Poor financial management can lead to overspending, debt accumulation, and financial stress, ultimately affecting an individual's financial well-being.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sp>
        <p:nvSpPr>
          <p:cNvPr name="Freeform 19" id="19" descr="A purple question mark with gears  Description automatically generated"/>
          <p:cNvSpPr/>
          <p:nvPr/>
        </p:nvSpPr>
        <p:spPr>
          <a:xfrm flipH="false" flipV="false" rot="0">
            <a:off x="12684233" y="2576936"/>
            <a:ext cx="5094141" cy="5358488"/>
          </a:xfrm>
          <a:custGeom>
            <a:avLst/>
            <a:gdLst/>
            <a:ahLst/>
            <a:cxnLst/>
            <a:rect r="r" b="b" t="t" l="l"/>
            <a:pathLst>
              <a:path h="5358488" w="5094141">
                <a:moveTo>
                  <a:pt x="0" y="0"/>
                </a:moveTo>
                <a:lnTo>
                  <a:pt x="5094141" y="0"/>
                </a:lnTo>
                <a:lnTo>
                  <a:pt x="5094141" y="5358488"/>
                </a:lnTo>
                <a:lnTo>
                  <a:pt x="0" y="5358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906" t="-12790" r="-19254" b="-14752"/>
            </a:stretch>
          </a:blipFill>
        </p:spPr>
      </p:sp>
      <p:sp>
        <p:nvSpPr>
          <p:cNvPr name="Freeform 20" id="20" descr="Businessman with clipboard"/>
          <p:cNvSpPr/>
          <p:nvPr/>
        </p:nvSpPr>
        <p:spPr>
          <a:xfrm flipH="false" flipV="false" rot="0">
            <a:off x="11399766" y="4689044"/>
            <a:ext cx="3310905" cy="3421604"/>
          </a:xfrm>
          <a:custGeom>
            <a:avLst/>
            <a:gdLst/>
            <a:ahLst/>
            <a:cxnLst/>
            <a:rect r="r" b="b" t="t" l="l"/>
            <a:pathLst>
              <a:path h="3421604" w="3310905">
                <a:moveTo>
                  <a:pt x="0" y="0"/>
                </a:moveTo>
                <a:lnTo>
                  <a:pt x="3310905" y="0"/>
                </a:lnTo>
                <a:lnTo>
                  <a:pt x="3310905" y="3421604"/>
                </a:lnTo>
                <a:lnTo>
                  <a:pt x="0" y="342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76" b="-46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Project Overview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87610" y="2284028"/>
            <a:ext cx="10110042" cy="4903906"/>
            <a:chOff x="0" y="0"/>
            <a:chExt cx="13480056" cy="65385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480056" cy="6538541"/>
            </a:xfrm>
            <a:custGeom>
              <a:avLst/>
              <a:gdLst/>
              <a:ahLst/>
              <a:cxnLst/>
              <a:rect r="r" b="b" t="t" l="l"/>
              <a:pathLst>
                <a:path h="6538541" w="13480056">
                  <a:moveTo>
                    <a:pt x="0" y="0"/>
                  </a:moveTo>
                  <a:lnTo>
                    <a:pt x="13480056" y="0"/>
                  </a:lnTo>
                  <a:lnTo>
                    <a:pt x="13480056" y="6538541"/>
                  </a:lnTo>
                  <a:lnTo>
                    <a:pt x="0" y="65385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3480056" cy="65956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75640" indent="-33782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Personal Finance Manager is a software solution that simplifies financial management by allowing users to : Monitor income and expenses in real-time Set up budgets and savings goals Receive AI-driven financial insights Get alerts for bill payments and overspending</a:t>
              </a:r>
            </a:p>
            <a:p>
              <a:pPr algn="l" marL="675640" indent="-337820" lvl="1">
                <a:lnSpc>
                  <a:spcPts val="3359"/>
                </a:lnSpc>
              </a:pPr>
            </a:p>
            <a:p>
              <a:pPr algn="l" marL="675640" indent="-337820" lvl="1">
                <a:lnSpc>
                  <a:spcPts val="335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This tool empowers users to take control of their finances by offering detailed spending reports, category-wise expense analysis, and personalized budgeting recommendations.</a:t>
              </a:r>
            </a:p>
          </p:txBody>
        </p:sp>
      </p:grpSp>
      <p:sp>
        <p:nvSpPr>
          <p:cNvPr name="Freeform 19" id="19" descr="Person writing on whiteboard"/>
          <p:cNvSpPr/>
          <p:nvPr/>
        </p:nvSpPr>
        <p:spPr>
          <a:xfrm flipH="false" flipV="false" rot="0">
            <a:off x="10838154" y="2720598"/>
            <a:ext cx="6907406" cy="5494378"/>
          </a:xfrm>
          <a:custGeom>
            <a:avLst/>
            <a:gdLst/>
            <a:ahLst/>
            <a:cxnLst/>
            <a:rect r="r" b="b" t="t" l="l"/>
            <a:pathLst>
              <a:path h="5494378" w="6907406">
                <a:moveTo>
                  <a:pt x="0" y="0"/>
                </a:moveTo>
                <a:lnTo>
                  <a:pt x="6907406" y="0"/>
                </a:lnTo>
                <a:lnTo>
                  <a:pt x="6907406" y="5494378"/>
                </a:lnTo>
                <a:lnTo>
                  <a:pt x="0" y="5494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8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Proposed Solution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53992" y="2269124"/>
            <a:ext cx="16933626" cy="5068054"/>
            <a:chOff x="0" y="0"/>
            <a:chExt cx="22578168" cy="67574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578168" cy="6757405"/>
            </a:xfrm>
            <a:custGeom>
              <a:avLst/>
              <a:gdLst/>
              <a:ahLst/>
              <a:cxnLst/>
              <a:rect r="r" b="b" t="t" l="l"/>
              <a:pathLst>
                <a:path h="6757405" w="22578168">
                  <a:moveTo>
                    <a:pt x="0" y="0"/>
                  </a:moveTo>
                  <a:lnTo>
                    <a:pt x="22578168" y="0"/>
                  </a:lnTo>
                  <a:lnTo>
                    <a:pt x="22578168" y="6757405"/>
                  </a:lnTo>
                  <a:lnTo>
                    <a:pt x="0" y="67574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2578168" cy="68145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Our system helps users by:</a:t>
              </a:r>
            </a:p>
            <a:p>
              <a:pPr algn="l" marL="675640" indent="-337820" lvl="1">
                <a:lnSpc>
                  <a:spcPts val="3359"/>
                </a:lnSpc>
                <a:buAutoNum type="arabicPeriod" startAt="1"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Automating Expense Tracking: Transactions are categorized automatically</a:t>
              </a:r>
            </a:p>
            <a:p>
              <a:pPr algn="l" marL="675640" indent="-337820" lvl="1">
                <a:lnSpc>
                  <a:spcPts val="3359"/>
                </a:lnSpc>
                <a:buAutoNum type="arabicPeriod" startAt="1"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Providing Smart Budgeting Tools: AI suggests spending limits based on past habits</a:t>
              </a:r>
            </a:p>
            <a:p>
              <a:pPr algn="l" marL="675640" indent="-337820" lvl="1">
                <a:lnSpc>
                  <a:spcPts val="3359"/>
                </a:lnSpc>
                <a:buAutoNum type="arabicPeriod" startAt="1"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Generating Financial Insights: Helps users make informed financial decisions</a:t>
              </a:r>
            </a:p>
            <a:p>
              <a:pPr algn="l" marL="675640" indent="-337820" lvl="1">
                <a:lnSpc>
                  <a:spcPts val="3359"/>
                </a:lnSpc>
                <a:buAutoNum type="arabicPeriod" startAt="1"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Goal-Based Savings Management: Users can set and track financial goals </a:t>
              </a:r>
            </a:p>
            <a:p>
              <a:pPr algn="l" marL="675640" indent="-337820" lvl="1">
                <a:lnSpc>
                  <a:spcPts val="3359"/>
                </a:lnSpc>
                <a:buAutoNum type="arabicPeriod" startAt="1"/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Alerts &amp; Notifications: Reminders for bill payments and overspending prevention</a:t>
              </a:r>
            </a:p>
            <a:p>
              <a:pPr algn="l" marL="675640" indent="-337820" lvl="1">
                <a:lnSpc>
                  <a:spcPts val="3359"/>
                </a:lnSpc>
              </a:pPr>
            </a:p>
            <a:p>
              <a:pPr algn="l" marL="675640" indent="-337820" lvl="1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 integrating AI and data analytics, the system ensures better financial discipline and planning.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Technology used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67251" y="2044474"/>
            <a:ext cx="18371194" cy="7636466"/>
            <a:chOff x="0" y="0"/>
            <a:chExt cx="24494925" cy="101819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494925" cy="10181955"/>
            </a:xfrm>
            <a:custGeom>
              <a:avLst/>
              <a:gdLst/>
              <a:ahLst/>
              <a:cxnLst/>
              <a:rect r="r" b="b" t="t" l="l"/>
              <a:pathLst>
                <a:path h="10181955" w="24494925">
                  <a:moveTo>
                    <a:pt x="0" y="0"/>
                  </a:moveTo>
                  <a:lnTo>
                    <a:pt x="24494925" y="0"/>
                  </a:lnTo>
                  <a:lnTo>
                    <a:pt x="24494925" y="10181955"/>
                  </a:lnTo>
                  <a:lnTo>
                    <a:pt x="0" y="101819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4494925" cy="102391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1. Frontend (Client-Side)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React.js (JavaScript framework)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Bootstrap (CSS framework) 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Backend (Server-Side):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Node.js (JavaScript runtime)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Express.js (Web framework for Node.js)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Database: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MongoDB (NoSQL Database)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Mongoose (ODM for MongoDB in Node.js)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 &amp; Data Analytics: Machine learning models for spending predictions and insights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Authentication: OAuth-based secure login for user safety</a:t>
              </a: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This combination ensures efficiency, security, and scalability in financial data management.	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Modelling &amp; Result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900982" y="2474138"/>
            <a:ext cx="13121468" cy="6992534"/>
            <a:chOff x="0" y="0"/>
            <a:chExt cx="17495291" cy="93233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495265" cy="9323324"/>
            </a:xfrm>
            <a:custGeom>
              <a:avLst/>
              <a:gdLst/>
              <a:ahLst/>
              <a:cxnLst/>
              <a:rect r="r" b="b" t="t" l="l"/>
              <a:pathLst>
                <a:path h="9323324" w="17495265">
                  <a:moveTo>
                    <a:pt x="16891" y="0"/>
                  </a:moveTo>
                  <a:lnTo>
                    <a:pt x="17478375" y="0"/>
                  </a:lnTo>
                  <a:cubicBezTo>
                    <a:pt x="17487773" y="0"/>
                    <a:pt x="17495265" y="7620"/>
                    <a:pt x="17495265" y="16891"/>
                  </a:cubicBezTo>
                  <a:lnTo>
                    <a:pt x="17495265" y="9306433"/>
                  </a:lnTo>
                  <a:cubicBezTo>
                    <a:pt x="17495265" y="9315831"/>
                    <a:pt x="17487646" y="9323324"/>
                    <a:pt x="17478375" y="9323324"/>
                  </a:cubicBezTo>
                  <a:lnTo>
                    <a:pt x="16891" y="9323324"/>
                  </a:lnTo>
                  <a:cubicBezTo>
                    <a:pt x="7493" y="9323324"/>
                    <a:pt x="0" y="9315703"/>
                    <a:pt x="0" y="9306433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9306433"/>
                  </a:lnTo>
                  <a:lnTo>
                    <a:pt x="16891" y="9306433"/>
                  </a:lnTo>
                  <a:lnTo>
                    <a:pt x="16891" y="9289542"/>
                  </a:lnTo>
                  <a:lnTo>
                    <a:pt x="17478375" y="9289542"/>
                  </a:lnTo>
                  <a:lnTo>
                    <a:pt x="17478375" y="9306433"/>
                  </a:lnTo>
                  <a:lnTo>
                    <a:pt x="17461485" y="9306433"/>
                  </a:lnTo>
                  <a:lnTo>
                    <a:pt x="17461485" y="16891"/>
                  </a:lnTo>
                  <a:lnTo>
                    <a:pt x="17478375" y="16891"/>
                  </a:lnTo>
                  <a:lnTo>
                    <a:pt x="1747837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913682" y="2486840"/>
            <a:ext cx="13096066" cy="6967132"/>
          </a:xfrm>
          <a:custGeom>
            <a:avLst/>
            <a:gdLst/>
            <a:ahLst/>
            <a:cxnLst/>
            <a:rect r="r" b="b" t="t" l="l"/>
            <a:pathLst>
              <a:path h="6967132" w="13096066">
                <a:moveTo>
                  <a:pt x="0" y="0"/>
                </a:moveTo>
                <a:lnTo>
                  <a:pt x="13096066" y="0"/>
                </a:lnTo>
                <a:lnTo>
                  <a:pt x="13096066" y="6967132"/>
                </a:lnTo>
                <a:lnTo>
                  <a:pt x="0" y="6967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023" t="0" r="-17023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Modelling &amp; Result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900982" y="2474138"/>
            <a:ext cx="13121468" cy="6992534"/>
            <a:chOff x="0" y="0"/>
            <a:chExt cx="17495291" cy="93233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495265" cy="9323324"/>
            </a:xfrm>
            <a:custGeom>
              <a:avLst/>
              <a:gdLst/>
              <a:ahLst/>
              <a:cxnLst/>
              <a:rect r="r" b="b" t="t" l="l"/>
              <a:pathLst>
                <a:path h="9323324" w="17495265">
                  <a:moveTo>
                    <a:pt x="16891" y="0"/>
                  </a:moveTo>
                  <a:lnTo>
                    <a:pt x="17478375" y="0"/>
                  </a:lnTo>
                  <a:cubicBezTo>
                    <a:pt x="17487773" y="0"/>
                    <a:pt x="17495265" y="7620"/>
                    <a:pt x="17495265" y="16891"/>
                  </a:cubicBezTo>
                  <a:lnTo>
                    <a:pt x="17495265" y="9306433"/>
                  </a:lnTo>
                  <a:cubicBezTo>
                    <a:pt x="17495265" y="9315831"/>
                    <a:pt x="17487646" y="9323324"/>
                    <a:pt x="17478375" y="9323324"/>
                  </a:cubicBezTo>
                  <a:lnTo>
                    <a:pt x="16891" y="9323324"/>
                  </a:lnTo>
                  <a:cubicBezTo>
                    <a:pt x="7493" y="9323324"/>
                    <a:pt x="0" y="9315703"/>
                    <a:pt x="0" y="9306433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9306433"/>
                  </a:lnTo>
                  <a:lnTo>
                    <a:pt x="16891" y="9306433"/>
                  </a:lnTo>
                  <a:lnTo>
                    <a:pt x="16891" y="9289542"/>
                  </a:lnTo>
                  <a:lnTo>
                    <a:pt x="17478375" y="9289542"/>
                  </a:lnTo>
                  <a:lnTo>
                    <a:pt x="17478375" y="9306433"/>
                  </a:lnTo>
                  <a:lnTo>
                    <a:pt x="17461485" y="9306433"/>
                  </a:lnTo>
                  <a:lnTo>
                    <a:pt x="17461485" y="16891"/>
                  </a:lnTo>
                  <a:lnTo>
                    <a:pt x="17478375" y="16891"/>
                  </a:lnTo>
                  <a:lnTo>
                    <a:pt x="1747837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913682" y="2486838"/>
            <a:ext cx="13331212" cy="6967132"/>
          </a:xfrm>
          <a:custGeom>
            <a:avLst/>
            <a:gdLst/>
            <a:ahLst/>
            <a:cxnLst/>
            <a:rect r="r" b="b" t="t" l="l"/>
            <a:pathLst>
              <a:path h="6967132" w="13331212">
                <a:moveTo>
                  <a:pt x="0" y="0"/>
                </a:moveTo>
                <a:lnTo>
                  <a:pt x="13331212" y="0"/>
                </a:lnTo>
                <a:lnTo>
                  <a:pt x="13331212" y="6967132"/>
                </a:lnTo>
                <a:lnTo>
                  <a:pt x="0" y="6967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285" t="0" r="-12285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DAGhV-eSAKY</dc:identifier>
  <dcterms:modified xsi:type="dcterms:W3CDTF">2011-08-01T06:04:30Z</dcterms:modified>
  <cp:revision>1</cp:revision>
  <dc:title>personal finance manager.pptx</dc:title>
</cp:coreProperties>
</file>