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62" r:id="rId3"/>
    <p:sldId id="2147482755" r:id="rId4"/>
    <p:sldId id="261" r:id="rId5"/>
    <p:sldId id="260" r:id="rId6"/>
    <p:sldId id="259" r:id="rId7"/>
    <p:sldId id="258" r:id="rId8"/>
    <p:sldId id="2147482760" r:id="rId9"/>
    <p:sldId id="2147482758" r:id="rId10"/>
    <p:sldId id="2147482757" r:id="rId11"/>
    <p:sldId id="21474827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005D82-8394-41CB-8660-4EB818498C0C}">
          <p14:sldIdLst>
            <p14:sldId id="262"/>
            <p14:sldId id="2147482755"/>
          </p14:sldIdLst>
        </p14:section>
        <p14:section name="Introduction" id="{92C4AA6E-8344-471F-BB49-35802B96A4FE}">
          <p14:sldIdLst>
            <p14:sldId id="261"/>
            <p14:sldId id="260"/>
            <p14:sldId id="259"/>
            <p14:sldId id="258"/>
            <p14:sldId id="2147482760"/>
            <p14:sldId id="2147482758"/>
          </p14:sldIdLst>
        </p14:section>
        <p14:section name="Making Business Sense" id="{4F170A79-DA55-4AF2-897B-21AAA6749E47}">
          <p14:sldIdLst>
            <p14:sldId id="2147482757"/>
            <p14:sldId id="21474827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4"/>
    <p:restoredTop sz="94671"/>
  </p:normalViewPr>
  <p:slideViewPr>
    <p:cSldViewPr snapToGrid="0">
      <p:cViewPr varScale="1">
        <p:scale>
          <a:sx n="83" d="100"/>
          <a:sy n="83" d="100"/>
        </p:scale>
        <p:origin x="1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58AB7-6522-4920-83F9-EEB4AB26CE0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5DF7D9-9669-408C-A9D3-1792A4512461}">
      <dgm:prSet/>
      <dgm:spPr/>
      <dgm:t>
        <a:bodyPr/>
        <a:lstStyle/>
        <a:p>
          <a:r>
            <a:rPr lang="en-GB" dirty="0"/>
            <a:t>What? </a:t>
          </a:r>
          <a:br>
            <a:rPr lang="en-GB" dirty="0"/>
          </a:br>
          <a:r>
            <a:rPr lang="en-GB" dirty="0"/>
            <a:t>Democratizing AI-powered financial services to ensure accessibility for all users.</a:t>
          </a:r>
          <a:endParaRPr lang="en-US" dirty="0"/>
        </a:p>
      </dgm:t>
    </dgm:pt>
    <dgm:pt modelId="{B43D236D-4EDB-4DBC-81E0-B1AB57ED411F}" type="parTrans" cxnId="{6C6707EE-0D8C-4757-BFFC-ED7F759656B5}">
      <dgm:prSet/>
      <dgm:spPr/>
      <dgm:t>
        <a:bodyPr/>
        <a:lstStyle/>
        <a:p>
          <a:endParaRPr lang="en-US"/>
        </a:p>
      </dgm:t>
    </dgm:pt>
    <dgm:pt modelId="{6D575E8D-3C3C-4E19-96BA-59DDA09FAF12}" type="sibTrans" cxnId="{6C6707EE-0D8C-4757-BFFC-ED7F759656B5}">
      <dgm:prSet/>
      <dgm:spPr/>
      <dgm:t>
        <a:bodyPr/>
        <a:lstStyle/>
        <a:p>
          <a:endParaRPr lang="en-US"/>
        </a:p>
      </dgm:t>
    </dgm:pt>
    <dgm:pt modelId="{214EA72A-393C-490F-A1CE-CD9CDCFDD21A}">
      <dgm:prSet/>
      <dgm:spPr/>
      <dgm:t>
        <a:bodyPr/>
        <a:lstStyle/>
        <a:p>
          <a:r>
            <a:rPr lang="en-US" dirty="0"/>
            <a:t>Why? </a:t>
          </a:r>
          <a:br>
            <a:rPr lang="en-US" dirty="0"/>
          </a:br>
          <a:r>
            <a:rPr lang="en-US" dirty="0"/>
            <a:t>Increased WCAG compliance. Improved compliance with Consumer Duty standards. Improved Bank’s customer engagement and satisfaction. Increased customer acquisition and retention. Reduce customer service cost.</a:t>
          </a:r>
        </a:p>
      </dgm:t>
    </dgm:pt>
    <dgm:pt modelId="{70EE3C7D-A34C-4BB8-8B43-08B387CFB506}" type="parTrans" cxnId="{66C101E9-1671-4B42-92FA-164D7F2E3E86}">
      <dgm:prSet/>
      <dgm:spPr/>
      <dgm:t>
        <a:bodyPr/>
        <a:lstStyle/>
        <a:p>
          <a:endParaRPr lang="en-US"/>
        </a:p>
      </dgm:t>
    </dgm:pt>
    <dgm:pt modelId="{FF3C0B80-B7D1-42DC-8F3B-E748322D4DD2}" type="sibTrans" cxnId="{66C101E9-1671-4B42-92FA-164D7F2E3E86}">
      <dgm:prSet/>
      <dgm:spPr/>
      <dgm:t>
        <a:bodyPr/>
        <a:lstStyle/>
        <a:p>
          <a:endParaRPr lang="en-US"/>
        </a:p>
      </dgm:t>
    </dgm:pt>
    <dgm:pt modelId="{015A2C6E-A63A-46A1-813F-D45C00011A22}">
      <dgm:prSet/>
      <dgm:spPr/>
      <dgm:t>
        <a:bodyPr/>
        <a:lstStyle/>
        <a:p>
          <a:r>
            <a:rPr lang="en-GB" dirty="0"/>
            <a:t>How? </a:t>
          </a:r>
          <a:br>
            <a:rPr lang="en-GB" dirty="0"/>
          </a:br>
          <a:r>
            <a:rPr lang="en-GB" dirty="0"/>
            <a:t>An AI agent, that solves accessibility customer challenges across the organization.</a:t>
          </a:r>
          <a:endParaRPr lang="en-US" dirty="0"/>
        </a:p>
      </dgm:t>
    </dgm:pt>
    <dgm:pt modelId="{15E4E3E9-1026-4915-AF15-336878BDB2A6}" type="parTrans" cxnId="{007D69B2-1A41-46F5-B6A1-7E970DEAF052}">
      <dgm:prSet/>
      <dgm:spPr/>
      <dgm:t>
        <a:bodyPr/>
        <a:lstStyle/>
        <a:p>
          <a:endParaRPr lang="en-US"/>
        </a:p>
      </dgm:t>
    </dgm:pt>
    <dgm:pt modelId="{109183C0-D9CC-45A6-85A3-6D207E8AC921}" type="sibTrans" cxnId="{007D69B2-1A41-46F5-B6A1-7E970DEAF052}">
      <dgm:prSet/>
      <dgm:spPr/>
      <dgm:t>
        <a:bodyPr/>
        <a:lstStyle/>
        <a:p>
          <a:endParaRPr lang="en-US"/>
        </a:p>
      </dgm:t>
    </dgm:pt>
    <dgm:pt modelId="{9C951F96-FD02-4EF1-837F-3A48D47AD67B}" type="pres">
      <dgm:prSet presAssocID="{B7458AB7-6522-4920-83F9-EEB4AB26CE00}" presName="linear" presStyleCnt="0">
        <dgm:presLayoutVars>
          <dgm:animLvl val="lvl"/>
          <dgm:resizeHandles val="exact"/>
        </dgm:presLayoutVars>
      </dgm:prSet>
      <dgm:spPr/>
    </dgm:pt>
    <dgm:pt modelId="{996C84D3-D108-4932-8BF0-C9709DA71CC4}" type="pres">
      <dgm:prSet presAssocID="{C45DF7D9-9669-408C-A9D3-1792A45124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9AA5A5-279D-46D1-979B-42E61ECDC758}" type="pres">
      <dgm:prSet presAssocID="{6D575E8D-3C3C-4E19-96BA-59DDA09FAF12}" presName="spacer" presStyleCnt="0"/>
      <dgm:spPr/>
    </dgm:pt>
    <dgm:pt modelId="{C54277EA-6FFE-4DFA-82D8-01901B88CF74}" type="pres">
      <dgm:prSet presAssocID="{214EA72A-393C-490F-A1CE-CD9CDCFDD21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2544EB-309C-4A3A-935B-2A5812F31D1B}" type="pres">
      <dgm:prSet presAssocID="{FF3C0B80-B7D1-42DC-8F3B-E748322D4DD2}" presName="spacer" presStyleCnt="0"/>
      <dgm:spPr/>
    </dgm:pt>
    <dgm:pt modelId="{2ABF9D81-BA85-437A-B6B9-2A4CA5047961}" type="pres">
      <dgm:prSet presAssocID="{015A2C6E-A63A-46A1-813F-D45C00011A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9116C01-AD3B-424E-99C3-73B6D382B7BA}" type="presOf" srcId="{B7458AB7-6522-4920-83F9-EEB4AB26CE00}" destId="{9C951F96-FD02-4EF1-837F-3A48D47AD67B}" srcOrd="0" destOrd="0" presId="urn:microsoft.com/office/officeart/2005/8/layout/vList2"/>
    <dgm:cxn modelId="{1138DDA1-C4DF-4E04-BF8C-F38189EB75D3}" type="presOf" srcId="{214EA72A-393C-490F-A1CE-CD9CDCFDD21A}" destId="{C54277EA-6FFE-4DFA-82D8-01901B88CF74}" srcOrd="0" destOrd="0" presId="urn:microsoft.com/office/officeart/2005/8/layout/vList2"/>
    <dgm:cxn modelId="{007D69B2-1A41-46F5-B6A1-7E970DEAF052}" srcId="{B7458AB7-6522-4920-83F9-EEB4AB26CE00}" destId="{015A2C6E-A63A-46A1-813F-D45C00011A22}" srcOrd="2" destOrd="0" parTransId="{15E4E3E9-1026-4915-AF15-336878BDB2A6}" sibTransId="{109183C0-D9CC-45A6-85A3-6D207E8AC921}"/>
    <dgm:cxn modelId="{12EA0AD1-393E-4FB7-954D-FDED36407DFC}" type="presOf" srcId="{C45DF7D9-9669-408C-A9D3-1792A4512461}" destId="{996C84D3-D108-4932-8BF0-C9709DA71CC4}" srcOrd="0" destOrd="0" presId="urn:microsoft.com/office/officeart/2005/8/layout/vList2"/>
    <dgm:cxn modelId="{AD744ED4-DE63-4172-9742-7F1449E5A207}" type="presOf" srcId="{015A2C6E-A63A-46A1-813F-D45C00011A22}" destId="{2ABF9D81-BA85-437A-B6B9-2A4CA5047961}" srcOrd="0" destOrd="0" presId="urn:microsoft.com/office/officeart/2005/8/layout/vList2"/>
    <dgm:cxn modelId="{66C101E9-1671-4B42-92FA-164D7F2E3E86}" srcId="{B7458AB7-6522-4920-83F9-EEB4AB26CE00}" destId="{214EA72A-393C-490F-A1CE-CD9CDCFDD21A}" srcOrd="1" destOrd="0" parTransId="{70EE3C7D-A34C-4BB8-8B43-08B387CFB506}" sibTransId="{FF3C0B80-B7D1-42DC-8F3B-E748322D4DD2}"/>
    <dgm:cxn modelId="{6C6707EE-0D8C-4757-BFFC-ED7F759656B5}" srcId="{B7458AB7-6522-4920-83F9-EEB4AB26CE00}" destId="{C45DF7D9-9669-408C-A9D3-1792A4512461}" srcOrd="0" destOrd="0" parTransId="{B43D236D-4EDB-4DBC-81E0-B1AB57ED411F}" sibTransId="{6D575E8D-3C3C-4E19-96BA-59DDA09FAF12}"/>
    <dgm:cxn modelId="{6CF99322-3121-4F70-8A57-8786A625CE5E}" type="presParOf" srcId="{9C951F96-FD02-4EF1-837F-3A48D47AD67B}" destId="{996C84D3-D108-4932-8BF0-C9709DA71CC4}" srcOrd="0" destOrd="0" presId="urn:microsoft.com/office/officeart/2005/8/layout/vList2"/>
    <dgm:cxn modelId="{16A5AD75-64DB-4746-9008-A5B8AD5AD35A}" type="presParOf" srcId="{9C951F96-FD02-4EF1-837F-3A48D47AD67B}" destId="{AD9AA5A5-279D-46D1-979B-42E61ECDC758}" srcOrd="1" destOrd="0" presId="urn:microsoft.com/office/officeart/2005/8/layout/vList2"/>
    <dgm:cxn modelId="{B7234AF5-59F6-427B-9101-AE8B42315CCF}" type="presParOf" srcId="{9C951F96-FD02-4EF1-837F-3A48D47AD67B}" destId="{C54277EA-6FFE-4DFA-82D8-01901B88CF74}" srcOrd="2" destOrd="0" presId="urn:microsoft.com/office/officeart/2005/8/layout/vList2"/>
    <dgm:cxn modelId="{BF82B0D1-7AF4-442A-B080-B5CEC62C0CF6}" type="presParOf" srcId="{9C951F96-FD02-4EF1-837F-3A48D47AD67B}" destId="{642544EB-309C-4A3A-935B-2A5812F31D1B}" srcOrd="3" destOrd="0" presId="urn:microsoft.com/office/officeart/2005/8/layout/vList2"/>
    <dgm:cxn modelId="{7114ED20-417A-4C0D-8A1B-5C8298CE1C11}" type="presParOf" srcId="{9C951F96-FD02-4EF1-837F-3A48D47AD67B}" destId="{2ABF9D81-BA85-437A-B6B9-2A4CA50479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DACA7-368E-4D46-A058-2BD6BD708C6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F2E98E-DEDF-46F7-9758-033C537FE62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Content Simplification: </a:t>
          </a:r>
          <a:br>
            <a:rPr lang="en-GB" dirty="0"/>
          </a:br>
          <a:endParaRPr lang="en-GB" dirty="0"/>
        </a:p>
        <a:p>
          <a:pPr>
            <a:lnSpc>
              <a:spcPct val="100000"/>
            </a:lnSpc>
            <a:defRPr b="1"/>
          </a:pPr>
          <a:r>
            <a:rPr lang="en-GB" dirty="0"/>
            <a:t>Simplify financial technical information</a:t>
          </a:r>
          <a:endParaRPr lang="en-US" dirty="0"/>
        </a:p>
      </dgm:t>
    </dgm:pt>
    <dgm:pt modelId="{858A8ADC-02CE-4DCD-BC2F-AA8AB59C5845}" type="parTrans" cxnId="{920D3DC2-E8D6-4E91-B21C-D9DD0F5E7520}">
      <dgm:prSet/>
      <dgm:spPr/>
      <dgm:t>
        <a:bodyPr/>
        <a:lstStyle/>
        <a:p>
          <a:endParaRPr lang="en-US"/>
        </a:p>
      </dgm:t>
    </dgm:pt>
    <dgm:pt modelId="{3E45CABE-E983-41F1-A3F9-9469B33A0ACA}" type="sibTrans" cxnId="{920D3DC2-E8D6-4E91-B21C-D9DD0F5E7520}">
      <dgm:prSet/>
      <dgm:spPr/>
      <dgm:t>
        <a:bodyPr/>
        <a:lstStyle/>
        <a:p>
          <a:endParaRPr lang="en-US"/>
        </a:p>
      </dgm:t>
    </dgm:pt>
    <dgm:pt modelId="{EB4924C3-509E-4F89-AD13-A806DB06CE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- Translate the content to different language</a:t>
          </a:r>
          <a:endParaRPr lang="en-US" dirty="0"/>
        </a:p>
      </dgm:t>
    </dgm:pt>
    <dgm:pt modelId="{7C123E23-1A17-412C-9A56-BC0B880E90B2}" type="parTrans" cxnId="{62A472A4-F618-47B4-BC34-F897443D8174}">
      <dgm:prSet/>
      <dgm:spPr/>
      <dgm:t>
        <a:bodyPr/>
        <a:lstStyle/>
        <a:p>
          <a:endParaRPr lang="en-US"/>
        </a:p>
      </dgm:t>
    </dgm:pt>
    <dgm:pt modelId="{9B096D6B-6E4F-4060-8639-9AE45F9E6808}" type="sibTrans" cxnId="{62A472A4-F618-47B4-BC34-F897443D8174}">
      <dgm:prSet/>
      <dgm:spPr/>
      <dgm:t>
        <a:bodyPr/>
        <a:lstStyle/>
        <a:p>
          <a:endParaRPr lang="en-US"/>
        </a:p>
      </dgm:t>
    </dgm:pt>
    <dgm:pt modelId="{2A732E80-C3F3-4DE4-A9D0-4CE88BC0C17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App Navigation:</a:t>
          </a:r>
          <a:br>
            <a:rPr lang="en-GB" dirty="0"/>
          </a:br>
          <a:endParaRPr lang="en-GB" dirty="0"/>
        </a:p>
        <a:p>
          <a:pPr>
            <a:lnSpc>
              <a:spcPct val="100000"/>
            </a:lnSpc>
            <a:defRPr b="1"/>
          </a:pPr>
          <a:r>
            <a:rPr lang="en-GB" dirty="0"/>
            <a:t>Assist in doing task in app or web by voice or text command</a:t>
          </a:r>
          <a:endParaRPr lang="en-US" dirty="0"/>
        </a:p>
      </dgm:t>
    </dgm:pt>
    <dgm:pt modelId="{95290BFC-0072-479F-9241-AD54E18FFA84}" type="parTrans" cxnId="{46DC786D-8B55-408E-A6CE-0F632C434427}">
      <dgm:prSet/>
      <dgm:spPr/>
      <dgm:t>
        <a:bodyPr/>
        <a:lstStyle/>
        <a:p>
          <a:endParaRPr lang="en-US"/>
        </a:p>
      </dgm:t>
    </dgm:pt>
    <dgm:pt modelId="{EAF44929-A3C8-43AF-9993-041A92B86EC8}" type="sibTrans" cxnId="{46DC786D-8B55-408E-A6CE-0F632C434427}">
      <dgm:prSet/>
      <dgm:spPr/>
      <dgm:t>
        <a:bodyPr/>
        <a:lstStyle/>
        <a:p>
          <a:endParaRPr lang="en-US"/>
        </a:p>
      </dgm:t>
    </dgm:pt>
    <dgm:pt modelId="{306E6B44-87E3-470C-A964-63AFE7D7C6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Personalization: </a:t>
          </a:r>
          <a:br>
            <a:rPr lang="en-GB" dirty="0"/>
          </a:br>
          <a:endParaRPr lang="en-GB" dirty="0"/>
        </a:p>
        <a:p>
          <a:pPr>
            <a:lnSpc>
              <a:spcPct val="100000"/>
            </a:lnSpc>
            <a:defRPr b="1"/>
          </a:pPr>
          <a:r>
            <a:rPr lang="en-GB" dirty="0"/>
            <a:t>personalized recommendation relevant to the user</a:t>
          </a:r>
          <a:endParaRPr lang="en-US" dirty="0"/>
        </a:p>
      </dgm:t>
    </dgm:pt>
    <dgm:pt modelId="{073D2FC5-107E-46D6-8738-CCF68E098712}" type="parTrans" cxnId="{743F03D0-DE9A-43B3-AB94-4F90ADE5C2BB}">
      <dgm:prSet/>
      <dgm:spPr/>
      <dgm:t>
        <a:bodyPr/>
        <a:lstStyle/>
        <a:p>
          <a:endParaRPr lang="en-US"/>
        </a:p>
      </dgm:t>
    </dgm:pt>
    <dgm:pt modelId="{43C8E7DA-1901-431C-818A-15E86179041A}" type="sibTrans" cxnId="{743F03D0-DE9A-43B3-AB94-4F90ADE5C2BB}">
      <dgm:prSet/>
      <dgm:spPr/>
      <dgm:t>
        <a:bodyPr/>
        <a:lstStyle/>
        <a:p>
          <a:endParaRPr lang="en-US"/>
        </a:p>
      </dgm:t>
    </dgm:pt>
    <dgm:pt modelId="{E9534FD7-C264-41D6-97A9-0F4B1C0B01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Customization of UI based previous user interactions</a:t>
          </a:r>
          <a:endParaRPr lang="en-US" dirty="0"/>
        </a:p>
      </dgm:t>
    </dgm:pt>
    <dgm:pt modelId="{26BF6DC1-2DC6-4214-A1DA-0BB535A5B83D}" type="parTrans" cxnId="{C4E18B38-EDA0-4CB9-AB56-6BC34223D541}">
      <dgm:prSet/>
      <dgm:spPr/>
      <dgm:t>
        <a:bodyPr/>
        <a:lstStyle/>
        <a:p>
          <a:endParaRPr lang="en-US"/>
        </a:p>
      </dgm:t>
    </dgm:pt>
    <dgm:pt modelId="{D9F36CF3-802D-4523-B83C-F87F7721D9CF}" type="sibTrans" cxnId="{C4E18B38-EDA0-4CB9-AB56-6BC34223D541}">
      <dgm:prSet/>
      <dgm:spPr/>
      <dgm:t>
        <a:bodyPr/>
        <a:lstStyle/>
        <a:p>
          <a:endParaRPr lang="en-US"/>
        </a:p>
      </dgm:t>
    </dgm:pt>
    <dgm:pt modelId="{F6DC136A-053C-42CE-9A98-8FAD45FDF53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Customization of content based on user interactions and preferences</a:t>
          </a:r>
          <a:endParaRPr lang="en-US" dirty="0"/>
        </a:p>
      </dgm:t>
    </dgm:pt>
    <dgm:pt modelId="{A14AD3B8-CE88-4483-BB45-43F5F5D66F8C}" type="parTrans" cxnId="{526C9EE9-5C29-43DD-B1B8-600DBCB7E73B}">
      <dgm:prSet/>
      <dgm:spPr/>
      <dgm:t>
        <a:bodyPr/>
        <a:lstStyle/>
        <a:p>
          <a:endParaRPr lang="en-US"/>
        </a:p>
      </dgm:t>
    </dgm:pt>
    <dgm:pt modelId="{BACA7543-0AAB-42B7-B88A-F240AE8238A7}" type="sibTrans" cxnId="{526C9EE9-5C29-43DD-B1B8-600DBCB7E73B}">
      <dgm:prSet/>
      <dgm:spPr/>
      <dgm:t>
        <a:bodyPr/>
        <a:lstStyle/>
        <a:p>
          <a:endParaRPr lang="en-US"/>
        </a:p>
      </dgm:t>
    </dgm:pt>
    <dgm:pt modelId="{3E6CE86B-B0B6-47F2-BDB2-7122F6583E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Accessibility Enhancements: </a:t>
          </a:r>
          <a:br>
            <a:rPr lang="en-GB" dirty="0"/>
          </a:br>
          <a:endParaRPr lang="en-GB" dirty="0"/>
        </a:p>
        <a:p>
          <a:pPr>
            <a:lnSpc>
              <a:spcPct val="100000"/>
            </a:lnSpc>
            <a:defRPr b="1"/>
          </a:pPr>
          <a:r>
            <a:rPr lang="en-GB" dirty="0"/>
            <a:t>real-time text-to-speech</a:t>
          </a:r>
          <a:endParaRPr lang="en-US" dirty="0"/>
        </a:p>
      </dgm:t>
    </dgm:pt>
    <dgm:pt modelId="{4C02E2AB-1454-40AA-9D67-CE7A37E9BF32}" type="parTrans" cxnId="{3D1E2C7B-9660-4C3F-BA65-05E69341EC1E}">
      <dgm:prSet/>
      <dgm:spPr/>
      <dgm:t>
        <a:bodyPr/>
        <a:lstStyle/>
        <a:p>
          <a:endParaRPr lang="en-US"/>
        </a:p>
      </dgm:t>
    </dgm:pt>
    <dgm:pt modelId="{6CD3A13B-0EE8-4511-B392-9AAEF708E4F4}" type="sibTrans" cxnId="{3D1E2C7B-9660-4C3F-BA65-05E69341EC1E}">
      <dgm:prSet/>
      <dgm:spPr/>
      <dgm:t>
        <a:bodyPr/>
        <a:lstStyle/>
        <a:p>
          <a:endParaRPr lang="en-US"/>
        </a:p>
      </dgm:t>
    </dgm:pt>
    <dgm:pt modelId="{7E44892F-FBDB-4DCD-B716-9B38F79116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Auditing:</a:t>
          </a:r>
          <a:br>
            <a:rPr lang="en-GB" dirty="0"/>
          </a:br>
          <a:r>
            <a:rPr lang="en-GB" dirty="0"/>
            <a:t>ensuring accessibility compliance of software</a:t>
          </a:r>
          <a:endParaRPr lang="en-US" dirty="0"/>
        </a:p>
      </dgm:t>
    </dgm:pt>
    <dgm:pt modelId="{6F31AE43-3615-405C-8EC4-CE0F98CAA561}" type="parTrans" cxnId="{924C1902-7312-41D1-8CC2-0BBE903E0C43}">
      <dgm:prSet/>
      <dgm:spPr/>
      <dgm:t>
        <a:bodyPr/>
        <a:lstStyle/>
        <a:p>
          <a:endParaRPr lang="en-US"/>
        </a:p>
      </dgm:t>
    </dgm:pt>
    <dgm:pt modelId="{D1D65D46-E8E3-4DE2-9249-F4B7E0421743}" type="sibTrans" cxnId="{924C1902-7312-41D1-8CC2-0BBE903E0C43}">
      <dgm:prSet/>
      <dgm:spPr/>
      <dgm:t>
        <a:bodyPr/>
        <a:lstStyle/>
        <a:p>
          <a:endParaRPr lang="en-US"/>
        </a:p>
      </dgm:t>
    </dgm:pt>
    <dgm:pt modelId="{2DE70858-CC34-4BAA-B9BC-3A3DA7130D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E.g., Verification – HTML code review for accessibility e.g., suggesting suitable alt text for image.</a:t>
          </a:r>
          <a:endParaRPr lang="en-US" dirty="0"/>
        </a:p>
      </dgm:t>
    </dgm:pt>
    <dgm:pt modelId="{70BC8915-A10D-4CCA-B090-E70C3499ED5A}" type="parTrans" cxnId="{C8B13297-9908-438F-8D65-5B83F51A3EFA}">
      <dgm:prSet/>
      <dgm:spPr/>
      <dgm:t>
        <a:bodyPr/>
        <a:lstStyle/>
        <a:p>
          <a:endParaRPr lang="en-US"/>
        </a:p>
      </dgm:t>
    </dgm:pt>
    <dgm:pt modelId="{30638DCA-E07A-437F-B699-51FC00EBBAE7}" type="sibTrans" cxnId="{C8B13297-9908-438F-8D65-5B83F51A3EFA}">
      <dgm:prSet/>
      <dgm:spPr/>
      <dgm:t>
        <a:bodyPr/>
        <a:lstStyle/>
        <a:p>
          <a:endParaRPr lang="en-US"/>
        </a:p>
      </dgm:t>
    </dgm:pt>
    <dgm:pt modelId="{32513474-9F1B-4081-8FA8-1D6ABBC659C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Reporting and Visualization – for apps, customer portals for accessibility across websites</a:t>
          </a:r>
          <a:endParaRPr lang="en-US"/>
        </a:p>
      </dgm:t>
    </dgm:pt>
    <dgm:pt modelId="{7859724E-C935-488B-9DDD-2D22BF1AE444}" type="parTrans" cxnId="{4F34BAF0-ED12-478F-AB30-45ADB46620B5}">
      <dgm:prSet/>
      <dgm:spPr/>
      <dgm:t>
        <a:bodyPr/>
        <a:lstStyle/>
        <a:p>
          <a:endParaRPr lang="en-US"/>
        </a:p>
      </dgm:t>
    </dgm:pt>
    <dgm:pt modelId="{AB7319ED-8B8B-4800-86DB-DFB6E9AD796F}" type="sibTrans" cxnId="{4F34BAF0-ED12-478F-AB30-45ADB46620B5}">
      <dgm:prSet/>
      <dgm:spPr/>
      <dgm:t>
        <a:bodyPr/>
        <a:lstStyle/>
        <a:p>
          <a:endParaRPr lang="en-US"/>
        </a:p>
      </dgm:t>
    </dgm:pt>
    <dgm:pt modelId="{4FA2C32D-8F63-4D9C-A1D8-978C328679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E.g., Changing address in the app</a:t>
          </a:r>
          <a:endParaRPr lang="en-US" dirty="0"/>
        </a:p>
      </dgm:t>
    </dgm:pt>
    <dgm:pt modelId="{2B27993A-52BF-4E0E-8128-602FFF0BA64E}" type="parTrans" cxnId="{546993B1-9E85-4CB8-B60E-C8C3B70AAA90}">
      <dgm:prSet/>
      <dgm:spPr/>
      <dgm:t>
        <a:bodyPr/>
        <a:lstStyle/>
        <a:p>
          <a:endParaRPr lang="en-GB"/>
        </a:p>
      </dgm:t>
    </dgm:pt>
    <dgm:pt modelId="{755A6E7A-5E48-423F-8CF6-5E9BD7CF6F16}" type="sibTrans" cxnId="{546993B1-9E85-4CB8-B60E-C8C3B70AAA90}">
      <dgm:prSet/>
      <dgm:spPr/>
      <dgm:t>
        <a:bodyPr/>
        <a:lstStyle/>
        <a:p>
          <a:endParaRPr lang="en-GB"/>
        </a:p>
      </dgm:t>
    </dgm:pt>
    <dgm:pt modelId="{695D95FC-18AA-431F-95FF-F741657DD6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E.g., For Bank statements - How much did I spend this month?</a:t>
          </a:r>
        </a:p>
        <a:p>
          <a:pPr>
            <a:lnSpc>
              <a:spcPct val="100000"/>
            </a:lnSpc>
          </a:pPr>
          <a:r>
            <a:rPr lang="en-GB" dirty="0"/>
            <a:t>- Simplify technical financial language</a:t>
          </a:r>
        </a:p>
        <a:p>
          <a:pPr>
            <a:lnSpc>
              <a:spcPct val="100000"/>
            </a:lnSpc>
          </a:pPr>
          <a:r>
            <a:rPr lang="en-GB" dirty="0"/>
            <a:t>- Summarize long statements</a:t>
          </a:r>
          <a:endParaRPr lang="en-US" dirty="0"/>
        </a:p>
      </dgm:t>
    </dgm:pt>
    <dgm:pt modelId="{91EAE5B2-E47A-4F4B-A94B-DF929CE0BFA4}" type="parTrans" cxnId="{60760BCA-8720-4389-83BA-6EB0F53C53C8}">
      <dgm:prSet/>
      <dgm:spPr/>
      <dgm:t>
        <a:bodyPr/>
        <a:lstStyle/>
        <a:p>
          <a:endParaRPr lang="en-GB"/>
        </a:p>
      </dgm:t>
    </dgm:pt>
    <dgm:pt modelId="{1FAE3D53-55E3-4957-A026-ABA63FDA95CE}" type="sibTrans" cxnId="{60760BCA-8720-4389-83BA-6EB0F53C53C8}">
      <dgm:prSet/>
      <dgm:spPr/>
      <dgm:t>
        <a:bodyPr/>
        <a:lstStyle/>
        <a:p>
          <a:endParaRPr lang="en-GB"/>
        </a:p>
      </dgm:t>
    </dgm:pt>
    <dgm:pt modelId="{253B93F8-43F0-46DB-81EE-C6431B11DD1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E.g., Budget planning</a:t>
          </a:r>
          <a:endParaRPr lang="en-US" dirty="0"/>
        </a:p>
      </dgm:t>
    </dgm:pt>
    <dgm:pt modelId="{1E96D71E-D0BE-4FEA-9C7E-F9DBBF433559}" type="parTrans" cxnId="{84818629-25BF-4671-996E-3D5D934D2833}">
      <dgm:prSet/>
      <dgm:spPr/>
      <dgm:t>
        <a:bodyPr/>
        <a:lstStyle/>
        <a:p>
          <a:endParaRPr lang="en-GB"/>
        </a:p>
      </dgm:t>
    </dgm:pt>
    <dgm:pt modelId="{52F48F5E-5A3D-4CD7-BE9F-1756589FE11A}" type="sibTrans" cxnId="{84818629-25BF-4671-996E-3D5D934D2833}">
      <dgm:prSet/>
      <dgm:spPr/>
      <dgm:t>
        <a:bodyPr/>
        <a:lstStyle/>
        <a:p>
          <a:endParaRPr lang="en-GB"/>
        </a:p>
      </dgm:t>
    </dgm:pt>
    <dgm:pt modelId="{14B83490-B9AC-4757-A8D2-03FD045CB32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E.g., Understanding and Translate different languages. </a:t>
          </a:r>
          <a:br>
            <a:rPr lang="en-GB" dirty="0"/>
          </a:br>
          <a:r>
            <a:rPr lang="en-GB" dirty="0"/>
            <a:t>French &lt; &gt; English</a:t>
          </a:r>
        </a:p>
        <a:p>
          <a:pPr>
            <a:lnSpc>
              <a:spcPct val="100000"/>
            </a:lnSpc>
          </a:pPr>
          <a:endParaRPr lang="en-GB" dirty="0"/>
        </a:p>
        <a:p>
          <a:pPr>
            <a:lnSpc>
              <a:spcPct val="100000"/>
            </a:lnSpc>
          </a:pPr>
          <a:r>
            <a:rPr lang="en-GB" dirty="0"/>
            <a:t>Converting speech-to-text including  - Disfluent Speech understanding (people having difficulty speaking)</a:t>
          </a:r>
          <a:endParaRPr lang="en-US" dirty="0"/>
        </a:p>
      </dgm:t>
    </dgm:pt>
    <dgm:pt modelId="{B3ECA6E2-9608-43DE-B661-2962989D91C4}" type="parTrans" cxnId="{8636B24C-929C-4854-883B-0D53E20A0331}">
      <dgm:prSet/>
      <dgm:spPr/>
      <dgm:t>
        <a:bodyPr/>
        <a:lstStyle/>
        <a:p>
          <a:endParaRPr lang="en-GB"/>
        </a:p>
      </dgm:t>
    </dgm:pt>
    <dgm:pt modelId="{13A8662C-E9E4-4308-B8C8-087F56821A2F}" type="sibTrans" cxnId="{8636B24C-929C-4854-883B-0D53E20A0331}">
      <dgm:prSet/>
      <dgm:spPr/>
      <dgm:t>
        <a:bodyPr/>
        <a:lstStyle/>
        <a:p>
          <a:endParaRPr lang="en-GB"/>
        </a:p>
      </dgm:t>
    </dgm:pt>
    <dgm:pt modelId="{9C2A99A3-D9F9-43AE-A0CC-542325D4662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Visual recognition systems:</a:t>
          </a:r>
        </a:p>
        <a:p>
          <a:pPr>
            <a:lnSpc>
              <a:spcPct val="100000"/>
            </a:lnSpc>
            <a:defRPr b="1"/>
          </a:pPr>
          <a:r>
            <a:rPr lang="en-GB" dirty="0"/>
            <a:t>to assist the visually impaired in understanding content easily </a:t>
          </a:r>
          <a:endParaRPr lang="en-US" dirty="0"/>
        </a:p>
      </dgm:t>
    </dgm:pt>
    <dgm:pt modelId="{C463EE34-158D-49A3-86AC-B72EFC783A19}" type="sibTrans" cxnId="{DBF07032-A5FD-43BA-A091-4F85FD436A0B}">
      <dgm:prSet/>
      <dgm:spPr/>
      <dgm:t>
        <a:bodyPr/>
        <a:lstStyle/>
        <a:p>
          <a:endParaRPr lang="en-US"/>
        </a:p>
      </dgm:t>
    </dgm:pt>
    <dgm:pt modelId="{96CFCA66-3E32-4D0F-8B63-AE001169B942}" type="parTrans" cxnId="{DBF07032-A5FD-43BA-A091-4F85FD436A0B}">
      <dgm:prSet/>
      <dgm:spPr/>
      <dgm:t>
        <a:bodyPr/>
        <a:lstStyle/>
        <a:p>
          <a:endParaRPr lang="en-US"/>
        </a:p>
      </dgm:t>
    </dgm:pt>
    <dgm:pt modelId="{63A62A74-3DEE-4D6A-A83E-1C6742787FA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Interactive Voice or Speech based  interaction</a:t>
          </a:r>
          <a:endParaRPr lang="en-US" dirty="0"/>
        </a:p>
      </dgm:t>
    </dgm:pt>
    <dgm:pt modelId="{3BD98D15-86D4-4DDF-96FD-1A23E38298A9}" type="parTrans" cxnId="{5CCF5E30-8FB9-464F-A7CF-B2B61B601D78}">
      <dgm:prSet/>
      <dgm:spPr/>
      <dgm:t>
        <a:bodyPr/>
        <a:lstStyle/>
        <a:p>
          <a:endParaRPr lang="en-GB"/>
        </a:p>
      </dgm:t>
    </dgm:pt>
    <dgm:pt modelId="{6863E8F1-54CE-427F-857B-E6A9C1120013}" type="sibTrans" cxnId="{5CCF5E30-8FB9-464F-A7CF-B2B61B601D78}">
      <dgm:prSet/>
      <dgm:spPr/>
      <dgm:t>
        <a:bodyPr/>
        <a:lstStyle/>
        <a:p>
          <a:endParaRPr lang="en-GB"/>
        </a:p>
      </dgm:t>
    </dgm:pt>
    <dgm:pt modelId="{103F0CA8-1970-4075-929E-5144B7A1E3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Much better than screen readers !</a:t>
          </a:r>
          <a:endParaRPr lang="en-US" dirty="0"/>
        </a:p>
      </dgm:t>
    </dgm:pt>
    <dgm:pt modelId="{D3477FF9-55D0-43A6-82F2-9FF312561476}" type="parTrans" cxnId="{EEBD2B4C-25BA-46BB-9E68-EA3D46035EA0}">
      <dgm:prSet/>
      <dgm:spPr/>
      <dgm:t>
        <a:bodyPr/>
        <a:lstStyle/>
        <a:p>
          <a:endParaRPr lang="en-GB"/>
        </a:p>
      </dgm:t>
    </dgm:pt>
    <dgm:pt modelId="{5FFA616D-9835-4C70-BA15-7E771052E1F3}" type="sibTrans" cxnId="{EEBD2B4C-25BA-46BB-9E68-EA3D46035EA0}">
      <dgm:prSet/>
      <dgm:spPr/>
      <dgm:t>
        <a:bodyPr/>
        <a:lstStyle/>
        <a:p>
          <a:endParaRPr lang="en-GB"/>
        </a:p>
      </dgm:t>
    </dgm:pt>
    <dgm:pt modelId="{FA4CE939-74B2-44E9-A689-D1DD4761F781}" type="pres">
      <dgm:prSet presAssocID="{93EDACA7-368E-4D46-A058-2BD6BD708C6F}" presName="root" presStyleCnt="0">
        <dgm:presLayoutVars>
          <dgm:dir/>
          <dgm:resizeHandles val="exact"/>
        </dgm:presLayoutVars>
      </dgm:prSet>
      <dgm:spPr/>
    </dgm:pt>
    <dgm:pt modelId="{4CC8ACAE-2409-45C8-BAFF-3110B0A9DC00}" type="pres">
      <dgm:prSet presAssocID="{9C2A99A3-D9F9-43AE-A0CC-542325D46622}" presName="compNode" presStyleCnt="0"/>
      <dgm:spPr/>
    </dgm:pt>
    <dgm:pt modelId="{610D2759-6139-4670-B7AB-37488E03FA21}" type="pres">
      <dgm:prSet presAssocID="{9C2A99A3-D9F9-43AE-A0CC-542325D4662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90254E7A-7D78-491C-B5E3-AA131AF887A2}" type="pres">
      <dgm:prSet presAssocID="{9C2A99A3-D9F9-43AE-A0CC-542325D46622}" presName="iconSpace" presStyleCnt="0"/>
      <dgm:spPr/>
    </dgm:pt>
    <dgm:pt modelId="{066B506F-4EA5-4D99-B588-C0CA1703E2F9}" type="pres">
      <dgm:prSet presAssocID="{9C2A99A3-D9F9-43AE-A0CC-542325D46622}" presName="parTx" presStyleLbl="revTx" presStyleIdx="0" presStyleCnt="12">
        <dgm:presLayoutVars>
          <dgm:chMax val="0"/>
          <dgm:chPref val="0"/>
        </dgm:presLayoutVars>
      </dgm:prSet>
      <dgm:spPr/>
    </dgm:pt>
    <dgm:pt modelId="{93A8836B-8902-471B-97E6-FD86EABF5D9B}" type="pres">
      <dgm:prSet presAssocID="{9C2A99A3-D9F9-43AE-A0CC-542325D46622}" presName="txSpace" presStyleCnt="0"/>
      <dgm:spPr/>
    </dgm:pt>
    <dgm:pt modelId="{4BB4E838-457E-499A-9A10-DB654285C661}" type="pres">
      <dgm:prSet presAssocID="{9C2A99A3-D9F9-43AE-A0CC-542325D46622}" presName="desTx" presStyleLbl="revTx" presStyleIdx="1" presStyleCnt="12">
        <dgm:presLayoutVars/>
      </dgm:prSet>
      <dgm:spPr/>
    </dgm:pt>
    <dgm:pt modelId="{ADBD6258-51C3-4D12-9DBA-0456472CC193}" type="pres">
      <dgm:prSet presAssocID="{C463EE34-158D-49A3-86AC-B72EFC783A19}" presName="sibTrans" presStyleCnt="0"/>
      <dgm:spPr/>
    </dgm:pt>
    <dgm:pt modelId="{1B310B9C-1451-4579-B20E-ED8E16E1A199}" type="pres">
      <dgm:prSet presAssocID="{A0F2E98E-DEDF-46F7-9758-033C537FE626}" presName="compNode" presStyleCnt="0"/>
      <dgm:spPr/>
    </dgm:pt>
    <dgm:pt modelId="{F3EC0524-D24D-42B4-8AB9-3EBD7E922145}" type="pres">
      <dgm:prSet presAssocID="{A0F2E98E-DEDF-46F7-9758-033C537FE62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14DA244-ED47-43F4-B61B-546DA200869B}" type="pres">
      <dgm:prSet presAssocID="{A0F2E98E-DEDF-46F7-9758-033C537FE626}" presName="iconSpace" presStyleCnt="0"/>
      <dgm:spPr/>
    </dgm:pt>
    <dgm:pt modelId="{D90DEAE9-3716-4184-8F21-C9D45E13EAE6}" type="pres">
      <dgm:prSet presAssocID="{A0F2E98E-DEDF-46F7-9758-033C537FE626}" presName="parTx" presStyleLbl="revTx" presStyleIdx="2" presStyleCnt="12">
        <dgm:presLayoutVars>
          <dgm:chMax val="0"/>
          <dgm:chPref val="0"/>
        </dgm:presLayoutVars>
      </dgm:prSet>
      <dgm:spPr/>
    </dgm:pt>
    <dgm:pt modelId="{0A48D9E8-FC28-4033-A77C-EE41DC03F9F5}" type="pres">
      <dgm:prSet presAssocID="{A0F2E98E-DEDF-46F7-9758-033C537FE626}" presName="txSpace" presStyleCnt="0"/>
      <dgm:spPr/>
    </dgm:pt>
    <dgm:pt modelId="{2611DDB6-B92E-4DB2-A72A-54E846E806F0}" type="pres">
      <dgm:prSet presAssocID="{A0F2E98E-DEDF-46F7-9758-033C537FE626}" presName="desTx" presStyleLbl="revTx" presStyleIdx="3" presStyleCnt="12">
        <dgm:presLayoutVars/>
      </dgm:prSet>
      <dgm:spPr/>
    </dgm:pt>
    <dgm:pt modelId="{A9BB6EC8-FC97-44EF-96C8-586953776437}" type="pres">
      <dgm:prSet presAssocID="{3E45CABE-E983-41F1-A3F9-9469B33A0ACA}" presName="sibTrans" presStyleCnt="0"/>
      <dgm:spPr/>
    </dgm:pt>
    <dgm:pt modelId="{12009520-AC0B-4F52-B03C-90B2F012CE19}" type="pres">
      <dgm:prSet presAssocID="{3E6CE86B-B0B6-47F2-BDB2-7122F6583E4F}" presName="compNode" presStyleCnt="0"/>
      <dgm:spPr/>
    </dgm:pt>
    <dgm:pt modelId="{411AEAD2-8FC9-4BD6-AC62-F464CD2226DA}" type="pres">
      <dgm:prSet presAssocID="{3E6CE86B-B0B6-47F2-BDB2-7122F6583E4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C903642C-BD39-4B76-95FF-1900F7D9B95B}" type="pres">
      <dgm:prSet presAssocID="{3E6CE86B-B0B6-47F2-BDB2-7122F6583E4F}" presName="iconSpace" presStyleCnt="0"/>
      <dgm:spPr/>
    </dgm:pt>
    <dgm:pt modelId="{9A854772-40EC-4F33-9843-C6F644102A81}" type="pres">
      <dgm:prSet presAssocID="{3E6CE86B-B0B6-47F2-BDB2-7122F6583E4F}" presName="parTx" presStyleLbl="revTx" presStyleIdx="4" presStyleCnt="12">
        <dgm:presLayoutVars>
          <dgm:chMax val="0"/>
          <dgm:chPref val="0"/>
        </dgm:presLayoutVars>
      </dgm:prSet>
      <dgm:spPr/>
    </dgm:pt>
    <dgm:pt modelId="{8628B137-68AE-4212-8F19-3F968F62F968}" type="pres">
      <dgm:prSet presAssocID="{3E6CE86B-B0B6-47F2-BDB2-7122F6583E4F}" presName="txSpace" presStyleCnt="0"/>
      <dgm:spPr/>
    </dgm:pt>
    <dgm:pt modelId="{C1EF4244-06F0-4E57-A30D-57DE05EFEAB6}" type="pres">
      <dgm:prSet presAssocID="{3E6CE86B-B0B6-47F2-BDB2-7122F6583E4F}" presName="desTx" presStyleLbl="revTx" presStyleIdx="5" presStyleCnt="12">
        <dgm:presLayoutVars/>
      </dgm:prSet>
      <dgm:spPr/>
    </dgm:pt>
    <dgm:pt modelId="{3BBA455C-5343-4952-A8C4-BFE3229ED9F3}" type="pres">
      <dgm:prSet presAssocID="{6CD3A13B-0EE8-4511-B392-9AAEF708E4F4}" presName="sibTrans" presStyleCnt="0"/>
      <dgm:spPr/>
    </dgm:pt>
    <dgm:pt modelId="{EF157A86-05DF-4063-B95E-CBCC8760D2AD}" type="pres">
      <dgm:prSet presAssocID="{306E6B44-87E3-470C-A964-63AFE7D7C6ED}" presName="compNode" presStyleCnt="0"/>
      <dgm:spPr/>
    </dgm:pt>
    <dgm:pt modelId="{5C01277C-5DDA-4859-95B3-96DD24D007CD}" type="pres">
      <dgm:prSet presAssocID="{306E6B44-87E3-470C-A964-63AFE7D7C6E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9CE22F6-95F1-411E-806B-BE4E9737260C}" type="pres">
      <dgm:prSet presAssocID="{306E6B44-87E3-470C-A964-63AFE7D7C6ED}" presName="iconSpace" presStyleCnt="0"/>
      <dgm:spPr/>
    </dgm:pt>
    <dgm:pt modelId="{4CE84380-89F8-40F9-8404-E0CABEB76456}" type="pres">
      <dgm:prSet presAssocID="{306E6B44-87E3-470C-A964-63AFE7D7C6ED}" presName="parTx" presStyleLbl="revTx" presStyleIdx="6" presStyleCnt="12">
        <dgm:presLayoutVars>
          <dgm:chMax val="0"/>
          <dgm:chPref val="0"/>
        </dgm:presLayoutVars>
      </dgm:prSet>
      <dgm:spPr/>
    </dgm:pt>
    <dgm:pt modelId="{DD69856B-051D-4236-92DA-738966EEBD83}" type="pres">
      <dgm:prSet presAssocID="{306E6B44-87E3-470C-A964-63AFE7D7C6ED}" presName="txSpace" presStyleCnt="0"/>
      <dgm:spPr/>
    </dgm:pt>
    <dgm:pt modelId="{08FBE92F-7744-4596-8178-3294CB66493E}" type="pres">
      <dgm:prSet presAssocID="{306E6B44-87E3-470C-A964-63AFE7D7C6ED}" presName="desTx" presStyleLbl="revTx" presStyleIdx="7" presStyleCnt="12">
        <dgm:presLayoutVars/>
      </dgm:prSet>
      <dgm:spPr/>
    </dgm:pt>
    <dgm:pt modelId="{B2B13D6E-8A82-438C-AA6F-E9EE57F2251D}" type="pres">
      <dgm:prSet presAssocID="{43C8E7DA-1901-431C-818A-15E86179041A}" presName="sibTrans" presStyleCnt="0"/>
      <dgm:spPr/>
    </dgm:pt>
    <dgm:pt modelId="{886CAC35-D1E2-494E-BD2E-59D6CF781985}" type="pres">
      <dgm:prSet presAssocID="{2A732E80-C3F3-4DE4-A9D0-4CE88BC0C176}" presName="compNode" presStyleCnt="0"/>
      <dgm:spPr/>
    </dgm:pt>
    <dgm:pt modelId="{76281206-30E2-4BDB-95A6-96065A6FD62F}" type="pres">
      <dgm:prSet presAssocID="{2A732E80-C3F3-4DE4-A9D0-4CE88BC0C17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B6513636-FB11-4E82-8C57-4B89B138B8DF}" type="pres">
      <dgm:prSet presAssocID="{2A732E80-C3F3-4DE4-A9D0-4CE88BC0C176}" presName="iconSpace" presStyleCnt="0"/>
      <dgm:spPr/>
    </dgm:pt>
    <dgm:pt modelId="{561ED22F-735A-4FE0-BFAF-03404D0FE3FB}" type="pres">
      <dgm:prSet presAssocID="{2A732E80-C3F3-4DE4-A9D0-4CE88BC0C176}" presName="parTx" presStyleLbl="revTx" presStyleIdx="8" presStyleCnt="12">
        <dgm:presLayoutVars>
          <dgm:chMax val="0"/>
          <dgm:chPref val="0"/>
        </dgm:presLayoutVars>
      </dgm:prSet>
      <dgm:spPr/>
    </dgm:pt>
    <dgm:pt modelId="{D3EDEA63-9C22-4F44-A626-DC9CD3F7F00D}" type="pres">
      <dgm:prSet presAssocID="{2A732E80-C3F3-4DE4-A9D0-4CE88BC0C176}" presName="txSpace" presStyleCnt="0"/>
      <dgm:spPr/>
    </dgm:pt>
    <dgm:pt modelId="{9E8C3BA7-7A7E-4F5C-B281-572E490E7410}" type="pres">
      <dgm:prSet presAssocID="{2A732E80-C3F3-4DE4-A9D0-4CE88BC0C176}" presName="desTx" presStyleLbl="revTx" presStyleIdx="9" presStyleCnt="12">
        <dgm:presLayoutVars/>
      </dgm:prSet>
      <dgm:spPr/>
    </dgm:pt>
    <dgm:pt modelId="{57878713-9335-4979-A938-4D84DAEDBD82}" type="pres">
      <dgm:prSet presAssocID="{EAF44929-A3C8-43AF-9993-041A92B86EC8}" presName="sibTrans" presStyleCnt="0"/>
      <dgm:spPr/>
    </dgm:pt>
    <dgm:pt modelId="{78C7596B-F741-45AD-BA90-9AE955F0FE83}" type="pres">
      <dgm:prSet presAssocID="{7E44892F-FBDB-4DCD-B716-9B38F79116BC}" presName="compNode" presStyleCnt="0"/>
      <dgm:spPr/>
    </dgm:pt>
    <dgm:pt modelId="{26E9711B-23E5-4EA2-8840-ACA9D3F7412A}" type="pres">
      <dgm:prSet presAssocID="{7E44892F-FBDB-4DCD-B716-9B38F79116B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8887B42-8E2B-4EBA-8E03-CCAC1DD7C084}" type="pres">
      <dgm:prSet presAssocID="{7E44892F-FBDB-4DCD-B716-9B38F79116BC}" presName="iconSpace" presStyleCnt="0"/>
      <dgm:spPr/>
    </dgm:pt>
    <dgm:pt modelId="{4B04B8F6-A30E-428A-9F73-8B7EF9C18EBA}" type="pres">
      <dgm:prSet presAssocID="{7E44892F-FBDB-4DCD-B716-9B38F79116BC}" presName="parTx" presStyleLbl="revTx" presStyleIdx="10" presStyleCnt="12">
        <dgm:presLayoutVars>
          <dgm:chMax val="0"/>
          <dgm:chPref val="0"/>
        </dgm:presLayoutVars>
      </dgm:prSet>
      <dgm:spPr/>
    </dgm:pt>
    <dgm:pt modelId="{2A45E959-81E6-4BB4-B2AC-E61A9484BD7B}" type="pres">
      <dgm:prSet presAssocID="{7E44892F-FBDB-4DCD-B716-9B38F79116BC}" presName="txSpace" presStyleCnt="0"/>
      <dgm:spPr/>
    </dgm:pt>
    <dgm:pt modelId="{749D7394-F34E-4B97-B234-1E00243863FB}" type="pres">
      <dgm:prSet presAssocID="{7E44892F-FBDB-4DCD-B716-9B38F79116BC}" presName="desTx" presStyleLbl="revTx" presStyleIdx="11" presStyleCnt="12">
        <dgm:presLayoutVars/>
      </dgm:prSet>
      <dgm:spPr/>
    </dgm:pt>
  </dgm:ptLst>
  <dgm:cxnLst>
    <dgm:cxn modelId="{924C1902-7312-41D1-8CC2-0BBE903E0C43}" srcId="{93EDACA7-368E-4D46-A058-2BD6BD708C6F}" destId="{7E44892F-FBDB-4DCD-B716-9B38F79116BC}" srcOrd="5" destOrd="0" parTransId="{6F31AE43-3615-405C-8EC4-CE0F98CAA561}" sibTransId="{D1D65D46-E8E3-4DE2-9249-F4B7E0421743}"/>
    <dgm:cxn modelId="{C74BBC0B-8AA9-4F14-A095-B4689283055D}" type="presOf" srcId="{253B93F8-43F0-46DB-81EE-C6431B11DD18}" destId="{08FBE92F-7744-4596-8178-3294CB66493E}" srcOrd="0" destOrd="0" presId="urn:microsoft.com/office/officeart/2018/2/layout/IconLabelDescriptionList"/>
    <dgm:cxn modelId="{73748514-4ABC-4FBF-A124-3234BECF87D6}" type="presOf" srcId="{695D95FC-18AA-431F-95FF-F741657DD6FD}" destId="{2611DDB6-B92E-4DB2-A72A-54E846E806F0}" srcOrd="0" destOrd="0" presId="urn:microsoft.com/office/officeart/2018/2/layout/IconLabelDescriptionList"/>
    <dgm:cxn modelId="{1EE8F515-6856-49AE-9C21-505DFDD1C349}" type="presOf" srcId="{F6DC136A-053C-42CE-9A98-8FAD45FDF534}" destId="{08FBE92F-7744-4596-8178-3294CB66493E}" srcOrd="0" destOrd="2" presId="urn:microsoft.com/office/officeart/2018/2/layout/IconLabelDescriptionList"/>
    <dgm:cxn modelId="{7254C71C-CD6C-49F0-837A-56DB5D321CC9}" type="presOf" srcId="{3E6CE86B-B0B6-47F2-BDB2-7122F6583E4F}" destId="{9A854772-40EC-4F33-9843-C6F644102A81}" srcOrd="0" destOrd="0" presId="urn:microsoft.com/office/officeart/2018/2/layout/IconLabelDescriptionList"/>
    <dgm:cxn modelId="{BF806321-DBE2-4A08-B1CD-387CFEC7BEA1}" type="presOf" srcId="{103F0CA8-1970-4075-929E-5144B7A1E3A0}" destId="{4BB4E838-457E-499A-9A10-DB654285C661}" srcOrd="0" destOrd="1" presId="urn:microsoft.com/office/officeart/2018/2/layout/IconLabelDescriptionList"/>
    <dgm:cxn modelId="{84818629-25BF-4671-996E-3D5D934D2833}" srcId="{306E6B44-87E3-470C-A964-63AFE7D7C6ED}" destId="{253B93F8-43F0-46DB-81EE-C6431B11DD18}" srcOrd="0" destOrd="0" parTransId="{1E96D71E-D0BE-4FEA-9C7E-F9DBBF433559}" sibTransId="{52F48F5E-5A3D-4CD7-BE9F-1756589FE11A}"/>
    <dgm:cxn modelId="{5CCF5E30-8FB9-464F-A7CF-B2B61B601D78}" srcId="{9C2A99A3-D9F9-43AE-A0CC-542325D46622}" destId="{63A62A74-3DEE-4D6A-A83E-1C6742787FAA}" srcOrd="0" destOrd="0" parTransId="{3BD98D15-86D4-4DDF-96FD-1A23E38298A9}" sibTransId="{6863E8F1-54CE-427F-857B-E6A9C1120013}"/>
    <dgm:cxn modelId="{DBF07032-A5FD-43BA-A091-4F85FD436A0B}" srcId="{93EDACA7-368E-4D46-A058-2BD6BD708C6F}" destId="{9C2A99A3-D9F9-43AE-A0CC-542325D46622}" srcOrd="0" destOrd="0" parTransId="{96CFCA66-3E32-4D0F-8B63-AE001169B942}" sibTransId="{C463EE34-158D-49A3-86AC-B72EFC783A19}"/>
    <dgm:cxn modelId="{C4E18B38-EDA0-4CB9-AB56-6BC34223D541}" srcId="{306E6B44-87E3-470C-A964-63AFE7D7C6ED}" destId="{E9534FD7-C264-41D6-97A9-0F4B1C0B01FD}" srcOrd="1" destOrd="0" parTransId="{26BF6DC1-2DC6-4214-A1DA-0BB535A5B83D}" sibTransId="{D9F36CF3-802D-4523-B83C-F87F7721D9CF}"/>
    <dgm:cxn modelId="{8343F839-15E1-4720-9C7A-72EEEF9BC4F1}" type="presOf" srcId="{E9534FD7-C264-41D6-97A9-0F4B1C0B01FD}" destId="{08FBE92F-7744-4596-8178-3294CB66493E}" srcOrd="0" destOrd="1" presId="urn:microsoft.com/office/officeart/2018/2/layout/IconLabelDescriptionList"/>
    <dgm:cxn modelId="{8C11A83A-8BE2-48CD-93FE-8B63C9311DE2}" type="presOf" srcId="{2DE70858-CC34-4BAA-B9BC-3A3DA7130D5D}" destId="{749D7394-F34E-4B97-B234-1E00243863FB}" srcOrd="0" destOrd="0" presId="urn:microsoft.com/office/officeart/2018/2/layout/IconLabelDescriptionList"/>
    <dgm:cxn modelId="{906A5C68-80D0-4FA8-9C7C-4351A3B8DD31}" type="presOf" srcId="{32513474-9F1B-4081-8FA8-1D6ABBC659C6}" destId="{749D7394-F34E-4B97-B234-1E00243863FB}" srcOrd="0" destOrd="1" presId="urn:microsoft.com/office/officeart/2018/2/layout/IconLabelDescriptionList"/>
    <dgm:cxn modelId="{B7502E69-01AD-4CE4-9F2F-985CB146DC47}" type="presOf" srcId="{7E44892F-FBDB-4DCD-B716-9B38F79116BC}" destId="{4B04B8F6-A30E-428A-9F73-8B7EF9C18EBA}" srcOrd="0" destOrd="0" presId="urn:microsoft.com/office/officeart/2018/2/layout/IconLabelDescriptionList"/>
    <dgm:cxn modelId="{3F39806A-F13F-4378-B64D-BB0A5B2B26D5}" type="presOf" srcId="{EB4924C3-509E-4F89-AD13-A806DB06CE16}" destId="{2611DDB6-B92E-4DB2-A72A-54E846E806F0}" srcOrd="0" destOrd="1" presId="urn:microsoft.com/office/officeart/2018/2/layout/IconLabelDescriptionList"/>
    <dgm:cxn modelId="{EEBD2B4C-25BA-46BB-9E68-EA3D46035EA0}" srcId="{9C2A99A3-D9F9-43AE-A0CC-542325D46622}" destId="{103F0CA8-1970-4075-929E-5144B7A1E3A0}" srcOrd="1" destOrd="0" parTransId="{D3477FF9-55D0-43A6-82F2-9FF312561476}" sibTransId="{5FFA616D-9835-4C70-BA15-7E771052E1F3}"/>
    <dgm:cxn modelId="{8636B24C-929C-4854-883B-0D53E20A0331}" srcId="{3E6CE86B-B0B6-47F2-BDB2-7122F6583E4F}" destId="{14B83490-B9AC-4757-A8D2-03FD045CB32C}" srcOrd="0" destOrd="0" parTransId="{B3ECA6E2-9608-43DE-B661-2962989D91C4}" sibTransId="{13A8662C-E9E4-4308-B8C8-087F56821A2F}"/>
    <dgm:cxn modelId="{46DC786D-8B55-408E-A6CE-0F632C434427}" srcId="{93EDACA7-368E-4D46-A058-2BD6BD708C6F}" destId="{2A732E80-C3F3-4DE4-A9D0-4CE88BC0C176}" srcOrd="4" destOrd="0" parTransId="{95290BFC-0072-479F-9241-AD54E18FFA84}" sibTransId="{EAF44929-A3C8-43AF-9993-041A92B86EC8}"/>
    <dgm:cxn modelId="{3D1E2C7B-9660-4C3F-BA65-05E69341EC1E}" srcId="{93EDACA7-368E-4D46-A058-2BD6BD708C6F}" destId="{3E6CE86B-B0B6-47F2-BDB2-7122F6583E4F}" srcOrd="2" destOrd="0" parTransId="{4C02E2AB-1454-40AA-9D67-CE7A37E9BF32}" sibTransId="{6CD3A13B-0EE8-4511-B392-9AAEF708E4F4}"/>
    <dgm:cxn modelId="{C8B13297-9908-438F-8D65-5B83F51A3EFA}" srcId="{7E44892F-FBDB-4DCD-B716-9B38F79116BC}" destId="{2DE70858-CC34-4BAA-B9BC-3A3DA7130D5D}" srcOrd="0" destOrd="0" parTransId="{70BC8915-A10D-4CCA-B090-E70C3499ED5A}" sibTransId="{30638DCA-E07A-437F-B699-51FC00EBBAE7}"/>
    <dgm:cxn modelId="{198DCDA3-501D-49BC-8905-5A0ABAAADA06}" type="presOf" srcId="{306E6B44-87E3-470C-A964-63AFE7D7C6ED}" destId="{4CE84380-89F8-40F9-8404-E0CABEB76456}" srcOrd="0" destOrd="0" presId="urn:microsoft.com/office/officeart/2018/2/layout/IconLabelDescriptionList"/>
    <dgm:cxn modelId="{62A472A4-F618-47B4-BC34-F897443D8174}" srcId="{A0F2E98E-DEDF-46F7-9758-033C537FE626}" destId="{EB4924C3-509E-4F89-AD13-A806DB06CE16}" srcOrd="1" destOrd="0" parTransId="{7C123E23-1A17-412C-9A56-BC0B880E90B2}" sibTransId="{9B096D6B-6E4F-4060-8639-9AE45F9E6808}"/>
    <dgm:cxn modelId="{EA874CA7-A0B7-43BE-853B-9E02B01F911F}" type="presOf" srcId="{4FA2C32D-8F63-4D9C-A1D8-978C32867964}" destId="{9E8C3BA7-7A7E-4F5C-B281-572E490E7410}" srcOrd="0" destOrd="0" presId="urn:microsoft.com/office/officeart/2018/2/layout/IconLabelDescriptionList"/>
    <dgm:cxn modelId="{C87E0BA9-9FBB-455C-A0BE-ABBA7B8EEAB2}" type="presOf" srcId="{A0F2E98E-DEDF-46F7-9758-033C537FE626}" destId="{D90DEAE9-3716-4184-8F21-C9D45E13EAE6}" srcOrd="0" destOrd="0" presId="urn:microsoft.com/office/officeart/2018/2/layout/IconLabelDescriptionList"/>
    <dgm:cxn modelId="{866FCCAE-A28B-4FDB-8E54-1BDCD5183C3A}" type="presOf" srcId="{14B83490-B9AC-4757-A8D2-03FD045CB32C}" destId="{C1EF4244-06F0-4E57-A30D-57DE05EFEAB6}" srcOrd="0" destOrd="0" presId="urn:microsoft.com/office/officeart/2018/2/layout/IconLabelDescriptionList"/>
    <dgm:cxn modelId="{546993B1-9E85-4CB8-B60E-C8C3B70AAA90}" srcId="{2A732E80-C3F3-4DE4-A9D0-4CE88BC0C176}" destId="{4FA2C32D-8F63-4D9C-A1D8-978C32867964}" srcOrd="0" destOrd="0" parTransId="{2B27993A-52BF-4E0E-8128-602FFF0BA64E}" sibTransId="{755A6E7A-5E48-423F-8CF6-5E9BD7CF6F16}"/>
    <dgm:cxn modelId="{A1B36EB5-9D34-4809-AE75-BB37BC8F4380}" type="presOf" srcId="{9C2A99A3-D9F9-43AE-A0CC-542325D46622}" destId="{066B506F-4EA5-4D99-B588-C0CA1703E2F9}" srcOrd="0" destOrd="0" presId="urn:microsoft.com/office/officeart/2018/2/layout/IconLabelDescriptionList"/>
    <dgm:cxn modelId="{920D3DC2-E8D6-4E91-B21C-D9DD0F5E7520}" srcId="{93EDACA7-368E-4D46-A058-2BD6BD708C6F}" destId="{A0F2E98E-DEDF-46F7-9758-033C537FE626}" srcOrd="1" destOrd="0" parTransId="{858A8ADC-02CE-4DCD-BC2F-AA8AB59C5845}" sibTransId="{3E45CABE-E983-41F1-A3F9-9469B33A0ACA}"/>
    <dgm:cxn modelId="{60760BCA-8720-4389-83BA-6EB0F53C53C8}" srcId="{A0F2E98E-DEDF-46F7-9758-033C537FE626}" destId="{695D95FC-18AA-431F-95FF-F741657DD6FD}" srcOrd="0" destOrd="0" parTransId="{91EAE5B2-E47A-4F4B-A94B-DF929CE0BFA4}" sibTransId="{1FAE3D53-55E3-4957-A026-ABA63FDA95CE}"/>
    <dgm:cxn modelId="{743F03D0-DE9A-43B3-AB94-4F90ADE5C2BB}" srcId="{93EDACA7-368E-4D46-A058-2BD6BD708C6F}" destId="{306E6B44-87E3-470C-A964-63AFE7D7C6ED}" srcOrd="3" destOrd="0" parTransId="{073D2FC5-107E-46D6-8738-CCF68E098712}" sibTransId="{43C8E7DA-1901-431C-818A-15E86179041A}"/>
    <dgm:cxn modelId="{15D63ED8-ECEA-4F0D-9F7E-4D97FA8593EF}" type="presOf" srcId="{2A732E80-C3F3-4DE4-A9D0-4CE88BC0C176}" destId="{561ED22F-735A-4FE0-BFAF-03404D0FE3FB}" srcOrd="0" destOrd="0" presId="urn:microsoft.com/office/officeart/2018/2/layout/IconLabelDescriptionList"/>
    <dgm:cxn modelId="{0F7071DC-2ECE-4C27-B0D5-C5F956B86B67}" type="presOf" srcId="{63A62A74-3DEE-4D6A-A83E-1C6742787FAA}" destId="{4BB4E838-457E-499A-9A10-DB654285C661}" srcOrd="0" destOrd="0" presId="urn:microsoft.com/office/officeart/2018/2/layout/IconLabelDescriptionList"/>
    <dgm:cxn modelId="{526C9EE9-5C29-43DD-B1B8-600DBCB7E73B}" srcId="{306E6B44-87E3-470C-A964-63AFE7D7C6ED}" destId="{F6DC136A-053C-42CE-9A98-8FAD45FDF534}" srcOrd="2" destOrd="0" parTransId="{A14AD3B8-CE88-4483-BB45-43F5F5D66F8C}" sibTransId="{BACA7543-0AAB-42B7-B88A-F240AE8238A7}"/>
    <dgm:cxn modelId="{4F34BAF0-ED12-478F-AB30-45ADB46620B5}" srcId="{7E44892F-FBDB-4DCD-B716-9B38F79116BC}" destId="{32513474-9F1B-4081-8FA8-1D6ABBC659C6}" srcOrd="1" destOrd="0" parTransId="{7859724E-C935-488B-9DDD-2D22BF1AE444}" sibTransId="{AB7319ED-8B8B-4800-86DB-DFB6E9AD796F}"/>
    <dgm:cxn modelId="{D2FF3CFD-630E-498F-A40F-94260C234CC2}" type="presOf" srcId="{93EDACA7-368E-4D46-A058-2BD6BD708C6F}" destId="{FA4CE939-74B2-44E9-A689-D1DD4761F781}" srcOrd="0" destOrd="0" presId="urn:microsoft.com/office/officeart/2018/2/layout/IconLabelDescriptionList"/>
    <dgm:cxn modelId="{2DB349AE-EF71-4A67-AB35-44DA2B5DBDC8}" type="presParOf" srcId="{FA4CE939-74B2-44E9-A689-D1DD4761F781}" destId="{4CC8ACAE-2409-45C8-BAFF-3110B0A9DC00}" srcOrd="0" destOrd="0" presId="urn:microsoft.com/office/officeart/2018/2/layout/IconLabelDescriptionList"/>
    <dgm:cxn modelId="{ABBF20F4-5D97-4A53-85BD-AD9686AF890C}" type="presParOf" srcId="{4CC8ACAE-2409-45C8-BAFF-3110B0A9DC00}" destId="{610D2759-6139-4670-B7AB-37488E03FA21}" srcOrd="0" destOrd="0" presId="urn:microsoft.com/office/officeart/2018/2/layout/IconLabelDescriptionList"/>
    <dgm:cxn modelId="{67E36A9E-5BA4-4FFF-A539-14250D96B23E}" type="presParOf" srcId="{4CC8ACAE-2409-45C8-BAFF-3110B0A9DC00}" destId="{90254E7A-7D78-491C-B5E3-AA131AF887A2}" srcOrd="1" destOrd="0" presId="urn:microsoft.com/office/officeart/2018/2/layout/IconLabelDescriptionList"/>
    <dgm:cxn modelId="{177D235D-5891-4E92-B31C-4C358C8082BC}" type="presParOf" srcId="{4CC8ACAE-2409-45C8-BAFF-3110B0A9DC00}" destId="{066B506F-4EA5-4D99-B588-C0CA1703E2F9}" srcOrd="2" destOrd="0" presId="urn:microsoft.com/office/officeart/2018/2/layout/IconLabelDescriptionList"/>
    <dgm:cxn modelId="{B01AA073-FAEC-42B9-BE4C-2301E13B3907}" type="presParOf" srcId="{4CC8ACAE-2409-45C8-BAFF-3110B0A9DC00}" destId="{93A8836B-8902-471B-97E6-FD86EABF5D9B}" srcOrd="3" destOrd="0" presId="urn:microsoft.com/office/officeart/2018/2/layout/IconLabelDescriptionList"/>
    <dgm:cxn modelId="{BB60E5C4-16A3-4A77-BEFC-3929D044D7CA}" type="presParOf" srcId="{4CC8ACAE-2409-45C8-BAFF-3110B0A9DC00}" destId="{4BB4E838-457E-499A-9A10-DB654285C661}" srcOrd="4" destOrd="0" presId="urn:microsoft.com/office/officeart/2018/2/layout/IconLabelDescriptionList"/>
    <dgm:cxn modelId="{AC161CA2-DEE5-4F5B-9925-A239DB0D1A62}" type="presParOf" srcId="{FA4CE939-74B2-44E9-A689-D1DD4761F781}" destId="{ADBD6258-51C3-4D12-9DBA-0456472CC193}" srcOrd="1" destOrd="0" presId="urn:microsoft.com/office/officeart/2018/2/layout/IconLabelDescriptionList"/>
    <dgm:cxn modelId="{0999CD77-1249-4353-94C6-B4BDBEA8F972}" type="presParOf" srcId="{FA4CE939-74B2-44E9-A689-D1DD4761F781}" destId="{1B310B9C-1451-4579-B20E-ED8E16E1A199}" srcOrd="2" destOrd="0" presId="urn:microsoft.com/office/officeart/2018/2/layout/IconLabelDescriptionList"/>
    <dgm:cxn modelId="{2525035D-E0FD-4B78-A44B-23D0FB0EC528}" type="presParOf" srcId="{1B310B9C-1451-4579-B20E-ED8E16E1A199}" destId="{F3EC0524-D24D-42B4-8AB9-3EBD7E922145}" srcOrd="0" destOrd="0" presId="urn:microsoft.com/office/officeart/2018/2/layout/IconLabelDescriptionList"/>
    <dgm:cxn modelId="{11A9F110-675F-4FEA-9CF3-D1EC5514D0E1}" type="presParOf" srcId="{1B310B9C-1451-4579-B20E-ED8E16E1A199}" destId="{914DA244-ED47-43F4-B61B-546DA200869B}" srcOrd="1" destOrd="0" presId="urn:microsoft.com/office/officeart/2018/2/layout/IconLabelDescriptionList"/>
    <dgm:cxn modelId="{A1412986-798C-4730-905C-6D10FA774C2B}" type="presParOf" srcId="{1B310B9C-1451-4579-B20E-ED8E16E1A199}" destId="{D90DEAE9-3716-4184-8F21-C9D45E13EAE6}" srcOrd="2" destOrd="0" presId="urn:microsoft.com/office/officeart/2018/2/layout/IconLabelDescriptionList"/>
    <dgm:cxn modelId="{BB2A9C22-F2E5-4B74-96BA-6E455896942F}" type="presParOf" srcId="{1B310B9C-1451-4579-B20E-ED8E16E1A199}" destId="{0A48D9E8-FC28-4033-A77C-EE41DC03F9F5}" srcOrd="3" destOrd="0" presId="urn:microsoft.com/office/officeart/2018/2/layout/IconLabelDescriptionList"/>
    <dgm:cxn modelId="{1BE3C329-B5D7-47CF-ADB9-7C203B317AE5}" type="presParOf" srcId="{1B310B9C-1451-4579-B20E-ED8E16E1A199}" destId="{2611DDB6-B92E-4DB2-A72A-54E846E806F0}" srcOrd="4" destOrd="0" presId="urn:microsoft.com/office/officeart/2018/2/layout/IconLabelDescriptionList"/>
    <dgm:cxn modelId="{85361E45-3B97-4AC0-9AD4-7E723CBB32B9}" type="presParOf" srcId="{FA4CE939-74B2-44E9-A689-D1DD4761F781}" destId="{A9BB6EC8-FC97-44EF-96C8-586953776437}" srcOrd="3" destOrd="0" presId="urn:microsoft.com/office/officeart/2018/2/layout/IconLabelDescriptionList"/>
    <dgm:cxn modelId="{C5885664-65C7-4F6A-9B2C-465158C128BA}" type="presParOf" srcId="{FA4CE939-74B2-44E9-A689-D1DD4761F781}" destId="{12009520-AC0B-4F52-B03C-90B2F012CE19}" srcOrd="4" destOrd="0" presId="urn:microsoft.com/office/officeart/2018/2/layout/IconLabelDescriptionList"/>
    <dgm:cxn modelId="{5E2BDF34-FBD5-4F0D-B3E9-8832966DC837}" type="presParOf" srcId="{12009520-AC0B-4F52-B03C-90B2F012CE19}" destId="{411AEAD2-8FC9-4BD6-AC62-F464CD2226DA}" srcOrd="0" destOrd="0" presId="urn:microsoft.com/office/officeart/2018/2/layout/IconLabelDescriptionList"/>
    <dgm:cxn modelId="{7126EC46-70FF-4507-B253-63642322274D}" type="presParOf" srcId="{12009520-AC0B-4F52-B03C-90B2F012CE19}" destId="{C903642C-BD39-4B76-95FF-1900F7D9B95B}" srcOrd="1" destOrd="0" presId="urn:microsoft.com/office/officeart/2018/2/layout/IconLabelDescriptionList"/>
    <dgm:cxn modelId="{6181FA19-9F0C-4579-B45C-A6DD668A5B82}" type="presParOf" srcId="{12009520-AC0B-4F52-B03C-90B2F012CE19}" destId="{9A854772-40EC-4F33-9843-C6F644102A81}" srcOrd="2" destOrd="0" presId="urn:microsoft.com/office/officeart/2018/2/layout/IconLabelDescriptionList"/>
    <dgm:cxn modelId="{4F454ABA-0FC4-4D71-AE7A-F7E778558C0B}" type="presParOf" srcId="{12009520-AC0B-4F52-B03C-90B2F012CE19}" destId="{8628B137-68AE-4212-8F19-3F968F62F968}" srcOrd="3" destOrd="0" presId="urn:microsoft.com/office/officeart/2018/2/layout/IconLabelDescriptionList"/>
    <dgm:cxn modelId="{34827E58-4938-4D5D-AEF6-BE0AE020CE13}" type="presParOf" srcId="{12009520-AC0B-4F52-B03C-90B2F012CE19}" destId="{C1EF4244-06F0-4E57-A30D-57DE05EFEAB6}" srcOrd="4" destOrd="0" presId="urn:microsoft.com/office/officeart/2018/2/layout/IconLabelDescriptionList"/>
    <dgm:cxn modelId="{66AA3319-AA16-413A-BA5C-BBDF4DDB7E79}" type="presParOf" srcId="{FA4CE939-74B2-44E9-A689-D1DD4761F781}" destId="{3BBA455C-5343-4952-A8C4-BFE3229ED9F3}" srcOrd="5" destOrd="0" presId="urn:microsoft.com/office/officeart/2018/2/layout/IconLabelDescriptionList"/>
    <dgm:cxn modelId="{7F60C9DA-AB21-47A8-A9FE-B65C6046469B}" type="presParOf" srcId="{FA4CE939-74B2-44E9-A689-D1DD4761F781}" destId="{EF157A86-05DF-4063-B95E-CBCC8760D2AD}" srcOrd="6" destOrd="0" presId="urn:microsoft.com/office/officeart/2018/2/layout/IconLabelDescriptionList"/>
    <dgm:cxn modelId="{41828633-2113-4B01-912B-D72E2A777087}" type="presParOf" srcId="{EF157A86-05DF-4063-B95E-CBCC8760D2AD}" destId="{5C01277C-5DDA-4859-95B3-96DD24D007CD}" srcOrd="0" destOrd="0" presId="urn:microsoft.com/office/officeart/2018/2/layout/IconLabelDescriptionList"/>
    <dgm:cxn modelId="{BB7711D3-EE72-4338-9348-BAF7667E6D2B}" type="presParOf" srcId="{EF157A86-05DF-4063-B95E-CBCC8760D2AD}" destId="{C9CE22F6-95F1-411E-806B-BE4E9737260C}" srcOrd="1" destOrd="0" presId="urn:microsoft.com/office/officeart/2018/2/layout/IconLabelDescriptionList"/>
    <dgm:cxn modelId="{CD8A21A6-C291-48C0-AF0C-60E37FDA1729}" type="presParOf" srcId="{EF157A86-05DF-4063-B95E-CBCC8760D2AD}" destId="{4CE84380-89F8-40F9-8404-E0CABEB76456}" srcOrd="2" destOrd="0" presId="urn:microsoft.com/office/officeart/2018/2/layout/IconLabelDescriptionList"/>
    <dgm:cxn modelId="{C0537441-130D-4A52-9267-124911FD9B5B}" type="presParOf" srcId="{EF157A86-05DF-4063-B95E-CBCC8760D2AD}" destId="{DD69856B-051D-4236-92DA-738966EEBD83}" srcOrd="3" destOrd="0" presId="urn:microsoft.com/office/officeart/2018/2/layout/IconLabelDescriptionList"/>
    <dgm:cxn modelId="{22B363A0-8256-4872-B5BA-9D5E9EAA37FF}" type="presParOf" srcId="{EF157A86-05DF-4063-B95E-CBCC8760D2AD}" destId="{08FBE92F-7744-4596-8178-3294CB66493E}" srcOrd="4" destOrd="0" presId="urn:microsoft.com/office/officeart/2018/2/layout/IconLabelDescriptionList"/>
    <dgm:cxn modelId="{17252825-889A-4252-8041-AC47EE892BA1}" type="presParOf" srcId="{FA4CE939-74B2-44E9-A689-D1DD4761F781}" destId="{B2B13D6E-8A82-438C-AA6F-E9EE57F2251D}" srcOrd="7" destOrd="0" presId="urn:microsoft.com/office/officeart/2018/2/layout/IconLabelDescriptionList"/>
    <dgm:cxn modelId="{EC819ED1-AD1F-4446-B292-C11BDD21CBAB}" type="presParOf" srcId="{FA4CE939-74B2-44E9-A689-D1DD4761F781}" destId="{886CAC35-D1E2-494E-BD2E-59D6CF781985}" srcOrd="8" destOrd="0" presId="urn:microsoft.com/office/officeart/2018/2/layout/IconLabelDescriptionList"/>
    <dgm:cxn modelId="{19B9AC11-772A-4C66-899C-EDD28B980748}" type="presParOf" srcId="{886CAC35-D1E2-494E-BD2E-59D6CF781985}" destId="{76281206-30E2-4BDB-95A6-96065A6FD62F}" srcOrd="0" destOrd="0" presId="urn:microsoft.com/office/officeart/2018/2/layout/IconLabelDescriptionList"/>
    <dgm:cxn modelId="{E7D9A365-03CB-427B-AF1D-28125F55359F}" type="presParOf" srcId="{886CAC35-D1E2-494E-BD2E-59D6CF781985}" destId="{B6513636-FB11-4E82-8C57-4B89B138B8DF}" srcOrd="1" destOrd="0" presId="urn:microsoft.com/office/officeart/2018/2/layout/IconLabelDescriptionList"/>
    <dgm:cxn modelId="{A50734BB-6457-4F48-BBCE-8F52113FF824}" type="presParOf" srcId="{886CAC35-D1E2-494E-BD2E-59D6CF781985}" destId="{561ED22F-735A-4FE0-BFAF-03404D0FE3FB}" srcOrd="2" destOrd="0" presId="urn:microsoft.com/office/officeart/2018/2/layout/IconLabelDescriptionList"/>
    <dgm:cxn modelId="{77478DFD-D1B5-4E92-A2DC-61A57305A815}" type="presParOf" srcId="{886CAC35-D1E2-494E-BD2E-59D6CF781985}" destId="{D3EDEA63-9C22-4F44-A626-DC9CD3F7F00D}" srcOrd="3" destOrd="0" presId="urn:microsoft.com/office/officeart/2018/2/layout/IconLabelDescriptionList"/>
    <dgm:cxn modelId="{5A754EBF-03A1-4F15-B088-6EB0195AABCA}" type="presParOf" srcId="{886CAC35-D1E2-494E-BD2E-59D6CF781985}" destId="{9E8C3BA7-7A7E-4F5C-B281-572E490E7410}" srcOrd="4" destOrd="0" presId="urn:microsoft.com/office/officeart/2018/2/layout/IconLabelDescriptionList"/>
    <dgm:cxn modelId="{40285097-1C55-42CB-B073-DDF36C1D1F88}" type="presParOf" srcId="{FA4CE939-74B2-44E9-A689-D1DD4761F781}" destId="{57878713-9335-4979-A938-4D84DAEDBD82}" srcOrd="9" destOrd="0" presId="urn:microsoft.com/office/officeart/2018/2/layout/IconLabelDescriptionList"/>
    <dgm:cxn modelId="{929DD139-B513-400A-AD6A-434DC48AA137}" type="presParOf" srcId="{FA4CE939-74B2-44E9-A689-D1DD4761F781}" destId="{78C7596B-F741-45AD-BA90-9AE955F0FE83}" srcOrd="10" destOrd="0" presId="urn:microsoft.com/office/officeart/2018/2/layout/IconLabelDescriptionList"/>
    <dgm:cxn modelId="{2C86B3D8-0B04-46BA-8DA9-9950CD53D8B0}" type="presParOf" srcId="{78C7596B-F741-45AD-BA90-9AE955F0FE83}" destId="{26E9711B-23E5-4EA2-8840-ACA9D3F7412A}" srcOrd="0" destOrd="0" presId="urn:microsoft.com/office/officeart/2018/2/layout/IconLabelDescriptionList"/>
    <dgm:cxn modelId="{704FB925-E01F-43D1-9082-7462679DACAC}" type="presParOf" srcId="{78C7596B-F741-45AD-BA90-9AE955F0FE83}" destId="{D8887B42-8E2B-4EBA-8E03-CCAC1DD7C084}" srcOrd="1" destOrd="0" presId="urn:microsoft.com/office/officeart/2018/2/layout/IconLabelDescriptionList"/>
    <dgm:cxn modelId="{690ECC25-7560-4CF3-BC2B-1EBD3A11A4FD}" type="presParOf" srcId="{78C7596B-F741-45AD-BA90-9AE955F0FE83}" destId="{4B04B8F6-A30E-428A-9F73-8B7EF9C18EBA}" srcOrd="2" destOrd="0" presId="urn:microsoft.com/office/officeart/2018/2/layout/IconLabelDescriptionList"/>
    <dgm:cxn modelId="{663529CE-0CC5-40F4-A6B1-DD94647C06CB}" type="presParOf" srcId="{78C7596B-F741-45AD-BA90-9AE955F0FE83}" destId="{2A45E959-81E6-4BB4-B2AC-E61A9484BD7B}" srcOrd="3" destOrd="0" presId="urn:microsoft.com/office/officeart/2018/2/layout/IconLabelDescriptionList"/>
    <dgm:cxn modelId="{D3AD831E-C417-4690-B539-27388EFCE6E7}" type="presParOf" srcId="{78C7596B-F741-45AD-BA90-9AE955F0FE83}" destId="{749D7394-F34E-4B97-B234-1E00243863F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BCE067-3049-411C-A5AB-7F7EC166EF9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A93A2C-CE29-4CEB-A2CA-3528C712085E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GB" sz="1500" dirty="0">
              <a:solidFill>
                <a:schemeClr val="tx1"/>
              </a:solidFill>
            </a:rPr>
            <a:t>1.3 billion people globally live with some form of disability</a:t>
          </a:r>
          <a:br>
            <a:rPr lang="en-GB" sz="1500" dirty="0">
              <a:solidFill>
                <a:schemeClr val="tx1"/>
              </a:solidFill>
            </a:rPr>
          </a:br>
          <a:r>
            <a:rPr lang="en-GB" sz="600" dirty="0">
              <a:solidFill>
                <a:schemeClr val="tx1"/>
              </a:solidFill>
            </a:rPr>
            <a:t>(Source: WHO, 2023)</a:t>
          </a:r>
          <a:endParaRPr lang="en-US" sz="600" dirty="0">
            <a:solidFill>
              <a:schemeClr val="tx1"/>
            </a:solidFill>
          </a:endParaRPr>
        </a:p>
      </dgm:t>
    </dgm:pt>
    <dgm:pt modelId="{44FD5376-EE05-4094-99B9-43D4E3378953}" type="parTrans" cxnId="{C57CD939-4562-454D-9BAB-BD7972D506A4}">
      <dgm:prSet/>
      <dgm:spPr/>
      <dgm:t>
        <a:bodyPr/>
        <a:lstStyle/>
        <a:p>
          <a:endParaRPr lang="en-US"/>
        </a:p>
      </dgm:t>
    </dgm:pt>
    <dgm:pt modelId="{A3C696FF-14B8-4260-9FCE-95B3063E8FCF}" type="sibTrans" cxnId="{C57CD939-4562-454D-9BAB-BD7972D506A4}">
      <dgm:prSet/>
      <dgm:spPr/>
      <dgm:t>
        <a:bodyPr/>
        <a:lstStyle/>
        <a:p>
          <a:endParaRPr lang="en-US"/>
        </a:p>
      </dgm:t>
    </dgm:pt>
    <dgm:pt modelId="{7ADB7011-BEAF-4589-B900-6965CDB7ABC8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GB" sz="1500" dirty="0">
              <a:solidFill>
                <a:schemeClr val="tx1"/>
              </a:solidFill>
            </a:rPr>
            <a:t>$13 trillion in annual disposable income in the disability market </a:t>
          </a:r>
          <a:br>
            <a:rPr lang="en-GB" sz="1500" dirty="0">
              <a:solidFill>
                <a:schemeClr val="tx1"/>
              </a:solidFill>
            </a:rPr>
          </a:br>
          <a:r>
            <a:rPr lang="en-GB" sz="600" dirty="0">
              <a:solidFill>
                <a:schemeClr val="tx1"/>
              </a:solidFill>
            </a:rPr>
            <a:t>(Source: Return on Disability Group, 2023)</a:t>
          </a:r>
          <a:endParaRPr lang="en-US" sz="600" dirty="0">
            <a:solidFill>
              <a:schemeClr val="tx1"/>
            </a:solidFill>
          </a:endParaRPr>
        </a:p>
      </dgm:t>
    </dgm:pt>
    <dgm:pt modelId="{065FF346-D212-4CF2-909A-30F4E8BFE907}" type="parTrans" cxnId="{3B9BE89E-5640-49B2-A240-C78BAA6B0390}">
      <dgm:prSet/>
      <dgm:spPr/>
      <dgm:t>
        <a:bodyPr/>
        <a:lstStyle/>
        <a:p>
          <a:endParaRPr lang="en-US"/>
        </a:p>
      </dgm:t>
    </dgm:pt>
    <dgm:pt modelId="{8092BBD5-2F53-4240-9041-32F8FA886FE7}" type="sibTrans" cxnId="{3B9BE89E-5640-49B2-A240-C78BAA6B0390}">
      <dgm:prSet/>
      <dgm:spPr/>
      <dgm:t>
        <a:bodyPr/>
        <a:lstStyle/>
        <a:p>
          <a:endParaRPr lang="en-US"/>
        </a:p>
      </dgm:t>
    </dgm:pt>
    <dgm:pt modelId="{FACB2C62-1CE8-408A-A11A-AB0063211E22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GB" sz="1500" dirty="0">
              <a:solidFill>
                <a:schemeClr val="tx1"/>
              </a:solidFill>
            </a:rPr>
            <a:t>85% of banks identify AI as a strategic priority</a:t>
          </a:r>
          <a:br>
            <a:rPr lang="en-GB" sz="1500" dirty="0">
              <a:solidFill>
                <a:schemeClr val="tx1"/>
              </a:solidFill>
            </a:rPr>
          </a:br>
          <a:r>
            <a:rPr lang="en-GB" sz="600" dirty="0">
              <a:solidFill>
                <a:schemeClr val="tx1"/>
              </a:solidFill>
            </a:rPr>
            <a:t>(Source: Deloitte Banking Survey, 2023)</a:t>
          </a:r>
          <a:endParaRPr lang="en-US" sz="600" dirty="0">
            <a:solidFill>
              <a:schemeClr val="tx1"/>
            </a:solidFill>
          </a:endParaRPr>
        </a:p>
      </dgm:t>
    </dgm:pt>
    <dgm:pt modelId="{7E256950-4DE7-43B1-866F-6DCE9FAF2988}" type="parTrans" cxnId="{313D70C7-E967-4213-8BF9-56ACCDEE7032}">
      <dgm:prSet/>
      <dgm:spPr/>
      <dgm:t>
        <a:bodyPr/>
        <a:lstStyle/>
        <a:p>
          <a:endParaRPr lang="en-US"/>
        </a:p>
      </dgm:t>
    </dgm:pt>
    <dgm:pt modelId="{52CC52D0-B4AD-404B-BA5B-0E181BF32D8D}" type="sibTrans" cxnId="{313D70C7-E967-4213-8BF9-56ACCDEE7032}">
      <dgm:prSet/>
      <dgm:spPr/>
      <dgm:t>
        <a:bodyPr/>
        <a:lstStyle/>
        <a:p>
          <a:endParaRPr lang="en-US"/>
        </a:p>
      </dgm:t>
    </dgm:pt>
    <dgm:pt modelId="{412FFE97-21A8-4BC3-A43C-D92226397F7B}">
      <dgm:prSet custT="1"/>
      <dgm:spPr>
        <a:solidFill>
          <a:srgbClr val="0070C0"/>
        </a:solidFill>
      </dgm:spPr>
      <dgm:t>
        <a:bodyPr/>
        <a:lstStyle/>
        <a:p>
          <a:r>
            <a:rPr lang="en-GB" sz="1500" dirty="0">
              <a:solidFill>
                <a:schemeClr val="bg1"/>
              </a:solidFill>
            </a:rPr>
            <a:t>Voice-enabled banking: 35% increase in user engagement </a:t>
          </a:r>
          <a:br>
            <a:rPr lang="en-GB" sz="1500" dirty="0">
              <a:solidFill>
                <a:schemeClr val="bg1"/>
              </a:solidFill>
            </a:rPr>
          </a:br>
          <a:r>
            <a:rPr lang="en-GB" sz="600" dirty="0">
              <a:solidFill>
                <a:schemeClr val="bg1"/>
              </a:solidFill>
            </a:rPr>
            <a:t>(Source: Fidelity Voice Banking Study, 2023)</a:t>
          </a:r>
          <a:endParaRPr lang="en-US" sz="600" dirty="0">
            <a:solidFill>
              <a:schemeClr val="bg1"/>
            </a:solidFill>
          </a:endParaRPr>
        </a:p>
      </dgm:t>
    </dgm:pt>
    <dgm:pt modelId="{152B3F5A-BE43-4C47-958B-2B89D9BA3AA1}" type="parTrans" cxnId="{3960C314-11BB-48A9-BE57-96CF5435E1E8}">
      <dgm:prSet/>
      <dgm:spPr/>
      <dgm:t>
        <a:bodyPr/>
        <a:lstStyle/>
        <a:p>
          <a:endParaRPr lang="en-US"/>
        </a:p>
      </dgm:t>
    </dgm:pt>
    <dgm:pt modelId="{8A589D53-549B-48C3-B4AC-2D0ABD732986}" type="sibTrans" cxnId="{3960C314-11BB-48A9-BE57-96CF5435E1E8}">
      <dgm:prSet/>
      <dgm:spPr/>
      <dgm:t>
        <a:bodyPr/>
        <a:lstStyle/>
        <a:p>
          <a:endParaRPr lang="en-US"/>
        </a:p>
      </dgm:t>
    </dgm:pt>
    <dgm:pt modelId="{95903B59-1FA3-4F76-B86E-9FB6A2C8E018}">
      <dgm:prSet custT="1"/>
      <dgm:spPr>
        <a:solidFill>
          <a:srgbClr val="0070C0"/>
        </a:solidFill>
      </dgm:spPr>
      <dgm:t>
        <a:bodyPr/>
        <a:lstStyle/>
        <a:p>
          <a:r>
            <a:rPr lang="en-GB" sz="1500" dirty="0">
              <a:solidFill>
                <a:schemeClr val="bg1"/>
              </a:solidFill>
            </a:rPr>
            <a:t>Multi-language support: 28% increase in user adoption </a:t>
          </a:r>
          <a:br>
            <a:rPr lang="en-GB" sz="1500" dirty="0">
              <a:solidFill>
                <a:schemeClr val="bg1"/>
              </a:solidFill>
            </a:rPr>
          </a:br>
          <a:r>
            <a:rPr lang="en-GB" sz="600" dirty="0">
              <a:solidFill>
                <a:schemeClr val="bg1"/>
              </a:solidFill>
            </a:rPr>
            <a:t>(Source: Financial Inclusion Global Initiative, 2023)</a:t>
          </a:r>
          <a:endParaRPr lang="en-US" sz="600" dirty="0">
            <a:solidFill>
              <a:schemeClr val="bg1"/>
            </a:solidFill>
          </a:endParaRPr>
        </a:p>
      </dgm:t>
    </dgm:pt>
    <dgm:pt modelId="{085E6210-6418-451E-856A-5F80ED5D4863}" type="parTrans" cxnId="{C5B46B45-1776-450A-AFF2-651DCAD1C0B3}">
      <dgm:prSet/>
      <dgm:spPr/>
      <dgm:t>
        <a:bodyPr/>
        <a:lstStyle/>
        <a:p>
          <a:endParaRPr lang="en-US"/>
        </a:p>
      </dgm:t>
    </dgm:pt>
    <dgm:pt modelId="{329B4160-6C9F-47A8-8999-7A1A71ED05B2}" type="sibTrans" cxnId="{C5B46B45-1776-450A-AFF2-651DCAD1C0B3}">
      <dgm:prSet/>
      <dgm:spPr/>
      <dgm:t>
        <a:bodyPr/>
        <a:lstStyle/>
        <a:p>
          <a:endParaRPr lang="en-US"/>
        </a:p>
      </dgm:t>
    </dgm:pt>
    <dgm:pt modelId="{5E7527F5-348F-445C-A1AC-2E554E39C78F}">
      <dgm:prSet custT="1"/>
      <dgm:spPr>
        <a:solidFill>
          <a:srgbClr val="0070C0"/>
        </a:solidFill>
      </dgm:spPr>
      <dgm:t>
        <a:bodyPr/>
        <a:lstStyle/>
        <a:p>
          <a:r>
            <a:rPr lang="en-GB" sz="1500" dirty="0">
              <a:solidFill>
                <a:schemeClr val="bg1"/>
              </a:solidFill>
            </a:rPr>
            <a:t>Adaptive interfaces: 45% improvement in task completion rates </a:t>
          </a:r>
          <a:br>
            <a:rPr lang="en-GB" sz="1500" dirty="0">
              <a:solidFill>
                <a:schemeClr val="bg1"/>
              </a:solidFill>
            </a:rPr>
          </a:br>
          <a:r>
            <a:rPr lang="en-GB" sz="600" dirty="0">
              <a:solidFill>
                <a:schemeClr val="bg1"/>
              </a:solidFill>
            </a:rPr>
            <a:t>(Source: Accessibility Banking Forum, 2023)</a:t>
          </a:r>
          <a:endParaRPr lang="en-US" sz="600" dirty="0">
            <a:solidFill>
              <a:schemeClr val="bg1"/>
            </a:solidFill>
          </a:endParaRPr>
        </a:p>
      </dgm:t>
    </dgm:pt>
    <dgm:pt modelId="{85C7378B-01E6-42BD-B1BD-8277AE0C15BA}" type="parTrans" cxnId="{7F841C2A-2E5A-48E5-B9EE-EA3B9FB6EC1C}">
      <dgm:prSet/>
      <dgm:spPr/>
      <dgm:t>
        <a:bodyPr/>
        <a:lstStyle/>
        <a:p>
          <a:endParaRPr lang="en-US"/>
        </a:p>
      </dgm:t>
    </dgm:pt>
    <dgm:pt modelId="{FD1A39F1-CDD9-42C8-87EF-D333C347F392}" type="sibTrans" cxnId="{7F841C2A-2E5A-48E5-B9EE-EA3B9FB6EC1C}">
      <dgm:prSet/>
      <dgm:spPr/>
      <dgm:t>
        <a:bodyPr/>
        <a:lstStyle/>
        <a:p>
          <a:endParaRPr lang="en-US"/>
        </a:p>
      </dgm:t>
    </dgm:pt>
    <dgm:pt modelId="{DBB5E0B5-587C-49C2-A5AF-46A659F15A54}" type="pres">
      <dgm:prSet presAssocID="{94BCE067-3049-411C-A5AB-7F7EC166EF9E}" presName="diagram" presStyleCnt="0">
        <dgm:presLayoutVars>
          <dgm:dir/>
          <dgm:resizeHandles val="exact"/>
        </dgm:presLayoutVars>
      </dgm:prSet>
      <dgm:spPr/>
    </dgm:pt>
    <dgm:pt modelId="{0E2A4AB6-A1A5-42B6-B3B6-817FA84E522C}" type="pres">
      <dgm:prSet presAssocID="{ACA93A2C-CE29-4CEB-A2CA-3528C712085E}" presName="node" presStyleLbl="node1" presStyleIdx="0" presStyleCnt="6">
        <dgm:presLayoutVars>
          <dgm:bulletEnabled val="1"/>
        </dgm:presLayoutVars>
      </dgm:prSet>
      <dgm:spPr/>
    </dgm:pt>
    <dgm:pt modelId="{7919B176-887A-4B56-8E20-D4A9D2E135D5}" type="pres">
      <dgm:prSet presAssocID="{A3C696FF-14B8-4260-9FCE-95B3063E8FCF}" presName="sibTrans" presStyleCnt="0"/>
      <dgm:spPr/>
    </dgm:pt>
    <dgm:pt modelId="{94A89299-20D5-49AC-AC31-B4EF57C28CF4}" type="pres">
      <dgm:prSet presAssocID="{7ADB7011-BEAF-4589-B900-6965CDB7ABC8}" presName="node" presStyleLbl="node1" presStyleIdx="1" presStyleCnt="6">
        <dgm:presLayoutVars>
          <dgm:bulletEnabled val="1"/>
        </dgm:presLayoutVars>
      </dgm:prSet>
      <dgm:spPr/>
    </dgm:pt>
    <dgm:pt modelId="{80BB3851-4D5F-400D-A0EA-FC60F9AD5ED6}" type="pres">
      <dgm:prSet presAssocID="{8092BBD5-2F53-4240-9041-32F8FA886FE7}" presName="sibTrans" presStyleCnt="0"/>
      <dgm:spPr/>
    </dgm:pt>
    <dgm:pt modelId="{23D7D532-4210-4AAF-A468-3C606D7CE504}" type="pres">
      <dgm:prSet presAssocID="{FACB2C62-1CE8-408A-A11A-AB0063211E22}" presName="node" presStyleLbl="node1" presStyleIdx="2" presStyleCnt="6">
        <dgm:presLayoutVars>
          <dgm:bulletEnabled val="1"/>
        </dgm:presLayoutVars>
      </dgm:prSet>
      <dgm:spPr/>
    </dgm:pt>
    <dgm:pt modelId="{9880E3A4-3E2B-40B4-8579-A5E0545692B5}" type="pres">
      <dgm:prSet presAssocID="{52CC52D0-B4AD-404B-BA5B-0E181BF32D8D}" presName="sibTrans" presStyleCnt="0"/>
      <dgm:spPr/>
    </dgm:pt>
    <dgm:pt modelId="{CAB1DE3F-5871-4795-9C84-164AC9F589E7}" type="pres">
      <dgm:prSet presAssocID="{412FFE97-21A8-4BC3-A43C-D92226397F7B}" presName="node" presStyleLbl="node1" presStyleIdx="3" presStyleCnt="6">
        <dgm:presLayoutVars>
          <dgm:bulletEnabled val="1"/>
        </dgm:presLayoutVars>
      </dgm:prSet>
      <dgm:spPr/>
    </dgm:pt>
    <dgm:pt modelId="{A60BF8A9-24F4-4101-9AB3-D027DD0C980E}" type="pres">
      <dgm:prSet presAssocID="{8A589D53-549B-48C3-B4AC-2D0ABD732986}" presName="sibTrans" presStyleCnt="0"/>
      <dgm:spPr/>
    </dgm:pt>
    <dgm:pt modelId="{6B353A22-ED5B-4EBA-A544-85D50CF774A2}" type="pres">
      <dgm:prSet presAssocID="{95903B59-1FA3-4F76-B86E-9FB6A2C8E018}" presName="node" presStyleLbl="node1" presStyleIdx="4" presStyleCnt="6">
        <dgm:presLayoutVars>
          <dgm:bulletEnabled val="1"/>
        </dgm:presLayoutVars>
      </dgm:prSet>
      <dgm:spPr/>
    </dgm:pt>
    <dgm:pt modelId="{36E8FEB2-4431-4D72-970B-A168D340E1B1}" type="pres">
      <dgm:prSet presAssocID="{329B4160-6C9F-47A8-8999-7A1A71ED05B2}" presName="sibTrans" presStyleCnt="0"/>
      <dgm:spPr/>
    </dgm:pt>
    <dgm:pt modelId="{AA620638-CE06-4000-A348-1BEED081BF96}" type="pres">
      <dgm:prSet presAssocID="{5E7527F5-348F-445C-A1AC-2E554E39C78F}" presName="node" presStyleLbl="node1" presStyleIdx="5" presStyleCnt="6">
        <dgm:presLayoutVars>
          <dgm:bulletEnabled val="1"/>
        </dgm:presLayoutVars>
      </dgm:prSet>
      <dgm:spPr/>
    </dgm:pt>
  </dgm:ptLst>
  <dgm:cxnLst>
    <dgm:cxn modelId="{5D9B9D06-E4FE-45A5-A253-B1C1C8B27353}" type="presOf" srcId="{FACB2C62-1CE8-408A-A11A-AB0063211E22}" destId="{23D7D532-4210-4AAF-A468-3C606D7CE504}" srcOrd="0" destOrd="0" presId="urn:microsoft.com/office/officeart/2005/8/layout/default"/>
    <dgm:cxn modelId="{3960C314-11BB-48A9-BE57-96CF5435E1E8}" srcId="{94BCE067-3049-411C-A5AB-7F7EC166EF9E}" destId="{412FFE97-21A8-4BC3-A43C-D92226397F7B}" srcOrd="3" destOrd="0" parTransId="{152B3F5A-BE43-4C47-958B-2B89D9BA3AA1}" sibTransId="{8A589D53-549B-48C3-B4AC-2D0ABD732986}"/>
    <dgm:cxn modelId="{67FF0522-2A2F-4FC9-9949-25C73429F8B8}" type="presOf" srcId="{ACA93A2C-CE29-4CEB-A2CA-3528C712085E}" destId="{0E2A4AB6-A1A5-42B6-B3B6-817FA84E522C}" srcOrd="0" destOrd="0" presId="urn:microsoft.com/office/officeart/2005/8/layout/default"/>
    <dgm:cxn modelId="{7F841C2A-2E5A-48E5-B9EE-EA3B9FB6EC1C}" srcId="{94BCE067-3049-411C-A5AB-7F7EC166EF9E}" destId="{5E7527F5-348F-445C-A1AC-2E554E39C78F}" srcOrd="5" destOrd="0" parTransId="{85C7378B-01E6-42BD-B1BD-8277AE0C15BA}" sibTransId="{FD1A39F1-CDD9-42C8-87EF-D333C347F392}"/>
    <dgm:cxn modelId="{C57CD939-4562-454D-9BAB-BD7972D506A4}" srcId="{94BCE067-3049-411C-A5AB-7F7EC166EF9E}" destId="{ACA93A2C-CE29-4CEB-A2CA-3528C712085E}" srcOrd="0" destOrd="0" parTransId="{44FD5376-EE05-4094-99B9-43D4E3378953}" sibTransId="{A3C696FF-14B8-4260-9FCE-95B3063E8FCF}"/>
    <dgm:cxn modelId="{C5B46B45-1776-450A-AFF2-651DCAD1C0B3}" srcId="{94BCE067-3049-411C-A5AB-7F7EC166EF9E}" destId="{95903B59-1FA3-4F76-B86E-9FB6A2C8E018}" srcOrd="4" destOrd="0" parTransId="{085E6210-6418-451E-856A-5F80ED5D4863}" sibTransId="{329B4160-6C9F-47A8-8999-7A1A71ED05B2}"/>
    <dgm:cxn modelId="{7FBD7E75-10AC-4B6B-9AF8-257A9E8A8B0C}" type="presOf" srcId="{7ADB7011-BEAF-4589-B900-6965CDB7ABC8}" destId="{94A89299-20D5-49AC-AC31-B4EF57C28CF4}" srcOrd="0" destOrd="0" presId="urn:microsoft.com/office/officeart/2005/8/layout/default"/>
    <dgm:cxn modelId="{5142BF95-5BC2-4EDA-896E-77739EBC5F65}" type="presOf" srcId="{5E7527F5-348F-445C-A1AC-2E554E39C78F}" destId="{AA620638-CE06-4000-A348-1BEED081BF96}" srcOrd="0" destOrd="0" presId="urn:microsoft.com/office/officeart/2005/8/layout/default"/>
    <dgm:cxn modelId="{3B9BE89E-5640-49B2-A240-C78BAA6B0390}" srcId="{94BCE067-3049-411C-A5AB-7F7EC166EF9E}" destId="{7ADB7011-BEAF-4589-B900-6965CDB7ABC8}" srcOrd="1" destOrd="0" parTransId="{065FF346-D212-4CF2-909A-30F4E8BFE907}" sibTransId="{8092BBD5-2F53-4240-9041-32F8FA886FE7}"/>
    <dgm:cxn modelId="{98A7FDAA-63D6-488B-AAEC-CB86A4B18CA8}" type="presOf" srcId="{412FFE97-21A8-4BC3-A43C-D92226397F7B}" destId="{CAB1DE3F-5871-4795-9C84-164AC9F589E7}" srcOrd="0" destOrd="0" presId="urn:microsoft.com/office/officeart/2005/8/layout/default"/>
    <dgm:cxn modelId="{9FDC48B2-AADA-42E5-AF0E-71753EECD7B6}" type="presOf" srcId="{95903B59-1FA3-4F76-B86E-9FB6A2C8E018}" destId="{6B353A22-ED5B-4EBA-A544-85D50CF774A2}" srcOrd="0" destOrd="0" presId="urn:microsoft.com/office/officeart/2005/8/layout/default"/>
    <dgm:cxn modelId="{313D70C7-E967-4213-8BF9-56ACCDEE7032}" srcId="{94BCE067-3049-411C-A5AB-7F7EC166EF9E}" destId="{FACB2C62-1CE8-408A-A11A-AB0063211E22}" srcOrd="2" destOrd="0" parTransId="{7E256950-4DE7-43B1-866F-6DCE9FAF2988}" sibTransId="{52CC52D0-B4AD-404B-BA5B-0E181BF32D8D}"/>
    <dgm:cxn modelId="{15F624F9-5320-410F-9D55-7283C8AFD6E0}" type="presOf" srcId="{94BCE067-3049-411C-A5AB-7F7EC166EF9E}" destId="{DBB5E0B5-587C-49C2-A5AF-46A659F15A54}" srcOrd="0" destOrd="0" presId="urn:microsoft.com/office/officeart/2005/8/layout/default"/>
    <dgm:cxn modelId="{CC3B0AEE-C05B-40E2-B40B-9491AC1EFC1A}" type="presParOf" srcId="{DBB5E0B5-587C-49C2-A5AF-46A659F15A54}" destId="{0E2A4AB6-A1A5-42B6-B3B6-817FA84E522C}" srcOrd="0" destOrd="0" presId="urn:microsoft.com/office/officeart/2005/8/layout/default"/>
    <dgm:cxn modelId="{7DF5FDA0-0C69-43EB-B316-78BF37D74E5A}" type="presParOf" srcId="{DBB5E0B5-587C-49C2-A5AF-46A659F15A54}" destId="{7919B176-887A-4B56-8E20-D4A9D2E135D5}" srcOrd="1" destOrd="0" presId="urn:microsoft.com/office/officeart/2005/8/layout/default"/>
    <dgm:cxn modelId="{84C72C8D-AD78-47D3-B8FD-CE4BAE9547D5}" type="presParOf" srcId="{DBB5E0B5-587C-49C2-A5AF-46A659F15A54}" destId="{94A89299-20D5-49AC-AC31-B4EF57C28CF4}" srcOrd="2" destOrd="0" presId="urn:microsoft.com/office/officeart/2005/8/layout/default"/>
    <dgm:cxn modelId="{3C0DFE19-560A-4D25-AB65-3749ECD9B672}" type="presParOf" srcId="{DBB5E0B5-587C-49C2-A5AF-46A659F15A54}" destId="{80BB3851-4D5F-400D-A0EA-FC60F9AD5ED6}" srcOrd="3" destOrd="0" presId="urn:microsoft.com/office/officeart/2005/8/layout/default"/>
    <dgm:cxn modelId="{A52BBD05-FEA9-47C2-952D-0108E54657B1}" type="presParOf" srcId="{DBB5E0B5-587C-49C2-A5AF-46A659F15A54}" destId="{23D7D532-4210-4AAF-A468-3C606D7CE504}" srcOrd="4" destOrd="0" presId="urn:microsoft.com/office/officeart/2005/8/layout/default"/>
    <dgm:cxn modelId="{11C0D528-B0AE-4F68-8297-E5CAB9B1D6AC}" type="presParOf" srcId="{DBB5E0B5-587C-49C2-A5AF-46A659F15A54}" destId="{9880E3A4-3E2B-40B4-8579-A5E0545692B5}" srcOrd="5" destOrd="0" presId="urn:microsoft.com/office/officeart/2005/8/layout/default"/>
    <dgm:cxn modelId="{26F8FE2A-161C-442B-AF9B-2FC15F54763E}" type="presParOf" srcId="{DBB5E0B5-587C-49C2-A5AF-46A659F15A54}" destId="{CAB1DE3F-5871-4795-9C84-164AC9F589E7}" srcOrd="6" destOrd="0" presId="urn:microsoft.com/office/officeart/2005/8/layout/default"/>
    <dgm:cxn modelId="{51211C46-06D1-4E83-9351-E70C1DB26B81}" type="presParOf" srcId="{DBB5E0B5-587C-49C2-A5AF-46A659F15A54}" destId="{A60BF8A9-24F4-4101-9AB3-D027DD0C980E}" srcOrd="7" destOrd="0" presId="urn:microsoft.com/office/officeart/2005/8/layout/default"/>
    <dgm:cxn modelId="{8D702C02-1D47-437A-A956-8F4B20FCD5CF}" type="presParOf" srcId="{DBB5E0B5-587C-49C2-A5AF-46A659F15A54}" destId="{6B353A22-ED5B-4EBA-A544-85D50CF774A2}" srcOrd="8" destOrd="0" presId="urn:microsoft.com/office/officeart/2005/8/layout/default"/>
    <dgm:cxn modelId="{6E4E60DC-E514-4824-9014-320E30A9BB72}" type="presParOf" srcId="{DBB5E0B5-587C-49C2-A5AF-46A659F15A54}" destId="{36E8FEB2-4431-4D72-970B-A168D340E1B1}" srcOrd="9" destOrd="0" presId="urn:microsoft.com/office/officeart/2005/8/layout/default"/>
    <dgm:cxn modelId="{8302F082-52B3-4303-89F7-9971B25E9234}" type="presParOf" srcId="{DBB5E0B5-587C-49C2-A5AF-46A659F15A54}" destId="{AA620638-CE06-4000-A348-1BEED081BF9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C84D3-D108-4932-8BF0-C9709DA71CC4}">
      <dsp:nvSpPr>
        <dsp:cNvPr id="0" name=""/>
        <dsp:cNvSpPr/>
      </dsp:nvSpPr>
      <dsp:spPr>
        <a:xfrm>
          <a:off x="0" y="102095"/>
          <a:ext cx="10515600" cy="13463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What? </a:t>
          </a:r>
          <a:br>
            <a:rPr lang="en-GB" sz="1900" kern="1200" dirty="0"/>
          </a:br>
          <a:r>
            <a:rPr lang="en-GB" sz="1900" kern="1200" dirty="0"/>
            <a:t>Democratizing AI-powered financial services to ensure accessibility for all users.</a:t>
          </a:r>
          <a:endParaRPr lang="en-US" sz="1900" kern="1200" dirty="0"/>
        </a:p>
      </dsp:txBody>
      <dsp:txXfrm>
        <a:off x="65721" y="167816"/>
        <a:ext cx="10384158" cy="1214862"/>
      </dsp:txXfrm>
    </dsp:sp>
    <dsp:sp modelId="{C54277EA-6FFE-4DFA-82D8-01901B88CF74}">
      <dsp:nvSpPr>
        <dsp:cNvPr id="0" name=""/>
        <dsp:cNvSpPr/>
      </dsp:nvSpPr>
      <dsp:spPr>
        <a:xfrm>
          <a:off x="0" y="1503119"/>
          <a:ext cx="10515600" cy="1346304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Why? </a:t>
          </a:r>
          <a:br>
            <a:rPr lang="en-US" sz="1900" kern="1200" dirty="0"/>
          </a:br>
          <a:r>
            <a:rPr lang="en-US" sz="1900" kern="1200" dirty="0"/>
            <a:t>Increased WCAG compliance. Improved compliance with Consumer Duty standards. Improved Bank’s customer engagement and satisfaction. Increased customer acquisition and retention. Reduce customer service cost.</a:t>
          </a:r>
        </a:p>
      </dsp:txBody>
      <dsp:txXfrm>
        <a:off x="65721" y="1568840"/>
        <a:ext cx="10384158" cy="1214862"/>
      </dsp:txXfrm>
    </dsp:sp>
    <dsp:sp modelId="{2ABF9D81-BA85-437A-B6B9-2A4CA5047961}">
      <dsp:nvSpPr>
        <dsp:cNvPr id="0" name=""/>
        <dsp:cNvSpPr/>
      </dsp:nvSpPr>
      <dsp:spPr>
        <a:xfrm>
          <a:off x="0" y="2904144"/>
          <a:ext cx="10515600" cy="1346304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How? </a:t>
          </a:r>
          <a:br>
            <a:rPr lang="en-GB" sz="1900" kern="1200" dirty="0"/>
          </a:br>
          <a:r>
            <a:rPr lang="en-GB" sz="1900" kern="1200" dirty="0"/>
            <a:t>An AI agent, that solves accessibility customer challenges across the organization.</a:t>
          </a:r>
          <a:endParaRPr lang="en-US" sz="1900" kern="1200" dirty="0"/>
        </a:p>
      </dsp:txBody>
      <dsp:txXfrm>
        <a:off x="65721" y="2969865"/>
        <a:ext cx="10384158" cy="1214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D2759-6139-4670-B7AB-37488E03FA21}">
      <dsp:nvSpPr>
        <dsp:cNvPr id="0" name=""/>
        <dsp:cNvSpPr/>
      </dsp:nvSpPr>
      <dsp:spPr>
        <a:xfrm>
          <a:off x="841" y="166030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B506F-4EA5-4D99-B588-C0CA1703E2F9}">
      <dsp:nvSpPr>
        <dsp:cNvPr id="0" name=""/>
        <dsp:cNvSpPr/>
      </dsp:nvSpPr>
      <dsp:spPr>
        <a:xfrm>
          <a:off x="841" y="874113"/>
          <a:ext cx="1529296" cy="140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Visual recognition systems: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to assist the visually impaired in understanding content easily </a:t>
          </a:r>
          <a:endParaRPr lang="en-US" sz="1400" kern="1200" dirty="0"/>
        </a:p>
      </dsp:txBody>
      <dsp:txXfrm>
        <a:off x="841" y="874113"/>
        <a:ext cx="1529296" cy="1405041"/>
      </dsp:txXfrm>
    </dsp:sp>
    <dsp:sp modelId="{4BB4E838-457E-499A-9A10-DB654285C661}">
      <dsp:nvSpPr>
        <dsp:cNvPr id="0" name=""/>
        <dsp:cNvSpPr/>
      </dsp:nvSpPr>
      <dsp:spPr>
        <a:xfrm>
          <a:off x="841" y="2359540"/>
          <a:ext cx="1529296" cy="1825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Interactive Voice or Speech based  interaction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Much better than screen readers !</a:t>
          </a:r>
          <a:endParaRPr lang="en-US" sz="1100" kern="1200" dirty="0"/>
        </a:p>
      </dsp:txBody>
      <dsp:txXfrm>
        <a:off x="841" y="2359540"/>
        <a:ext cx="1529296" cy="1825766"/>
      </dsp:txXfrm>
    </dsp:sp>
    <dsp:sp modelId="{F3EC0524-D24D-42B4-8AB9-3EBD7E922145}">
      <dsp:nvSpPr>
        <dsp:cNvPr id="0" name=""/>
        <dsp:cNvSpPr/>
      </dsp:nvSpPr>
      <dsp:spPr>
        <a:xfrm>
          <a:off x="1797765" y="166030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DEAE9-3716-4184-8F21-C9D45E13EAE6}">
      <dsp:nvSpPr>
        <dsp:cNvPr id="0" name=""/>
        <dsp:cNvSpPr/>
      </dsp:nvSpPr>
      <dsp:spPr>
        <a:xfrm>
          <a:off x="1797765" y="874113"/>
          <a:ext cx="1529296" cy="140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Content Simplification: </a:t>
          </a:r>
          <a:br>
            <a:rPr lang="en-GB" sz="1400" kern="1200" dirty="0"/>
          </a:br>
          <a:endParaRPr lang="en-GB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Simplify financial technical information</a:t>
          </a:r>
          <a:endParaRPr lang="en-US" sz="1400" kern="1200" dirty="0"/>
        </a:p>
      </dsp:txBody>
      <dsp:txXfrm>
        <a:off x="1797765" y="874113"/>
        <a:ext cx="1529296" cy="1405041"/>
      </dsp:txXfrm>
    </dsp:sp>
    <dsp:sp modelId="{2611DDB6-B92E-4DB2-A72A-54E846E806F0}">
      <dsp:nvSpPr>
        <dsp:cNvPr id="0" name=""/>
        <dsp:cNvSpPr/>
      </dsp:nvSpPr>
      <dsp:spPr>
        <a:xfrm>
          <a:off x="1797765" y="2359540"/>
          <a:ext cx="1529296" cy="1825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E.g., For Bank statements - How much did I spend this month?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- Simplify technical financial language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- Summarize long statements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- Translate the content to different language</a:t>
          </a:r>
          <a:endParaRPr lang="en-US" sz="1100" kern="1200" dirty="0"/>
        </a:p>
      </dsp:txBody>
      <dsp:txXfrm>
        <a:off x="1797765" y="2359540"/>
        <a:ext cx="1529296" cy="1825766"/>
      </dsp:txXfrm>
    </dsp:sp>
    <dsp:sp modelId="{411AEAD2-8FC9-4BD6-AC62-F464CD2226DA}">
      <dsp:nvSpPr>
        <dsp:cNvPr id="0" name=""/>
        <dsp:cNvSpPr/>
      </dsp:nvSpPr>
      <dsp:spPr>
        <a:xfrm>
          <a:off x="3594689" y="166030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54772-40EC-4F33-9843-C6F644102A81}">
      <dsp:nvSpPr>
        <dsp:cNvPr id="0" name=""/>
        <dsp:cNvSpPr/>
      </dsp:nvSpPr>
      <dsp:spPr>
        <a:xfrm>
          <a:off x="3594689" y="874113"/>
          <a:ext cx="1529296" cy="140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Accessibility Enhancements: </a:t>
          </a:r>
          <a:br>
            <a:rPr lang="en-GB" sz="1400" kern="1200" dirty="0"/>
          </a:br>
          <a:endParaRPr lang="en-GB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real-time text-to-speech</a:t>
          </a:r>
          <a:endParaRPr lang="en-US" sz="1400" kern="1200" dirty="0"/>
        </a:p>
      </dsp:txBody>
      <dsp:txXfrm>
        <a:off x="3594689" y="874113"/>
        <a:ext cx="1529296" cy="1405041"/>
      </dsp:txXfrm>
    </dsp:sp>
    <dsp:sp modelId="{C1EF4244-06F0-4E57-A30D-57DE05EFEAB6}">
      <dsp:nvSpPr>
        <dsp:cNvPr id="0" name=""/>
        <dsp:cNvSpPr/>
      </dsp:nvSpPr>
      <dsp:spPr>
        <a:xfrm>
          <a:off x="3594689" y="2359540"/>
          <a:ext cx="1529296" cy="1825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E.g., Understanding and Translate different languages. </a:t>
          </a:r>
          <a:br>
            <a:rPr lang="en-GB" sz="1100" kern="1200" dirty="0"/>
          </a:br>
          <a:r>
            <a:rPr lang="en-GB" sz="1100" kern="1200" dirty="0"/>
            <a:t>French &lt; &gt; English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Converting speech-to-text including  - Disfluent Speech understanding (people having difficulty speaking)</a:t>
          </a:r>
          <a:endParaRPr lang="en-US" sz="1100" kern="1200" dirty="0"/>
        </a:p>
      </dsp:txBody>
      <dsp:txXfrm>
        <a:off x="3594689" y="2359540"/>
        <a:ext cx="1529296" cy="1825766"/>
      </dsp:txXfrm>
    </dsp:sp>
    <dsp:sp modelId="{5C01277C-5DDA-4859-95B3-96DD24D007CD}">
      <dsp:nvSpPr>
        <dsp:cNvPr id="0" name=""/>
        <dsp:cNvSpPr/>
      </dsp:nvSpPr>
      <dsp:spPr>
        <a:xfrm>
          <a:off x="5391613" y="166030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84380-89F8-40F9-8404-E0CABEB76456}">
      <dsp:nvSpPr>
        <dsp:cNvPr id="0" name=""/>
        <dsp:cNvSpPr/>
      </dsp:nvSpPr>
      <dsp:spPr>
        <a:xfrm>
          <a:off x="5391613" y="874113"/>
          <a:ext cx="1529296" cy="140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Personalization: </a:t>
          </a:r>
          <a:br>
            <a:rPr lang="en-GB" sz="1400" kern="1200" dirty="0"/>
          </a:br>
          <a:endParaRPr lang="en-GB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personalized recommendation relevant to the user</a:t>
          </a:r>
          <a:endParaRPr lang="en-US" sz="1400" kern="1200" dirty="0"/>
        </a:p>
      </dsp:txBody>
      <dsp:txXfrm>
        <a:off x="5391613" y="874113"/>
        <a:ext cx="1529296" cy="1405041"/>
      </dsp:txXfrm>
    </dsp:sp>
    <dsp:sp modelId="{08FBE92F-7744-4596-8178-3294CB66493E}">
      <dsp:nvSpPr>
        <dsp:cNvPr id="0" name=""/>
        <dsp:cNvSpPr/>
      </dsp:nvSpPr>
      <dsp:spPr>
        <a:xfrm>
          <a:off x="5391613" y="2359540"/>
          <a:ext cx="1529296" cy="1825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E.g., Budget planning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Customization of UI based previous user interactions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Customization of content based on user interactions and preferences</a:t>
          </a:r>
          <a:endParaRPr lang="en-US" sz="1100" kern="1200" dirty="0"/>
        </a:p>
      </dsp:txBody>
      <dsp:txXfrm>
        <a:off x="5391613" y="2359540"/>
        <a:ext cx="1529296" cy="1825766"/>
      </dsp:txXfrm>
    </dsp:sp>
    <dsp:sp modelId="{76281206-30E2-4BDB-95A6-96065A6FD62F}">
      <dsp:nvSpPr>
        <dsp:cNvPr id="0" name=""/>
        <dsp:cNvSpPr/>
      </dsp:nvSpPr>
      <dsp:spPr>
        <a:xfrm>
          <a:off x="7188537" y="166030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ED22F-735A-4FE0-BFAF-03404D0FE3FB}">
      <dsp:nvSpPr>
        <dsp:cNvPr id="0" name=""/>
        <dsp:cNvSpPr/>
      </dsp:nvSpPr>
      <dsp:spPr>
        <a:xfrm>
          <a:off x="7188537" y="874113"/>
          <a:ext cx="1529296" cy="140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App Navigation:</a:t>
          </a:r>
          <a:br>
            <a:rPr lang="en-GB" sz="1400" kern="1200" dirty="0"/>
          </a:br>
          <a:endParaRPr lang="en-GB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Assist in doing task in app or web by voice or text command</a:t>
          </a:r>
          <a:endParaRPr lang="en-US" sz="1400" kern="1200" dirty="0"/>
        </a:p>
      </dsp:txBody>
      <dsp:txXfrm>
        <a:off x="7188537" y="874113"/>
        <a:ext cx="1529296" cy="1405041"/>
      </dsp:txXfrm>
    </dsp:sp>
    <dsp:sp modelId="{9E8C3BA7-7A7E-4F5C-B281-572E490E7410}">
      <dsp:nvSpPr>
        <dsp:cNvPr id="0" name=""/>
        <dsp:cNvSpPr/>
      </dsp:nvSpPr>
      <dsp:spPr>
        <a:xfrm>
          <a:off x="7188537" y="2359540"/>
          <a:ext cx="1529296" cy="1825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E.g., Changing address in the app</a:t>
          </a:r>
          <a:endParaRPr lang="en-US" sz="1100" kern="1200" dirty="0"/>
        </a:p>
      </dsp:txBody>
      <dsp:txXfrm>
        <a:off x="7188537" y="2359540"/>
        <a:ext cx="1529296" cy="1825766"/>
      </dsp:txXfrm>
    </dsp:sp>
    <dsp:sp modelId="{26E9711B-23E5-4EA2-8840-ACA9D3F7412A}">
      <dsp:nvSpPr>
        <dsp:cNvPr id="0" name=""/>
        <dsp:cNvSpPr/>
      </dsp:nvSpPr>
      <dsp:spPr>
        <a:xfrm>
          <a:off x="8985461" y="166030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4B8F6-A30E-428A-9F73-8B7EF9C18EBA}">
      <dsp:nvSpPr>
        <dsp:cNvPr id="0" name=""/>
        <dsp:cNvSpPr/>
      </dsp:nvSpPr>
      <dsp:spPr>
        <a:xfrm>
          <a:off x="8985461" y="874113"/>
          <a:ext cx="1529296" cy="1405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Auditing:</a:t>
          </a:r>
          <a:br>
            <a:rPr lang="en-GB" sz="1400" kern="1200" dirty="0"/>
          </a:br>
          <a:r>
            <a:rPr lang="en-GB" sz="1400" kern="1200" dirty="0"/>
            <a:t>ensuring accessibility compliance of software</a:t>
          </a:r>
          <a:endParaRPr lang="en-US" sz="1400" kern="1200" dirty="0"/>
        </a:p>
      </dsp:txBody>
      <dsp:txXfrm>
        <a:off x="8985461" y="874113"/>
        <a:ext cx="1529296" cy="1405041"/>
      </dsp:txXfrm>
    </dsp:sp>
    <dsp:sp modelId="{749D7394-F34E-4B97-B234-1E00243863FB}">
      <dsp:nvSpPr>
        <dsp:cNvPr id="0" name=""/>
        <dsp:cNvSpPr/>
      </dsp:nvSpPr>
      <dsp:spPr>
        <a:xfrm>
          <a:off x="8985461" y="2359540"/>
          <a:ext cx="1529296" cy="1825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E.g., Verification – HTML code review for accessibility e.g., suggesting suitable alt text for image.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Reporting and Visualization – for apps, customer portals for accessibility across websites</a:t>
          </a:r>
          <a:endParaRPr lang="en-US" sz="1100" kern="1200"/>
        </a:p>
      </dsp:txBody>
      <dsp:txXfrm>
        <a:off x="8985461" y="2359540"/>
        <a:ext cx="1529296" cy="1825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A4AB6-A1A5-42B6-B3B6-817FA84E522C}">
      <dsp:nvSpPr>
        <dsp:cNvPr id="0" name=""/>
        <dsp:cNvSpPr/>
      </dsp:nvSpPr>
      <dsp:spPr>
        <a:xfrm>
          <a:off x="0" y="610639"/>
          <a:ext cx="2848561" cy="1709137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1.3 billion people globally live with some form of disability</a:t>
          </a:r>
          <a:br>
            <a:rPr lang="en-GB" sz="1500" kern="1200" dirty="0">
              <a:solidFill>
                <a:schemeClr val="tx1"/>
              </a:solidFill>
            </a:rPr>
          </a:br>
          <a:r>
            <a:rPr lang="en-GB" sz="600" kern="1200" dirty="0">
              <a:solidFill>
                <a:schemeClr val="tx1"/>
              </a:solidFill>
            </a:rPr>
            <a:t>(Source: WHO, 2023)</a:t>
          </a:r>
          <a:endParaRPr lang="en-US" sz="600" kern="1200" dirty="0">
            <a:solidFill>
              <a:schemeClr val="tx1"/>
            </a:solidFill>
          </a:endParaRPr>
        </a:p>
      </dsp:txBody>
      <dsp:txXfrm>
        <a:off x="0" y="610639"/>
        <a:ext cx="2848561" cy="1709137"/>
      </dsp:txXfrm>
    </dsp:sp>
    <dsp:sp modelId="{94A89299-20D5-49AC-AC31-B4EF57C28CF4}">
      <dsp:nvSpPr>
        <dsp:cNvPr id="0" name=""/>
        <dsp:cNvSpPr/>
      </dsp:nvSpPr>
      <dsp:spPr>
        <a:xfrm>
          <a:off x="3133418" y="610639"/>
          <a:ext cx="2848561" cy="1709137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$13 trillion in annual disposable income in the disability market </a:t>
          </a:r>
          <a:br>
            <a:rPr lang="en-GB" sz="1500" kern="1200" dirty="0">
              <a:solidFill>
                <a:schemeClr val="tx1"/>
              </a:solidFill>
            </a:rPr>
          </a:br>
          <a:r>
            <a:rPr lang="en-GB" sz="600" kern="1200" dirty="0">
              <a:solidFill>
                <a:schemeClr val="tx1"/>
              </a:solidFill>
            </a:rPr>
            <a:t>(Source: Return on Disability Group, 2023)</a:t>
          </a:r>
          <a:endParaRPr lang="en-US" sz="600" kern="1200" dirty="0">
            <a:solidFill>
              <a:schemeClr val="tx1"/>
            </a:solidFill>
          </a:endParaRPr>
        </a:p>
      </dsp:txBody>
      <dsp:txXfrm>
        <a:off x="3133418" y="610639"/>
        <a:ext cx="2848561" cy="1709137"/>
      </dsp:txXfrm>
    </dsp:sp>
    <dsp:sp modelId="{23D7D532-4210-4AAF-A468-3C606D7CE504}">
      <dsp:nvSpPr>
        <dsp:cNvPr id="0" name=""/>
        <dsp:cNvSpPr/>
      </dsp:nvSpPr>
      <dsp:spPr>
        <a:xfrm>
          <a:off x="6266836" y="610639"/>
          <a:ext cx="2848561" cy="1709137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85% of banks identify AI as a strategic priority</a:t>
          </a:r>
          <a:br>
            <a:rPr lang="en-GB" sz="1500" kern="1200" dirty="0">
              <a:solidFill>
                <a:schemeClr val="tx1"/>
              </a:solidFill>
            </a:rPr>
          </a:br>
          <a:r>
            <a:rPr lang="en-GB" sz="600" kern="1200" dirty="0">
              <a:solidFill>
                <a:schemeClr val="tx1"/>
              </a:solidFill>
            </a:rPr>
            <a:t>(Source: Deloitte Banking Survey, 2023)</a:t>
          </a:r>
          <a:endParaRPr lang="en-US" sz="600" kern="1200" dirty="0">
            <a:solidFill>
              <a:schemeClr val="tx1"/>
            </a:solidFill>
          </a:endParaRPr>
        </a:p>
      </dsp:txBody>
      <dsp:txXfrm>
        <a:off x="6266836" y="610639"/>
        <a:ext cx="2848561" cy="1709137"/>
      </dsp:txXfrm>
    </dsp:sp>
    <dsp:sp modelId="{CAB1DE3F-5871-4795-9C84-164AC9F589E7}">
      <dsp:nvSpPr>
        <dsp:cNvPr id="0" name=""/>
        <dsp:cNvSpPr/>
      </dsp:nvSpPr>
      <dsp:spPr>
        <a:xfrm>
          <a:off x="0" y="2604632"/>
          <a:ext cx="2848561" cy="1709137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</a:rPr>
            <a:t>Voice-enabled banking: 35% increase in user engagement </a:t>
          </a:r>
          <a:br>
            <a:rPr lang="en-GB" sz="1500" kern="1200" dirty="0">
              <a:solidFill>
                <a:schemeClr val="bg1"/>
              </a:solidFill>
            </a:rPr>
          </a:br>
          <a:r>
            <a:rPr lang="en-GB" sz="600" kern="1200" dirty="0">
              <a:solidFill>
                <a:schemeClr val="bg1"/>
              </a:solidFill>
            </a:rPr>
            <a:t>(Source: Fidelity Voice Banking Study, 2023)</a:t>
          </a:r>
          <a:endParaRPr lang="en-US" sz="600" kern="1200" dirty="0">
            <a:solidFill>
              <a:schemeClr val="bg1"/>
            </a:solidFill>
          </a:endParaRPr>
        </a:p>
      </dsp:txBody>
      <dsp:txXfrm>
        <a:off x="0" y="2604632"/>
        <a:ext cx="2848561" cy="1709137"/>
      </dsp:txXfrm>
    </dsp:sp>
    <dsp:sp modelId="{6B353A22-ED5B-4EBA-A544-85D50CF774A2}">
      <dsp:nvSpPr>
        <dsp:cNvPr id="0" name=""/>
        <dsp:cNvSpPr/>
      </dsp:nvSpPr>
      <dsp:spPr>
        <a:xfrm>
          <a:off x="3133418" y="2604632"/>
          <a:ext cx="2848561" cy="1709137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</a:rPr>
            <a:t>Multi-language support: 28% increase in user adoption </a:t>
          </a:r>
          <a:br>
            <a:rPr lang="en-GB" sz="1500" kern="1200" dirty="0">
              <a:solidFill>
                <a:schemeClr val="bg1"/>
              </a:solidFill>
            </a:rPr>
          </a:br>
          <a:r>
            <a:rPr lang="en-GB" sz="600" kern="1200" dirty="0">
              <a:solidFill>
                <a:schemeClr val="bg1"/>
              </a:solidFill>
            </a:rPr>
            <a:t>(Source: Financial Inclusion Global Initiative, 2023)</a:t>
          </a:r>
          <a:endParaRPr lang="en-US" sz="600" kern="1200" dirty="0">
            <a:solidFill>
              <a:schemeClr val="bg1"/>
            </a:solidFill>
          </a:endParaRPr>
        </a:p>
      </dsp:txBody>
      <dsp:txXfrm>
        <a:off x="3133418" y="2604632"/>
        <a:ext cx="2848561" cy="1709137"/>
      </dsp:txXfrm>
    </dsp:sp>
    <dsp:sp modelId="{AA620638-CE06-4000-A348-1BEED081BF96}">
      <dsp:nvSpPr>
        <dsp:cNvPr id="0" name=""/>
        <dsp:cNvSpPr/>
      </dsp:nvSpPr>
      <dsp:spPr>
        <a:xfrm>
          <a:off x="6266836" y="2604632"/>
          <a:ext cx="2848561" cy="1709137"/>
        </a:xfrm>
        <a:prstGeom prst="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bg1"/>
              </a:solidFill>
            </a:rPr>
            <a:t>Adaptive interfaces: 45% improvement in task completion rates </a:t>
          </a:r>
          <a:br>
            <a:rPr lang="en-GB" sz="1500" kern="1200" dirty="0">
              <a:solidFill>
                <a:schemeClr val="bg1"/>
              </a:solidFill>
            </a:rPr>
          </a:br>
          <a:r>
            <a:rPr lang="en-GB" sz="600" kern="1200" dirty="0">
              <a:solidFill>
                <a:schemeClr val="bg1"/>
              </a:solidFill>
            </a:rPr>
            <a:t>(Source: Accessibility Banking Forum, 2023)</a:t>
          </a:r>
          <a:endParaRPr lang="en-US" sz="600" kern="1200" dirty="0">
            <a:solidFill>
              <a:schemeClr val="bg1"/>
            </a:solidFill>
          </a:endParaRPr>
        </a:p>
      </dsp:txBody>
      <dsp:txXfrm>
        <a:off x="6266836" y="2604632"/>
        <a:ext cx="2848561" cy="1709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C0FAD-BFCB-4B3A-A87C-5C25A08E9EC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88EF7-64D9-499A-98C6-0119A3FD3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70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D56D3-C8C9-403D-86E8-C65056C7DE7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1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62C0-FDDA-D4AA-CBDF-40C9918BD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6193E-D12D-A4AD-5BB7-76B5B073D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4135-4017-C340-AF33-A9255588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B87F0-0C68-EC1B-6490-59219DAB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8235-2F2F-ADE5-2BC4-C5ECB4CC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5B78-3EFD-40C8-DECB-F70BCF01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E85C-3B0E-F34E-3CD1-2D030238C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D327-79CB-F9F3-82A7-74360384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248D5-59E1-5878-C470-F60C081C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FA34C-5C3C-EC20-C0F0-B4F027FB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75EF5-DE31-B67F-BE6D-F9D73CFE0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08C2-364F-1F48-8CB0-0FD00CDEA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D2DD-BD69-23A4-C332-5471E275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B15C-1555-4988-A9E8-FA02D8A6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34E1-F7BD-83E8-474B-5F3A8416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FD99-7B37-8B98-050F-83F23C8B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FA9BF-74E7-789E-4405-6882BF312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D861-E66B-06CA-33E3-C1DA0785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BBF-FAE3-4EBC-BEC9-460A037D903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6E66-5126-6527-138E-86FE9466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82CB-2340-75F6-A2D0-7ED4E378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48F6-71DA-41AA-90A6-9AF83F47D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69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C253-2625-CBF7-2F91-74CA17E5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32DC-5C01-9BD0-D57D-2C66D238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420D-C576-55BD-F763-53476918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BBF-FAE3-4EBC-BEC9-460A037D903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E7C3-8B46-1011-C6FA-06F67CC8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5B92-8673-1D11-3997-8D4F7FFD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48F6-71DA-41AA-90A6-9AF83F47D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111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32FA-941E-0D0F-8F12-1B3E6CEA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C9142-5001-7C01-ABC3-744A97319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A312F-643A-9302-D5DB-DBAA7E09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BBF-FAE3-4EBC-BEC9-460A037D903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9356A-92B1-EB5D-BB3E-B74C87A3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A948-6FC5-F270-186D-A7F11602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48F6-71DA-41AA-90A6-9AF83F47D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B332-3447-E5AA-0CDE-96155695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6C2A-870B-F7E1-BF91-E24FE6489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5120A-761F-6C9A-B693-2BA9BB156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1FD53-47FB-1C85-A7A8-97D5E309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BBF-FAE3-4EBC-BEC9-460A037D903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A02A9-0302-1E27-C051-A3DE8D76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4D7F-6155-4780-86A8-999D65D5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48F6-71DA-41AA-90A6-9AF83F47D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17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40DC-DC80-B7D6-E42F-8A6733BF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BBDB3-CA20-BEBA-E713-8408865EB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087E2-941C-07EE-9596-6FE1F3216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6969D-C7F6-E80E-DADF-F22CB6DD5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FDEE9-C0A3-0937-7D12-E61A56AA3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45944-02F6-1A68-CA37-4DBFE45A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BBF-FAE3-4EBC-BEC9-460A037D903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FB7AD-BE77-312A-9949-4FBF240A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F9CB8-4508-980F-8FC6-1B9D5A4B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48F6-71DA-41AA-90A6-9AF83F47D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18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448A-F619-7D61-319D-A88E185A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0F6DD-3126-97FD-750E-ACB4DB7C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BBF-FAE3-4EBC-BEC9-460A037D903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BF09C-D575-6056-BC8A-9811CE3F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312AA-155E-3904-4D33-3B5F5E50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48F6-71DA-41AA-90A6-9AF83F47D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57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01FFB-6CCD-D621-F43C-CC871DFD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BBF-FAE3-4EBC-BEC9-460A037D903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484B1-7F81-32D3-DADE-6AF9C894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19DB5-1CD5-912E-E916-9A025CC3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48F6-71DA-41AA-90A6-9AF83F47D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798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BD66-E82D-E04E-0150-9A58510E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6BFC-E6C5-02F8-3BD9-09146F45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AE8B2-A1E2-5C63-F467-069C537D4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BD3AF-5009-0118-20AD-F2ACCE8C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BBF-FAE3-4EBC-BEC9-460A037D903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DE464-0C53-26DA-DB96-B5DE8172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109A7-7024-DE64-1DB9-A015DB67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48F6-71DA-41AA-90A6-9AF83F47D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5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A23A-EDF4-20E4-6105-D7E2CEF7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FA9A-7A58-322E-C8D8-2D9DE0F6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6F8D-6397-EC39-CA12-067FC925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9BC4-A2C0-1EE5-BAD3-D09FED50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0969-FD1A-2065-78DB-37AC3FEE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6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7304-069B-6484-17A0-C1E797B1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C9566-325A-3035-421F-146E53F73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98765-F160-1E6B-7C3E-ADB477ABA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82931-B222-440E-3207-C9CF4C4F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BBF-FAE3-4EBC-BEC9-460A037D903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33C2B-D968-4C96-2BDF-7F340F67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7E19E-91C8-09C4-3DC6-C3AD685D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48F6-71DA-41AA-90A6-9AF83F47D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064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0833-690F-AE4F-EE86-5F01BFC0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37D5C-73DB-E337-E20C-2B63803C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DCDCF-8A36-BBCA-9018-EEA8524A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BBF-FAE3-4EBC-BEC9-460A037D903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0D12-8C78-686C-9584-547C7539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2745-37FD-DEC0-A6DE-59AC5595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48F6-71DA-41AA-90A6-9AF83F47D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3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5BEAC-F467-A05F-9F57-C4C5DBB7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3011D-14ED-A3C5-92B7-ECC5BC732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263D-5C3E-5E23-890F-4307C013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4BBF-FAE3-4EBC-BEC9-460A037D903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7B3D9-78DD-E84E-8C59-5DF2693D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D40C-2239-64EE-FB3F-608FD58A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48F6-71DA-41AA-90A6-9AF83F47D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1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D1D9-F654-A2F7-9058-575CCC6E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526B-A39E-D573-F0C3-261CF466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4ADA5-61B1-BA12-050B-885F5D6F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D4BF-0797-9905-D00B-AE3FAF03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4E50-9914-7986-08CD-69AB6EA3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8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5706-BE37-3EF8-A4AD-B60733E9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EF99-6251-0CBB-A1DF-E41D73A0B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0ABB8-B704-AD0C-4CE3-F13A2EC51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4888-B4D9-17E2-933A-CBF57504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53A81-4454-574F-2C32-4CED7D62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C080A-2AAC-AB7F-E5AC-74198EC2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56D2-AFED-D0D2-CEC2-2A31F74A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C5645-1665-E5BA-D9E2-492B8530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6C96E-79E2-50EE-9FFC-6827885E4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1EEB7-7452-1BD4-F02A-9A304B4A3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EA056-E8FB-F11B-C427-369EE99B2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C9A5E-67ED-4D85-5EE3-CA1F8602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A3AD3-4543-E662-5A71-F224019B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A7807-0C79-9AC6-381C-1C2F8EC4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9C70-549E-3AC7-E2BD-57508317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D8E0B-C6F4-62AC-5725-5F3AAFBC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55259-467B-E2CB-D699-B9CD5AE9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017D4-57A3-3F41-4981-4A26E155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51055-C51F-D534-4974-AD5328CA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FCABF-77E6-D8E3-E996-65C2550C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561F5-8130-7F72-ED14-49931F04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7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0EC7-38BF-E563-26F1-B9437E1A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0132-DFA1-FD06-AF56-1C98EF0C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3838-39CE-7F42-B7D8-3C2593C8D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A9CEC-50DD-9116-98ED-480C3C85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5B153-9B18-503F-29D0-53B37147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1E0A7-7EC5-226C-9508-DDCD69D3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0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D764-06E6-A614-6445-656300F3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1A8C1-80E1-9C53-B61C-569B5856D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4F029-1280-0EFD-FB31-B74860D7F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8122F-FE18-8524-5256-E71D6543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44B02-9D51-7460-E100-2CBBC0A4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6A411-C992-01BC-BF23-5E6ED4BF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1FF45-31B6-24B1-2391-81467CEA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0855-95C3-08A5-7559-A6C79AF6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BBDF-009E-56CC-5A0F-C7B619F44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F49F1-32AD-0D4B-8A60-0018EED825C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444C-29F8-AA42-E8A5-F4285417D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2C8A-417C-8A5F-98C3-4C2D730BB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1093B-B45B-1293-9D5E-4D2E3931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3990A-14A9-529E-DEF1-84BFA5235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C1AA-F530-D0E9-C0C0-8672E483A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84BBF-FAE3-4EBC-BEC9-460A037D903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3ABCD-267B-09EF-4209-24336685E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1181-FDE2-A8F0-27EF-20BC2DE9B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548F6-71DA-41AA-90A6-9AF83F47D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95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05B65-8DA4-101F-E87C-DA52A97F7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100" cap="none" dirty="0">
                <a:solidFill>
                  <a:srgbClr val="FFFFFF"/>
                </a:solidFill>
              </a:rPr>
              <a:t>Reimagining Financial Digital Accessibility </a:t>
            </a:r>
            <a:br>
              <a:rPr lang="en-US" sz="4100" cap="none" dirty="0">
                <a:solidFill>
                  <a:srgbClr val="FFFFFF"/>
                </a:solidFill>
              </a:rPr>
            </a:br>
            <a:r>
              <a:rPr lang="en-US" sz="4100" cap="none" dirty="0">
                <a:solidFill>
                  <a:srgbClr val="FFFFFF"/>
                </a:solidFill>
              </a:rPr>
              <a:t>with</a:t>
            </a:r>
            <a:br>
              <a:rPr lang="en-US" sz="4100" cap="none" dirty="0">
                <a:solidFill>
                  <a:srgbClr val="FFFFFF"/>
                </a:solidFill>
              </a:rPr>
            </a:br>
            <a:r>
              <a:rPr lang="en-US" sz="4100" cap="none" dirty="0">
                <a:solidFill>
                  <a:srgbClr val="FFFFFF"/>
                </a:solidFill>
              </a:rPr>
              <a:t>Artificial Intelligence Agents</a:t>
            </a:r>
            <a:endParaRPr lang="en-GB" sz="4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76DD1-2EA3-81FD-DD79-015BE757F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r"/>
            <a:r>
              <a:rPr lang="en-GB" sz="1800" dirty="0"/>
              <a:t>Bhanu Arya</a:t>
            </a:r>
          </a:p>
          <a:p>
            <a:pPr algn="r"/>
            <a:r>
              <a:rPr lang="en-GB" sz="1800" dirty="0"/>
              <a:t>Panos Papaeconomou</a:t>
            </a:r>
          </a:p>
        </p:txBody>
      </p:sp>
    </p:spTree>
    <p:extLst>
      <p:ext uri="{BB962C8B-B14F-4D97-AF65-F5344CB8AC3E}">
        <p14:creationId xmlns:p14="http://schemas.microsoft.com/office/powerpoint/2010/main" val="214522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B21B-7149-1725-966C-41212EDB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0"/>
            <a:ext cx="1574587" cy="1325563"/>
          </a:xfrm>
        </p:spPr>
        <p:txBody>
          <a:bodyPr/>
          <a:lstStyle/>
          <a:p>
            <a:r>
              <a:rPr lang="en-GB" dirty="0"/>
              <a:t>FAQs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9A6F4-ABCF-66FF-30F0-156A09446CC2}"/>
              </a:ext>
            </a:extLst>
          </p:cNvPr>
          <p:cNvSpPr txBox="1"/>
          <p:nvPr/>
        </p:nvSpPr>
        <p:spPr>
          <a:xfrm>
            <a:off x="455921" y="1143375"/>
            <a:ext cx="5460786" cy="2862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What are direct benefits?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will lead a BIG increase customer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Move improve Bank apps from WCAG AA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points for Consumer Duty Guidelines – treating all customers fairly and equally.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 of its kind – you an be pioneer in implementing such AI accessibility solution – Marketing!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sell and up sell – because the solution can be personalized with user interaction, it will enable precise cross sell and up sell opportunities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ADC28-848E-2A43-70D2-405D898ECA78}"/>
              </a:ext>
            </a:extLst>
          </p:cNvPr>
          <p:cNvSpPr txBox="1"/>
          <p:nvPr/>
        </p:nvSpPr>
        <p:spPr>
          <a:xfrm>
            <a:off x="6347266" y="1143375"/>
            <a:ext cx="5460786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How </a:t>
            </a:r>
            <a:r>
              <a:rPr lang="en-GB" sz="1800" dirty="0">
                <a:latin typeface="+mn-lt"/>
                <a:ea typeface="+mn-ea"/>
                <a:cs typeface="+mn-cs"/>
              </a:rPr>
              <a:t> can I offset risks with AI Accessibility?</a:t>
            </a:r>
          </a:p>
          <a:p>
            <a:endParaRPr lang="en-GB" sz="1800" dirty="0"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Incremental features development - so you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Guardrails – ensure that input and output data is validated before it reaches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Audit trail and through testing – monitor and continuously </a:t>
            </a:r>
            <a:r>
              <a:rPr lang="en-GB" sz="1600" dirty="0"/>
              <a:t>improve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8C45C-6B69-285B-0D67-35FE63AEA25C}"/>
              </a:ext>
            </a:extLst>
          </p:cNvPr>
          <p:cNvSpPr txBox="1"/>
          <p:nvPr/>
        </p:nvSpPr>
        <p:spPr>
          <a:xfrm>
            <a:off x="455920" y="4356846"/>
            <a:ext cx="5460784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What are indirect benefits?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Reduce customer care load – AI simplifies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Strategically create edge in creating future applications leveraging this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674C1-6144-BDD4-4EA8-8D5E8E5B10CD}"/>
              </a:ext>
            </a:extLst>
          </p:cNvPr>
          <p:cNvSpPr txBox="1"/>
          <p:nvPr/>
        </p:nvSpPr>
        <p:spPr>
          <a:xfrm>
            <a:off x="6347267" y="4228866"/>
            <a:ext cx="5460785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How it different from ChatGPT?</a:t>
            </a:r>
          </a:p>
          <a:p>
            <a:r>
              <a:rPr lang="en-GB" dirty="0"/>
              <a:t>It understands and does things based on interaction.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 &gt; Large Language Model based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&gt; Customized architecture trained to assist in accessibility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9575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EA1C-93F3-127B-FA92-62F09890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 cap="none"/>
              <a:t>Executive Summary</a:t>
            </a:r>
            <a:endParaRPr lang="en-GB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17B9F-D70C-137A-C517-F45277904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71822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1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08E9DF-902E-78EB-CE4A-63C8E541D56F}"/>
              </a:ext>
            </a:extLst>
          </p:cNvPr>
          <p:cNvSpPr txBox="1"/>
          <p:nvPr/>
        </p:nvSpPr>
        <p:spPr>
          <a:xfrm>
            <a:off x="1022351" y="1822450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account balance, please?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7D118-90E2-7A50-AF12-740D275F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94" y="234950"/>
            <a:ext cx="4380035" cy="619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BA74F9-9548-5915-5083-DDA0ED0247A5}"/>
              </a:ext>
            </a:extLst>
          </p:cNvPr>
          <p:cNvSpPr txBox="1"/>
          <p:nvPr/>
        </p:nvSpPr>
        <p:spPr>
          <a:xfrm>
            <a:off x="863600" y="478155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how it may look for people with Visual disability</a:t>
            </a:r>
          </a:p>
        </p:txBody>
      </p:sp>
    </p:spTree>
    <p:extLst>
      <p:ext uri="{BB962C8B-B14F-4D97-AF65-F5344CB8AC3E}">
        <p14:creationId xmlns:p14="http://schemas.microsoft.com/office/powerpoint/2010/main" val="287349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656FD4-0FE0-F600-116B-449487301FCD}"/>
              </a:ext>
            </a:extLst>
          </p:cNvPr>
          <p:cNvSpPr txBox="1"/>
          <p:nvPr/>
        </p:nvSpPr>
        <p:spPr>
          <a:xfrm>
            <a:off x="3458523" y="2602468"/>
            <a:ext cx="410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account balance?</a:t>
            </a:r>
          </a:p>
          <a:p>
            <a:endParaRPr lang="en-US" dirty="0"/>
          </a:p>
          <a:p>
            <a:r>
              <a:rPr lang="en-US" dirty="0"/>
              <a:t>The current account balance is £117.07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5C6F088A-183E-47FD-4956-6996750DF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354" y="2489200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380002-2099-ABBC-C24C-883CB6F67F37}"/>
              </a:ext>
            </a:extLst>
          </p:cNvPr>
          <p:cNvCxnSpPr>
            <a:cxnSpLocks/>
          </p:cNvCxnSpPr>
          <p:nvPr/>
        </p:nvCxnSpPr>
        <p:spPr>
          <a:xfrm>
            <a:off x="2711450" y="2946400"/>
            <a:ext cx="5708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obot with solid fill">
            <a:extLst>
              <a:ext uri="{FF2B5EF4-FFF2-40B4-BE49-F238E27FC236}">
                <a16:creationId xmlns:a16="http://schemas.microsoft.com/office/drawing/2014/main" id="{8721EDF4-62F9-2A63-A486-B3C2C8227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9973" y="2611398"/>
            <a:ext cx="914400" cy="91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1D2BE5-34B6-8E95-9866-550B744174DA}"/>
              </a:ext>
            </a:extLst>
          </p:cNvPr>
          <p:cNvCxnSpPr>
            <a:cxnSpLocks/>
          </p:cNvCxnSpPr>
          <p:nvPr/>
        </p:nvCxnSpPr>
        <p:spPr>
          <a:xfrm flipH="1">
            <a:off x="2689225" y="3124200"/>
            <a:ext cx="5730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75B196-2701-F64B-273D-81061CECC2BC}"/>
              </a:ext>
            </a:extLst>
          </p:cNvPr>
          <p:cNvSpPr txBox="1"/>
          <p:nvPr/>
        </p:nvSpPr>
        <p:spPr>
          <a:xfrm>
            <a:off x="506636" y="283438"/>
            <a:ext cx="416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assistance using AI screen reader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4C38ACF9-ED23-ED3D-9AA1-97B718667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485790" y="962351"/>
            <a:ext cx="1121527" cy="1586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C28C3D-7FD3-5965-543B-29D7D49B3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7364" y="3525798"/>
            <a:ext cx="1708150" cy="305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010165-FE9E-612D-45DA-9C2FA1C2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17" y="425645"/>
            <a:ext cx="7732640" cy="5462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4AE6B-39B2-C5BD-0535-7E6B07B894F1}"/>
              </a:ext>
            </a:extLst>
          </p:cNvPr>
          <p:cNvSpPr txBox="1"/>
          <p:nvPr/>
        </p:nvSpPr>
        <p:spPr>
          <a:xfrm>
            <a:off x="495301" y="1314450"/>
            <a:ext cx="2628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long will it take to read this? Manually or Screen Reader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530D4-1CE1-3714-2B8E-33B169BA76A5}"/>
              </a:ext>
            </a:extLst>
          </p:cNvPr>
          <p:cNvSpPr txBox="1"/>
          <p:nvPr/>
        </p:nvSpPr>
        <p:spPr>
          <a:xfrm>
            <a:off x="539751" y="3215183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long will it take to understand ?</a:t>
            </a:r>
          </a:p>
        </p:txBody>
      </p:sp>
    </p:spTree>
    <p:extLst>
      <p:ext uri="{BB962C8B-B14F-4D97-AF65-F5344CB8AC3E}">
        <p14:creationId xmlns:p14="http://schemas.microsoft.com/office/powerpoint/2010/main" val="201544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96C594F-18D0-1211-ED82-9728360A7CE4}"/>
              </a:ext>
            </a:extLst>
          </p:cNvPr>
          <p:cNvSpPr txBox="1"/>
          <p:nvPr/>
        </p:nvSpPr>
        <p:spPr>
          <a:xfrm>
            <a:off x="596900" y="386831"/>
            <a:ext cx="624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Engaging and Fast Cognitive assistance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390D5-7E5A-490E-0910-8805B526FF79}"/>
              </a:ext>
            </a:extLst>
          </p:cNvPr>
          <p:cNvSpPr txBox="1"/>
          <p:nvPr/>
        </p:nvSpPr>
        <p:spPr>
          <a:xfrm>
            <a:off x="4179966" y="2820188"/>
            <a:ext cx="53825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changes? Summarize </a:t>
            </a:r>
          </a:p>
          <a:p>
            <a:endParaRPr lang="en-US" dirty="0"/>
          </a:p>
          <a:p>
            <a:r>
              <a:rPr lang="en-US" sz="1200" dirty="0">
                <a:solidFill>
                  <a:schemeClr val="accent1"/>
                </a:solidFill>
              </a:rPr>
              <a:t>&lt;&lt; Responds in seconds &gt;&gt;</a:t>
            </a:r>
          </a:p>
          <a:p>
            <a:endParaRPr lang="en-US" sz="700" dirty="0"/>
          </a:p>
          <a:p>
            <a:r>
              <a:rPr lang="en-US" sz="800" dirty="0"/>
              <a:t>**Changes to Barclays Current Account**</a:t>
            </a:r>
          </a:p>
          <a:p>
            <a:endParaRPr lang="en-US" sz="800" dirty="0"/>
          </a:p>
          <a:p>
            <a:r>
              <a:rPr lang="en-US" sz="800" dirty="0"/>
              <a:t>Barclays has made several changes to its current account, including:</a:t>
            </a:r>
          </a:p>
          <a:p>
            <a:endParaRPr lang="en-US" sz="800" dirty="0"/>
          </a:p>
          <a:p>
            <a:r>
              <a:rPr lang="en-US" sz="800" dirty="0"/>
              <a:t>*   **No Paper Statements**: Barclays will no longer provide paper statements for their customers. Instead, they will offer an online service where customers can view and download their statements.</a:t>
            </a:r>
          </a:p>
          <a:p>
            <a:r>
              <a:rPr lang="en-US" sz="800" dirty="0"/>
              <a:t>*   **Alerts**: Customers will be able to set up alerts to notify them of various transactions on their accounts.</a:t>
            </a:r>
          </a:p>
        </p:txBody>
      </p: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97098F50-C2A9-6E9A-A74E-F31BA77B1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0204" y="3051366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698B04-CF2D-9BF8-FF73-15D4C62D6ED4}"/>
              </a:ext>
            </a:extLst>
          </p:cNvPr>
          <p:cNvCxnSpPr>
            <a:cxnSpLocks/>
          </p:cNvCxnSpPr>
          <p:nvPr/>
        </p:nvCxnSpPr>
        <p:spPr>
          <a:xfrm>
            <a:off x="3853860" y="3170470"/>
            <a:ext cx="5708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obot with solid fill">
            <a:extLst>
              <a:ext uri="{FF2B5EF4-FFF2-40B4-BE49-F238E27FC236}">
                <a16:creationId xmlns:a16="http://schemas.microsoft.com/office/drawing/2014/main" id="{25476458-3B69-C295-9E7B-CE9BDABCA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2252" y="3051366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9720FF-AE07-D6BF-8AA6-EDBCF2B00A68}"/>
              </a:ext>
            </a:extLst>
          </p:cNvPr>
          <p:cNvCxnSpPr>
            <a:cxnSpLocks/>
          </p:cNvCxnSpPr>
          <p:nvPr/>
        </p:nvCxnSpPr>
        <p:spPr>
          <a:xfrm flipH="1">
            <a:off x="3831635" y="3348270"/>
            <a:ext cx="5730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ADEB9B7-4528-7A9E-4533-40A127D47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44" y="1453449"/>
            <a:ext cx="2173956" cy="1535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29B50-12B1-8A50-9CFE-8650DC68761A}"/>
              </a:ext>
            </a:extLst>
          </p:cNvPr>
          <p:cNvSpPr txBox="1"/>
          <p:nvPr/>
        </p:nvSpPr>
        <p:spPr>
          <a:xfrm>
            <a:off x="596900" y="4907060"/>
            <a:ext cx="27953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The document contains approximately 621 words. A screen reader would take about 207 seconds (or </a:t>
            </a:r>
            <a:r>
              <a:rPr lang="en-GB" sz="1200" dirty="0">
                <a:solidFill>
                  <a:schemeClr val="accent4"/>
                </a:solidFill>
              </a:rPr>
              <a:t>roughly 3 minutes and 27 seconds</a:t>
            </a:r>
            <a:r>
              <a:rPr lang="en-GB" sz="1200" dirty="0"/>
              <a:t>) to read it aloud at an average speed of 180 words per minute.</a:t>
            </a:r>
          </a:p>
          <a:p>
            <a:endParaRPr lang="en-GB" sz="1200" dirty="0"/>
          </a:p>
          <a:p>
            <a:r>
              <a:rPr lang="en-GB" sz="1200" dirty="0"/>
              <a:t>AI Accessibility agent does that in </a:t>
            </a:r>
            <a:r>
              <a:rPr lang="en-GB" sz="1200" b="1" dirty="0">
                <a:solidFill>
                  <a:srgbClr val="00B0F0"/>
                </a:solidFill>
              </a:rPr>
              <a:t>seconds</a:t>
            </a:r>
            <a:r>
              <a:rPr lang="en-GB" sz="1200" dirty="0">
                <a:solidFill>
                  <a:schemeClr val="accent1"/>
                </a:solidFill>
              </a:rPr>
              <a:t>.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3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2329-F645-99DD-7205-8D3A7AC75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8B16-072B-6CFB-F242-8D7B493A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Proposed Solution – AI Accessibility Agent</a:t>
            </a:r>
            <a:endParaRPr lang="en-GB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1CB3911-9258-2FC1-1F73-AED75EB0A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391065"/>
              </p:ext>
            </p:extLst>
          </p:nvPr>
        </p:nvGraphicFramePr>
        <p:xfrm>
          <a:off x="953461" y="158021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638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ED3C8-8500-EA6B-DFC6-A9180BB7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71898F5F-66BA-513B-CC2E-D3CC60F84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Play">
            <a:extLst>
              <a:ext uri="{FF2B5EF4-FFF2-40B4-BE49-F238E27FC236}">
                <a16:creationId xmlns:a16="http://schemas.microsoft.com/office/drawing/2014/main" id="{9BD81A05-9B08-4587-A49F-795F466E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0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A9B04EC-4688-6A64-A2A8-35896D364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928406"/>
              </p:ext>
            </p:extLst>
          </p:nvPr>
        </p:nvGraphicFramePr>
        <p:xfrm>
          <a:off x="2213002" y="1153514"/>
          <a:ext cx="9115398" cy="4924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386F944-9B8F-B2E6-3DAE-ADEFB539309F}"/>
              </a:ext>
            </a:extLst>
          </p:cNvPr>
          <p:cNvSpPr txBox="1"/>
          <p:nvPr/>
        </p:nvSpPr>
        <p:spPr>
          <a:xfrm>
            <a:off x="989390" y="1335203"/>
            <a:ext cx="267157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Market Opportunity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B16C5D-8F59-DCEF-C3B5-227A5F860D82}"/>
              </a:ext>
            </a:extLst>
          </p:cNvPr>
          <p:cNvSpPr txBox="1"/>
          <p:nvPr/>
        </p:nvSpPr>
        <p:spPr>
          <a:xfrm>
            <a:off x="989390" y="5613193"/>
            <a:ext cx="712510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Solution Space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0A6428-8874-5AFA-BFD7-FA7FA2E6B49B}"/>
              </a:ext>
            </a:extLst>
          </p:cNvPr>
          <p:cNvCxnSpPr>
            <a:cxnSpLocks/>
          </p:cNvCxnSpPr>
          <p:nvPr/>
        </p:nvCxnSpPr>
        <p:spPr>
          <a:xfrm>
            <a:off x="816864" y="3615718"/>
            <a:ext cx="10558272" cy="0"/>
          </a:xfrm>
          <a:prstGeom prst="line">
            <a:avLst/>
          </a:prstGeom>
          <a:ln w="1905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DBE843-A4D1-8C47-3892-B31BA293BD90}"/>
              </a:ext>
            </a:extLst>
          </p:cNvPr>
          <p:cNvSpPr txBox="1"/>
          <p:nvPr/>
        </p:nvSpPr>
        <p:spPr>
          <a:xfrm>
            <a:off x="576303" y="476410"/>
            <a:ext cx="314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Why it makes sense to invest?</a:t>
            </a:r>
          </a:p>
        </p:txBody>
      </p:sp>
    </p:spTree>
    <p:extLst>
      <p:ext uri="{BB962C8B-B14F-4D97-AF65-F5344CB8AC3E}">
        <p14:creationId xmlns:p14="http://schemas.microsoft.com/office/powerpoint/2010/main" val="324474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786</Words>
  <Application>Microsoft Office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1_Office Theme</vt:lpstr>
      <vt:lpstr>Reimagining Financial Digital Accessibility  with Artificial Intelligence Agents</vt:lpstr>
      <vt:lpstr>Executive Summary</vt:lpstr>
      <vt:lpstr>PowerPoint Presentation</vt:lpstr>
      <vt:lpstr>PowerPoint Presentation</vt:lpstr>
      <vt:lpstr>PowerPoint Presentation</vt:lpstr>
      <vt:lpstr>PowerPoint Presentation</vt:lpstr>
      <vt:lpstr>Proposed Solution – AI Accessibility Agent</vt:lpstr>
      <vt:lpstr>Demo</vt:lpstr>
      <vt:lpstr>PowerPoint Presentation</vt:lpstr>
      <vt:lpstr>FAQs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Bhanu Arya</dc:creator>
  <cp:lastModifiedBy>Arya, Bhanu</cp:lastModifiedBy>
  <cp:revision>6</cp:revision>
  <dcterms:created xsi:type="dcterms:W3CDTF">2025-01-30T11:55:33Z</dcterms:created>
  <dcterms:modified xsi:type="dcterms:W3CDTF">2025-01-30T13:13:47Z</dcterms:modified>
</cp:coreProperties>
</file>