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9" r:id="rId1"/>
  </p:sldMasterIdLst>
  <p:notesMasterIdLst>
    <p:notesMasterId r:id="rId15"/>
  </p:notesMasterIdLst>
  <p:sldIdLst>
    <p:sldId id="256" r:id="rId2"/>
    <p:sldId id="257" r:id="rId3"/>
    <p:sldId id="258" r:id="rId4"/>
    <p:sldId id="271" r:id="rId5"/>
    <p:sldId id="260" r:id="rId6"/>
    <p:sldId id="269" r:id="rId7"/>
    <p:sldId id="261" r:id="rId8"/>
    <p:sldId id="270" r:id="rId9"/>
    <p:sldId id="262" r:id="rId10"/>
    <p:sldId id="263" r:id="rId11"/>
    <p:sldId id="272" r:id="rId12"/>
    <p:sldId id="273" r:id="rId13"/>
    <p:sldId id="264" r:id="rId14"/>
  </p:sldIdLst>
  <p:sldSz cx="12192000" cy="6858000"/>
  <p:notesSz cx="6858000" cy="9144000"/>
  <p:embeddedFontLst>
    <p:embeddedFont>
      <p:font typeface="Trebuchet MS" panose="020B0603020202020204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iY4uRyV2aVJCWZ46jl0QpsRJSI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611934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7784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2626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64937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6" name="Google Shape;35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2733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6348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2" name="Google Shape;3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33542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1889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78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8482-A806-24FB-0EEB-64DF88F5C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E620E-3E6B-E63E-05C4-2255875EC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37BB6-4075-64F3-7920-621EA339E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B4B-7353-4735-A816-C2D2F5E4673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1023E-31BC-CBD3-A8C5-7FC1A2138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F8630-195A-0C7C-2EC3-1AA10DE2F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58A-20C1-42A6-A910-9CD2925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3908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27BC-339B-33BD-42BB-CA5EDD8ED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94F285-9108-3A2E-D47A-E4ACE412D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ABAE3-3C10-1243-432A-AC1067C1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B4B-7353-4735-A816-C2D2F5E4673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EF5B-41F7-E212-E08E-63A96FF0D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7463E-6AD4-464D-41DD-9B6EFE184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58A-20C1-42A6-A910-9CD2925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324999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CD7EDB-8BD4-D164-2E66-2AE02E92FE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030006-A5D0-9291-1EAB-046B741DC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6D728-90E3-F4E1-A4A7-18E380BCB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B4B-7353-4735-A816-C2D2F5E4673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19E4-A5DB-6CD4-BF66-C73C104B6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D7BB3-2491-77B0-76E4-98CEF3F41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58A-20C1-42A6-A910-9CD2925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5911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4F405-264D-0E83-56BE-920FC14CA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B0309-D66B-640C-3963-F58D49351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F0624-B803-D1D3-E36E-31CEF32A8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48636-AAA1-5FDC-D309-378CE35B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C159-83F2-5CB0-597D-C682F7637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6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5856E-566C-6F40-8F6F-DCAEFC296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47256-37AF-FD06-A28E-23F57381E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51584-677C-759C-6739-4B7D7262F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B4B-7353-4735-A816-C2D2F5E4673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B3269-181D-7670-8DFA-003F0FBF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DB79D-E622-4855-1C67-E7F8BC39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58A-20C1-42A6-A910-9CD2925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151863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B92E4-5300-BB01-BB45-8A1E35658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35896-8C21-6493-0158-EB20FC5BB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1E721-1943-F815-A8AD-84D0F1FCFA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AAE0E9-3363-C6D3-6AC4-29C379C00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B4B-7353-4735-A816-C2D2F5E4673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922BF-43B2-34B9-7A49-02A353377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47C55-3BAE-2D91-6E2A-2B060FBD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58A-20C1-42A6-A910-9CD2925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9941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A6B-234E-8139-CE4D-017182919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4047B-2028-D406-DAE4-BD3F43ED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56F2F-3A6C-2313-40C8-DD03C57F47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65B478-72C6-0456-C1AF-69DBD1B1F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ACDA2-A007-61E9-7E0E-F61BBB9DC6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B4321-579F-4726-1A20-C5A1A05E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B4B-7353-4735-A816-C2D2F5E4673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E33CE4-14B1-695D-D4F1-133FCB947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31A8DF-45F9-8AC6-393A-777300EA1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58A-20C1-42A6-A910-9CD2925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679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5450-4664-109C-A4E5-FEDCAD11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379D50-044E-8285-44EC-2531B84B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B4B-7353-4735-A816-C2D2F5E4673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A61F0-5B89-8931-590B-018A2BC00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0F6754-172E-51A1-C679-64959695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58A-20C1-42A6-A910-9CD2925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678266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9DE8D2-534E-7698-5390-9D0EFAF0B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B14E4B-C3F6-EBF5-1167-F53EACB3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F41F1-F5DF-5BD5-F7F5-190B9DEBF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27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885A-C38A-C16B-B0E9-3431F8C76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B7642-2A4E-63ED-DB8B-9857A7ACC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923B2-AFE1-0044-4025-9BCD15B7E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7023A-70B1-7AFA-361C-DE30B247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B4B-7353-4735-A816-C2D2F5E4673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3A9A8-2758-007E-267C-0ECEED5A7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F18E73-B97D-D615-671D-F705E146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58A-20C1-42A6-A910-9CD2925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98541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2E34-F6E0-CBF6-7CEF-421756A3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CE88-5AAC-D66F-E7F9-0EDA4054F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3D3D4-170A-AEC7-E086-76054EAC2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EEE4F-A8D5-9A75-B411-92A3FDC81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B8B4B-7353-4735-A816-C2D2F5E4673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A584C-29F7-F6F9-30E0-03CC65D0F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9B339-2F37-EDE8-804F-74352FD31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2458A-20C1-42A6-A910-9CD2925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8191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FF8BB7-519E-3E7D-67E3-6B7455C65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82F2E-2F52-37BB-1BAA-B5B75C780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284AE-DC0A-3706-D2FF-1BC92C557C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B8B4B-7353-4735-A816-C2D2F5E4673E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FAC87-F1D4-92FC-3DC5-EE086336B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BA6D7-2FCA-19E4-E68F-54AFD2571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2458A-20C1-42A6-A910-9CD29254F9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819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8" name="Google Shape;318;p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19" name="Google Shape;319;p1"/>
          <p:cNvSpPr txBox="1"/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888888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0" name="Google Shape;320;p1"/>
          <p:cNvSpPr/>
          <p:nvPr/>
        </p:nvSpPr>
        <p:spPr>
          <a:xfrm rot="10800000" flipH="1">
            <a:off x="9506857" y="5939880"/>
            <a:ext cx="1291772" cy="1157606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"/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2F2F2">
              <a:alpha val="16862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1"/>
          <p:cNvSpPr/>
          <p:nvPr/>
        </p:nvSpPr>
        <p:spPr>
          <a:xfrm>
            <a:off x="2698031" y="1476029"/>
            <a:ext cx="6829425" cy="2797237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2655">
                <a:srgbClr val="FFFFFF">
                  <a:alpha val="0"/>
                </a:srgbClr>
              </a:gs>
              <a:gs pos="15000">
                <a:srgbClr val="FFFFFF">
                  <a:alpha val="33725"/>
                </a:srgbClr>
              </a:gs>
              <a:gs pos="51000">
                <a:schemeClr val="lt1"/>
              </a:gs>
              <a:gs pos="94000">
                <a:srgbClr val="FFFFFF">
                  <a:alpha val="33725"/>
                </a:srgbClr>
              </a:gs>
              <a:gs pos="100000">
                <a:srgbClr val="FFFFFF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1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Submitted in the partial fulfillment for the 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award of the degree of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BACHELOR OF ENGINEERING </a:t>
            </a:r>
            <a:endParaRPr sz="24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IN</a:t>
            </a:r>
            <a:endParaRPr dirty="0"/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ARTIFICIAL INTELLIGENCE AND MACHINE LEARNING </a:t>
            </a:r>
            <a:endParaRPr sz="2400" b="0" i="0" u="none" strike="noStrike" cap="none" dirty="0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3" name="Google Shape;323;p1"/>
          <p:cNvSpPr txBox="1"/>
          <p:nvPr/>
        </p:nvSpPr>
        <p:spPr>
          <a:xfrm>
            <a:off x="7358820" y="5939880"/>
            <a:ext cx="4928608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DISCOVER . </a:t>
            </a:r>
            <a:r>
              <a:rPr lang="en-US" sz="2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LEARN</a:t>
            </a:r>
            <a:r>
              <a:rPr lang="en-US" sz="20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. EMPOWER</a:t>
            </a:r>
            <a:endParaRPr sz="12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5" name="Google Shape;325;p1"/>
          <p:cNvSpPr txBox="1"/>
          <p:nvPr/>
        </p:nvSpPr>
        <p:spPr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AIT-CSE</a:t>
            </a:r>
            <a:endParaRPr sz="1600" b="0" i="0" u="none" strike="noStrike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1"/>
          <p:cNvSpPr txBox="1"/>
          <p:nvPr/>
        </p:nvSpPr>
        <p:spPr>
          <a:xfrm>
            <a:off x="1657138" y="443068"/>
            <a:ext cx="847709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IN" sz="4000" b="1" dirty="0"/>
              <a:t>Smart ATM Machine</a:t>
            </a:r>
            <a:endParaRPr lang="en-IN" sz="4000" dirty="0"/>
          </a:p>
        </p:txBody>
      </p:sp>
      <p:sp>
        <p:nvSpPr>
          <p:cNvPr id="327" name="Google Shape;327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28" name="Google Shape;328;p1"/>
          <p:cNvSpPr txBox="1"/>
          <p:nvPr/>
        </p:nvSpPr>
        <p:spPr>
          <a:xfrm>
            <a:off x="1856200" y="4713444"/>
            <a:ext cx="364968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Submitted by: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Bhanu Duggal 21BCS6292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Girish </a:t>
            </a:r>
            <a:r>
              <a:rPr lang="en-IN" sz="20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Chandwani</a:t>
            </a:r>
            <a:r>
              <a:rPr lang="en-IN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21BCS6277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9" name="Google Shape;329;p1"/>
          <p:cNvSpPr txBox="1"/>
          <p:nvPr/>
        </p:nvSpPr>
        <p:spPr>
          <a:xfrm>
            <a:off x="7681250" y="4725655"/>
            <a:ext cx="2971200" cy="13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Under the Supervision of: </a:t>
            </a: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Priyanka Kaushik Mam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30" name="Google Shape;33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883" y="127182"/>
            <a:ext cx="614923" cy="97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383" name="Google Shape;383;p8"/>
          <p:cNvSpPr txBox="1"/>
          <p:nvPr/>
        </p:nvSpPr>
        <p:spPr>
          <a:xfrm>
            <a:off x="838200" y="797292"/>
            <a:ext cx="10448400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Multi-Currency Withdrawal Module</a:t>
            </a:r>
            <a:r>
              <a:rPr lang="en-US" sz="2400" dirty="0"/>
              <a:t> - Allowing users to withdraw cash in </a:t>
            </a:r>
            <a:r>
              <a:rPr lang="en-US" sz="2400" b="1" dirty="0"/>
              <a:t>Dollar, Euro, and Dirham</a:t>
            </a:r>
            <a:r>
              <a:rPr lang="en-US" sz="2400" dirty="0"/>
              <a:t>, with real-time exchange rate calculations displayed.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Multi-Language Interface</a:t>
            </a:r>
            <a:r>
              <a:rPr lang="en-US" sz="2400" dirty="0"/>
              <a:t> - Implementing </a:t>
            </a:r>
            <a:r>
              <a:rPr lang="en-US" sz="2400" b="1" dirty="0"/>
              <a:t>dynamic language switching</a:t>
            </a:r>
            <a:r>
              <a:rPr lang="en-US" sz="2400" dirty="0"/>
              <a:t> using </a:t>
            </a:r>
            <a:r>
              <a:rPr lang="en-US" sz="2400" b="1" dirty="0"/>
              <a:t>translation dictionaries</a:t>
            </a:r>
            <a:r>
              <a:rPr lang="en-US" sz="2400" dirty="0"/>
              <a:t> to enhance accessibility for diverse users.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User-Friendly UI Enhancements</a:t>
            </a:r>
            <a:r>
              <a:rPr lang="en-US" sz="2400" dirty="0"/>
              <a:t> - Integrating </a:t>
            </a:r>
            <a:r>
              <a:rPr lang="en-US" sz="2400" b="1" dirty="0"/>
              <a:t>smooth animations, color-coded buttons, and hover effects</a:t>
            </a:r>
            <a:r>
              <a:rPr lang="en-US" sz="2400" dirty="0"/>
              <a:t> to create a </a:t>
            </a:r>
            <a:r>
              <a:rPr lang="en-US" sz="2400" b="1" dirty="0"/>
              <a:t>modern, engaging interface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Security &amp; Validation Mechanisms</a:t>
            </a:r>
            <a:r>
              <a:rPr lang="en-US" sz="2400" dirty="0"/>
              <a:t> - Implementing </a:t>
            </a:r>
            <a:r>
              <a:rPr lang="en-US" sz="2400" b="1" dirty="0"/>
              <a:t>real-time transaction validation, error handling, and encrypted communication</a:t>
            </a:r>
            <a:r>
              <a:rPr lang="en-US" sz="2400" dirty="0"/>
              <a:t> to prevent fraud and unauthorized access.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Testing &amp; Feedback Analysis</a:t>
            </a:r>
            <a:r>
              <a:rPr lang="en-US" sz="2400" dirty="0"/>
              <a:t> - Conducting </a:t>
            </a:r>
            <a:r>
              <a:rPr lang="en-US" sz="2400" b="1" dirty="0"/>
              <a:t>usability tests</a:t>
            </a:r>
            <a:r>
              <a:rPr lang="en-US" sz="2400" dirty="0"/>
              <a:t> with sample users to gather feedback, identify issues, and refine the UI for optimal performance</a:t>
            </a:r>
          </a:p>
        </p:txBody>
      </p:sp>
      <p:pic>
        <p:nvPicPr>
          <p:cNvPr id="384" name="Google Shape;38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79" y="112898"/>
            <a:ext cx="614923" cy="97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6A18F-8C45-7C4C-731E-9D9E1563E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97D0C-01AF-3B47-95DF-54AC1F944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386" y="1542439"/>
            <a:ext cx="8578391" cy="53155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1D9760-02B4-DDC8-B0C4-4DB1A904E21A}"/>
              </a:ext>
            </a:extLst>
          </p:cNvPr>
          <p:cNvSpPr txBox="1"/>
          <p:nvPr/>
        </p:nvSpPr>
        <p:spPr>
          <a:xfrm>
            <a:off x="688157" y="772998"/>
            <a:ext cx="2570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UI</a:t>
            </a:r>
            <a:r>
              <a:rPr lang="en-IN" sz="3200" b="1" dirty="0"/>
              <a:t> </a:t>
            </a:r>
            <a:r>
              <a:rPr lang="en-IN" sz="4400" b="1" dirty="0"/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2528423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44C2B4A-02D6-84E0-225F-0759233A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1CA2C-A712-1D8E-A76E-5D57090AFE6F}"/>
              </a:ext>
            </a:extLst>
          </p:cNvPr>
          <p:cNvSpPr txBox="1"/>
          <p:nvPr/>
        </p:nvSpPr>
        <p:spPr>
          <a:xfrm>
            <a:off x="457200" y="528320"/>
            <a:ext cx="36991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400" b="1" dirty="0"/>
              <a:t>FUTURE SCOPE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F3D19E-13F2-5056-5D6C-BBF8161FB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" y="2101802"/>
            <a:ext cx="1053592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🧠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for user behavior analysis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personalize ATM experience and security.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fraud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prevent unauthorized transactions.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🌍 </a:t>
            </a:r>
            <a:r>
              <a:rPr lang="en-US" sz="2400" b="1" dirty="0"/>
              <a:t>Blockchain integration</a:t>
            </a:r>
            <a:r>
              <a:rPr lang="en-US" sz="2400" dirty="0"/>
              <a:t> for secure and transparent transaction records, especially for gold.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📱 </a:t>
            </a:r>
            <a:r>
              <a:rPr lang="en-US" sz="2400" b="1" dirty="0"/>
              <a:t>Mobile sync</a:t>
            </a:r>
            <a:r>
              <a:rPr lang="en-US" sz="2400" dirty="0"/>
              <a:t> so users can begin transactions on their phones and complete them at the ATM.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711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9"/>
          <p:cNvSpPr txBox="1">
            <a:spLocks noGrp="1"/>
          </p:cNvSpPr>
          <p:nvPr>
            <p:ph type="title"/>
          </p:nvPr>
        </p:nvSpPr>
        <p:spPr>
          <a:xfrm>
            <a:off x="919381" y="6017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4400" b="1" dirty="0"/>
              <a:t>Conclusion</a:t>
            </a:r>
            <a:endParaRPr dirty="0"/>
          </a:p>
        </p:txBody>
      </p:sp>
      <p:sp>
        <p:nvSpPr>
          <p:cNvPr id="391" name="Google Shape;391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392" name="Google Shape;392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079" y="112898"/>
            <a:ext cx="614923" cy="9776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2DB898B-E82D-B223-EA9F-2F8F6F9BED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5540" y="1888421"/>
            <a:ext cx="10506457" cy="40030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Smart ATM System provides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next-generation banking experience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integrating modern technologies and user-centric features.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supports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multi-currency operations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multi-language interfaces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automated gold selling process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financial services more accessible and intelligent.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400" dirty="0"/>
              <a:t>This solution bridges the gap between traditional ATMs and the evolving demands of modern users.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"/>
          <p:cNvSpPr txBox="1"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imes New Roman"/>
              <a:buNone/>
            </a:pPr>
            <a:r>
              <a:rPr lang="en-US" sz="4400" b="1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/>
          </a:p>
        </p:txBody>
      </p:sp>
      <p:sp>
        <p:nvSpPr>
          <p:cNvPr id="336" name="Google Shape;336;p2"/>
          <p:cNvSpPr txBox="1">
            <a:spLocks noGrp="1"/>
          </p:cNvSpPr>
          <p:nvPr>
            <p:ph idx="1"/>
          </p:nvPr>
        </p:nvSpPr>
        <p:spPr>
          <a:xfrm>
            <a:off x="838200" y="1588220"/>
            <a:ext cx="10515600" cy="4952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sz="2400" dirty="0"/>
              <a:t>Introduction</a:t>
            </a:r>
          </a:p>
          <a:p>
            <a:r>
              <a:rPr lang="en-IN" sz="2400" dirty="0"/>
              <a:t>Problem Formulation</a:t>
            </a:r>
          </a:p>
          <a:p>
            <a:r>
              <a:rPr lang="en-IN" sz="2400" dirty="0"/>
              <a:t>Objectives</a:t>
            </a:r>
          </a:p>
          <a:p>
            <a:r>
              <a:rPr lang="en-IN" sz="2400" dirty="0"/>
              <a:t>Methodology</a:t>
            </a:r>
          </a:p>
          <a:p>
            <a:r>
              <a:rPr lang="en-IN" sz="2400" dirty="0"/>
              <a:t>UI Design</a:t>
            </a:r>
          </a:p>
          <a:p>
            <a:r>
              <a:rPr lang="en-IN" sz="2400" dirty="0"/>
              <a:t>Future Scope</a:t>
            </a:r>
          </a:p>
          <a:p>
            <a:r>
              <a:rPr lang="en-IN" sz="2400" dirty="0"/>
              <a:t>Conclusion</a:t>
            </a:r>
          </a:p>
        </p:txBody>
      </p:sp>
      <p:sp>
        <p:nvSpPr>
          <p:cNvPr id="337" name="Google Shape;337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pic>
        <p:nvPicPr>
          <p:cNvPr id="338" name="Google Shape;33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044" y="86003"/>
            <a:ext cx="614923" cy="97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"/>
          <p:cNvSpPr txBox="1">
            <a:spLocks noGrp="1"/>
          </p:cNvSpPr>
          <p:nvPr>
            <p:ph type="title"/>
          </p:nvPr>
        </p:nvSpPr>
        <p:spPr>
          <a:xfrm>
            <a:off x="892486" y="618563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4400" b="1" dirty="0"/>
              <a:t>Introduction to Project</a:t>
            </a:r>
            <a:endParaRPr dirty="0"/>
          </a:p>
        </p:txBody>
      </p:sp>
      <p:sp>
        <p:nvSpPr>
          <p:cNvPr id="344" name="Google Shape;344;p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2400" dirty="0"/>
              <a:t>The Smart ATM System is a modernized banking interface developed using </a:t>
            </a:r>
            <a:r>
              <a:rPr lang="en-US" sz="2400" b="1" dirty="0"/>
              <a:t>TypeScript with React</a:t>
            </a:r>
            <a:r>
              <a:rPr lang="en-US" sz="2400" dirty="0"/>
              <a:t>, aimed at enhancing user experience through advanced features and intelligent automation. This innovative ATM supports: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Multi-language interaction</a:t>
            </a:r>
            <a:r>
              <a:rPr lang="en-US" sz="2400" dirty="0"/>
              <a:t>, ensuring accessibility for users from different linguistic backgrounds.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Multi-currency withdrawal and deposit</a:t>
            </a:r>
            <a:r>
              <a:rPr lang="en-US" sz="2400" dirty="0"/>
              <a:t>, facilitating seamless international banking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 </a:t>
            </a:r>
            <a:r>
              <a:rPr lang="en-US" sz="2400" b="1" dirty="0"/>
              <a:t>Gold Sell System</a:t>
            </a:r>
            <a:r>
              <a:rPr lang="en-US" sz="2400" dirty="0"/>
              <a:t> where users can deposit gold into the machine. The system </a:t>
            </a:r>
            <a:r>
              <a:rPr lang="en-US" sz="2400" b="1" dirty="0"/>
              <a:t>automatically verifies the purity</a:t>
            </a:r>
            <a:r>
              <a:rPr lang="en-US" sz="2400" dirty="0"/>
              <a:t> and </a:t>
            </a:r>
            <a:r>
              <a:rPr lang="en-US" sz="2400" b="1" dirty="0"/>
              <a:t>credits the appropriate amount to the user’s account</a:t>
            </a:r>
            <a:r>
              <a:rPr lang="en-US" sz="2400" dirty="0"/>
              <a:t> based on real-time gold valuation.</a:t>
            </a:r>
          </a:p>
        </p:txBody>
      </p:sp>
      <p:sp>
        <p:nvSpPr>
          <p:cNvPr id="345" name="Google Shape;345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346" name="Google Shape;34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286" y="120797"/>
            <a:ext cx="614923" cy="97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82AD40-B3CF-F13F-20FC-D8E70404D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9E71D3-81E5-2C54-153E-92324BBF8DA9}"/>
              </a:ext>
            </a:extLst>
          </p:cNvPr>
          <p:cNvSpPr txBox="1"/>
          <p:nvPr/>
        </p:nvSpPr>
        <p:spPr>
          <a:xfrm>
            <a:off x="727435" y="1536570"/>
            <a:ext cx="107371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Why This Project?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🧳 </a:t>
            </a:r>
            <a:r>
              <a:rPr lang="en-US" sz="2400" b="1" dirty="0"/>
              <a:t>Globalization</a:t>
            </a:r>
            <a:r>
              <a:rPr lang="en-US" sz="2400" dirty="0"/>
              <a:t> has increased the need for accessible, multi-language and multi-currency banking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💬 </a:t>
            </a:r>
            <a:r>
              <a:rPr lang="en-US" sz="2400" b="1" dirty="0"/>
              <a:t>Language barriers</a:t>
            </a:r>
            <a:r>
              <a:rPr lang="en-US" sz="2400" dirty="0"/>
              <a:t> often hinder user interaction and trust in traditional ATM interfaces.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🪙 </a:t>
            </a:r>
            <a:r>
              <a:rPr lang="en-US" sz="2400" b="1" dirty="0"/>
              <a:t>Gold selling</a:t>
            </a:r>
            <a:r>
              <a:rPr lang="en-US" sz="2400" dirty="0"/>
              <a:t> is typically manual and inconvenient, needing digitization for faster, fairer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♿ </a:t>
            </a:r>
            <a:r>
              <a:rPr lang="en-US" sz="2400" b="1" dirty="0"/>
              <a:t>Universal accessibility</a:t>
            </a:r>
            <a:r>
              <a:rPr lang="en-US" sz="2400" dirty="0"/>
              <a:t> and a better </a:t>
            </a:r>
            <a:r>
              <a:rPr lang="en-US" sz="2400" b="1" dirty="0"/>
              <a:t>user experience</a:t>
            </a:r>
            <a:r>
              <a:rPr lang="en-US" sz="2400" dirty="0"/>
              <a:t> are crucial for inclusive financial services.</a:t>
            </a:r>
          </a:p>
        </p:txBody>
      </p:sp>
    </p:spTree>
    <p:extLst>
      <p:ext uri="{BB962C8B-B14F-4D97-AF65-F5344CB8AC3E}">
        <p14:creationId xmlns:p14="http://schemas.microsoft.com/office/powerpoint/2010/main" val="1148688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"/>
          <p:cNvSpPr txBox="1">
            <a:spLocks noGrp="1"/>
          </p:cNvSpPr>
          <p:nvPr>
            <p:ph type="title"/>
          </p:nvPr>
        </p:nvSpPr>
        <p:spPr>
          <a:xfrm>
            <a:off x="1009028" y="521864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4400" b="1" dirty="0"/>
              <a:t>Problem Formulation</a:t>
            </a:r>
            <a:endParaRPr dirty="0"/>
          </a:p>
        </p:txBody>
      </p:sp>
      <p:sp>
        <p:nvSpPr>
          <p:cNvPr id="359" name="Google Shape;359;p5"/>
          <p:cNvSpPr txBox="1">
            <a:spLocks noGrp="1"/>
          </p:cNvSpPr>
          <p:nvPr>
            <p:ph idx="1"/>
          </p:nvPr>
        </p:nvSpPr>
        <p:spPr>
          <a:xfrm>
            <a:off x="336177" y="18102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None/>
            </a:pPr>
            <a:r>
              <a:rPr lang="en-US" sz="2400" b="1" dirty="0"/>
              <a:t>Challenges with Traditional ATM Systems: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🔄 </a:t>
            </a:r>
            <a:r>
              <a:rPr lang="en-US" sz="2400" b="1" dirty="0"/>
              <a:t>Limited Currency Support</a:t>
            </a:r>
            <a:r>
              <a:rPr lang="en-US" sz="2400" dirty="0"/>
              <a:t>: Most ATMs only support a single local currency, making international banking inconvenient.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🌐 </a:t>
            </a:r>
            <a:r>
              <a:rPr lang="en-US" sz="2400" b="1" dirty="0"/>
              <a:t>Language Barriers</a:t>
            </a:r>
            <a:r>
              <a:rPr lang="en-US" sz="2400" dirty="0"/>
              <a:t>: Lack of multilingual support excludes non-native speakers or tourists from using the service comfortably.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🏦 </a:t>
            </a:r>
            <a:r>
              <a:rPr lang="en-US" sz="2400" b="1" dirty="0"/>
              <a:t>Manual Gold Selling Process</a:t>
            </a:r>
            <a:r>
              <a:rPr lang="en-US" sz="2400" dirty="0"/>
              <a:t>: Users must visit banks or jewelers to sell gold, which is time-consuming, requires physical evaluation, and often lacks real-time value estimation.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🧑‍🦯 </a:t>
            </a:r>
            <a:r>
              <a:rPr lang="en-US" sz="2400" b="1" dirty="0"/>
              <a:t>Accessibility Concerns</a:t>
            </a:r>
            <a:r>
              <a:rPr lang="en-US" sz="2400" dirty="0"/>
              <a:t>: Many systems are not designed with universal accessibility in mind, limiting usage for people with different abilities.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920"/>
              <a:buNone/>
            </a:pPr>
            <a:endParaRPr lang="en-US" sz="2400" dirty="0"/>
          </a:p>
        </p:txBody>
      </p:sp>
      <p:sp>
        <p:nvSpPr>
          <p:cNvPr id="360" name="Google Shape;360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361" name="Google Shape;36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715" y="33062"/>
            <a:ext cx="614923" cy="97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ADF7BC-A3B6-1AE9-1C94-8CAC81EE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AB3C4-F399-9C14-4CAE-3030890B5B52}"/>
              </a:ext>
            </a:extLst>
          </p:cNvPr>
          <p:cNvSpPr txBox="1"/>
          <p:nvPr/>
        </p:nvSpPr>
        <p:spPr>
          <a:xfrm>
            <a:off x="643638" y="1524622"/>
            <a:ext cx="1061196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Need for an Advanced Solution:</a:t>
            </a:r>
          </a:p>
          <a:p>
            <a:pPr>
              <a:buNone/>
            </a:pPr>
            <a:r>
              <a:rPr lang="en-US" sz="2400" dirty="0"/>
              <a:t>To bridge these gaps, there is a need for an </a:t>
            </a:r>
            <a:r>
              <a:rPr lang="en-US" sz="2400" b="1" dirty="0"/>
              <a:t>intelligent, automated, and user-friendly ATM system</a:t>
            </a:r>
            <a:r>
              <a:rPr lang="en-US" sz="2400" dirty="0"/>
              <a:t> that can:</a:t>
            </a:r>
          </a:p>
          <a:p>
            <a:pPr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Handle </a:t>
            </a:r>
            <a:r>
              <a:rPr lang="en-US" sz="2400" b="1" dirty="0"/>
              <a:t>multiple currencies</a:t>
            </a:r>
            <a:r>
              <a:rPr lang="en-US" sz="2400" dirty="0"/>
              <a:t>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Provide </a:t>
            </a:r>
            <a:r>
              <a:rPr lang="en-US" sz="2400" b="1" dirty="0"/>
              <a:t>language options</a:t>
            </a:r>
            <a:r>
              <a:rPr lang="en-US" sz="2400" dirty="0"/>
              <a:t> for diverse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Integrate a </a:t>
            </a:r>
            <a:r>
              <a:rPr lang="en-US" sz="2400" b="1" dirty="0"/>
              <a:t>smart gold evaluation and transaction system</a:t>
            </a:r>
            <a:r>
              <a:rPr lang="en-US" sz="24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Be </a:t>
            </a:r>
            <a:r>
              <a:rPr lang="en-US" sz="2400" b="1" dirty="0"/>
              <a:t>accessible and intuitive</a:t>
            </a:r>
            <a:r>
              <a:rPr lang="en-US" sz="2400" dirty="0"/>
              <a:t> for users of all backgrounds.</a:t>
            </a:r>
          </a:p>
        </p:txBody>
      </p:sp>
      <p:pic>
        <p:nvPicPr>
          <p:cNvPr id="5" name="Google Shape;361;p5">
            <a:extLst>
              <a:ext uri="{FF2B5EF4-FFF2-40B4-BE49-F238E27FC236}">
                <a16:creationId xmlns:a16="http://schemas.microsoft.com/office/drawing/2014/main" id="{86405EC2-9C8C-8A0C-FD6E-783DCCC804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715" y="33062"/>
            <a:ext cx="614923" cy="9776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9613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6"/>
          <p:cNvSpPr txBox="1">
            <a:spLocks noGrp="1"/>
          </p:cNvSpPr>
          <p:nvPr>
            <p:ph type="title"/>
          </p:nvPr>
        </p:nvSpPr>
        <p:spPr>
          <a:xfrm>
            <a:off x="973170" y="60959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lang="en-US" sz="4400" b="1" dirty="0"/>
              <a:t>Objectives of the Work</a:t>
            </a:r>
            <a:endParaRPr dirty="0"/>
          </a:p>
        </p:txBody>
      </p:sp>
      <p:sp>
        <p:nvSpPr>
          <p:cNvPr id="367" name="Google Shape;367;p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400" b="1" dirty="0"/>
              <a:t>Develop an interactive ATM interface using Typescript with React, ensuring a modern and accessible UI.</a:t>
            </a:r>
          </a:p>
          <a:p>
            <a:r>
              <a:rPr lang="en-US" sz="2400" b="1" dirty="0"/>
              <a:t>Implement PIN authentication</a:t>
            </a:r>
            <a:r>
              <a:rPr lang="en-US" sz="2400" dirty="0"/>
              <a:t> to enhance security and prevent unauthorized access.</a:t>
            </a:r>
          </a:p>
          <a:p>
            <a:r>
              <a:rPr lang="en-US" sz="2400" b="1" dirty="0"/>
              <a:t>Enable core ATM functionalities</a:t>
            </a:r>
            <a:r>
              <a:rPr lang="en-US" sz="2400" dirty="0"/>
              <a:t>, including </a:t>
            </a:r>
            <a:r>
              <a:rPr lang="en-US" sz="2400" b="1" dirty="0"/>
              <a:t>gold selling, cash withdrawal, deposits, and fund transfers</a:t>
            </a:r>
            <a:r>
              <a:rPr lang="en-US" sz="2400" dirty="0"/>
              <a:t>.</a:t>
            </a:r>
          </a:p>
          <a:p>
            <a:r>
              <a:rPr lang="en-US" sz="2400" b="1" dirty="0"/>
              <a:t>Introduce multi-language support</a:t>
            </a:r>
            <a:r>
              <a:rPr lang="en-US" sz="2400" dirty="0"/>
              <a:t>, allowing users to switch between </a:t>
            </a:r>
            <a:r>
              <a:rPr lang="en-US" sz="2400" b="1" dirty="0"/>
              <a:t>English, Hindi, and French</a:t>
            </a:r>
            <a:r>
              <a:rPr lang="en-US" sz="2400" dirty="0"/>
              <a:t> seamlessly.</a:t>
            </a:r>
          </a:p>
          <a:p>
            <a:r>
              <a:rPr lang="en-US" sz="2400" b="1" dirty="0"/>
              <a:t>Integrate multi-currency withdrawal capabilities</a:t>
            </a:r>
            <a:r>
              <a:rPr lang="en-US" sz="2400" dirty="0"/>
              <a:t>, enabling users to withdraw </a:t>
            </a:r>
            <a:r>
              <a:rPr lang="en-US" sz="2400" b="1" dirty="0"/>
              <a:t>Dollar, Euro, and Dirham</a:t>
            </a:r>
            <a:r>
              <a:rPr lang="en-US" sz="2400" dirty="0"/>
              <a:t>, with an automated exchange rate calculation.</a:t>
            </a:r>
          </a:p>
        </p:txBody>
      </p:sp>
      <p:sp>
        <p:nvSpPr>
          <p:cNvPr id="368" name="Google Shape;368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369" name="Google Shape;369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1868" y="120797"/>
            <a:ext cx="614923" cy="97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AC26DC-5B32-5402-8C8B-45074734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3" name="Google Shape;369;p6">
            <a:extLst>
              <a:ext uri="{FF2B5EF4-FFF2-40B4-BE49-F238E27FC236}">
                <a16:creationId xmlns:a16="http://schemas.microsoft.com/office/drawing/2014/main" id="{49C4AE5E-7075-30A0-3203-4DC8DD50CF7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1868" y="120797"/>
            <a:ext cx="614923" cy="97760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D4DFD7D-8CFB-0AD4-DFFD-0E2210301050}"/>
              </a:ext>
            </a:extLst>
          </p:cNvPr>
          <p:cNvSpPr txBox="1"/>
          <p:nvPr/>
        </p:nvSpPr>
        <p:spPr>
          <a:xfrm>
            <a:off x="662816" y="1571310"/>
            <a:ext cx="10197296" cy="2316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Enhance UI design</a:t>
            </a:r>
            <a:r>
              <a:rPr lang="en-US" sz="2400" dirty="0"/>
              <a:t> by incorporating </a:t>
            </a:r>
            <a:r>
              <a:rPr lang="en-US" sz="2400" b="1" dirty="0"/>
              <a:t>animations, color themes, hover effects, and responsive elements</a:t>
            </a:r>
            <a:r>
              <a:rPr lang="en-US" sz="2400" dirty="0"/>
              <a:t> for an intuitive user experience.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Ensure security measures</a:t>
            </a:r>
            <a:r>
              <a:rPr lang="en-US" sz="2400" dirty="0"/>
              <a:t>, such as </a:t>
            </a:r>
            <a:r>
              <a:rPr lang="en-US" sz="2400" b="1" dirty="0"/>
              <a:t>real-time PIN validation and encryption</a:t>
            </a:r>
            <a:r>
              <a:rPr lang="en-US" sz="2400" dirty="0"/>
              <a:t>, to safeguard user transactions and data.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886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7"/>
          <p:cNvSpPr txBox="1">
            <a:spLocks noGrp="1"/>
          </p:cNvSpPr>
          <p:nvPr>
            <p:ph type="title"/>
          </p:nvPr>
        </p:nvSpPr>
        <p:spPr>
          <a:xfrm>
            <a:off x="865593" y="60959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b="1" dirty="0"/>
              <a:t>Methodology used</a:t>
            </a:r>
            <a:endParaRPr dirty="0"/>
          </a:p>
        </p:txBody>
      </p:sp>
      <p:sp>
        <p:nvSpPr>
          <p:cNvPr id="375" name="Google Shape;375;p7"/>
          <p:cNvSpPr txBox="1">
            <a:spLocks noGrp="1"/>
          </p:cNvSpPr>
          <p:nvPr>
            <p:ph idx="1"/>
          </p:nvPr>
        </p:nvSpPr>
        <p:spPr>
          <a:xfrm>
            <a:off x="677334" y="1400537"/>
            <a:ext cx="9959800" cy="504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2400" b="1" dirty="0"/>
              <a:t>Technology Stack:</a:t>
            </a:r>
          </a:p>
          <a:p>
            <a:r>
              <a:rPr lang="en-IN" sz="2400" b="1" dirty="0"/>
              <a:t>Programming Language:</a:t>
            </a:r>
            <a:r>
              <a:rPr lang="en-IN" sz="2400" dirty="0"/>
              <a:t> Typescript with </a:t>
            </a:r>
            <a:r>
              <a:rPr lang="en-IN" sz="2400" dirty="0" err="1"/>
              <a:t>React,CSS</a:t>
            </a:r>
            <a:endParaRPr lang="en-IN" sz="2400" dirty="0"/>
          </a:p>
          <a:p>
            <a:r>
              <a:rPr lang="en-IN" sz="2400" b="1" dirty="0"/>
              <a:t>Tools Used </a:t>
            </a:r>
            <a:r>
              <a:rPr lang="en-IN" sz="2400" dirty="0"/>
              <a:t>– VS CODE, Git, </a:t>
            </a:r>
            <a:r>
              <a:rPr lang="en-IN" sz="2400" dirty="0" err="1"/>
              <a:t>Github</a:t>
            </a:r>
            <a:endParaRPr lang="en-IN" sz="2400" dirty="0"/>
          </a:p>
          <a:p>
            <a:r>
              <a:rPr lang="en-IN" sz="2400" b="1" dirty="0"/>
              <a:t>Security Features:</a:t>
            </a:r>
            <a:r>
              <a:rPr lang="en-IN" sz="2400" dirty="0"/>
              <a:t> PIN validation, encryption, and session management to prevent unauthorized transactions.</a:t>
            </a:r>
          </a:p>
          <a:p>
            <a:pPr marL="0" indent="0">
              <a:buNone/>
            </a:pPr>
            <a:r>
              <a:rPr lang="en-US" sz="2400" b="1" dirty="0"/>
              <a:t>    Implementation Steps:</a:t>
            </a:r>
          </a:p>
          <a:p>
            <a:r>
              <a:rPr lang="en-US" sz="2400" b="1" dirty="0"/>
              <a:t>User Authentication System</a:t>
            </a:r>
            <a:r>
              <a:rPr lang="en-US" sz="2400" dirty="0"/>
              <a:t> - Implementing a </a:t>
            </a:r>
            <a:r>
              <a:rPr lang="en-US" sz="2400" b="1" dirty="0"/>
              <a:t>secure PIN-based login system</a:t>
            </a:r>
            <a:r>
              <a:rPr lang="en-US" sz="2400" dirty="0"/>
              <a:t> to ensure that only authorized users can access the ATM interface.</a:t>
            </a:r>
          </a:p>
          <a:p>
            <a:r>
              <a:rPr lang="en-US" sz="2400" b="1" dirty="0"/>
              <a:t>Main Menu Design</a:t>
            </a:r>
            <a:r>
              <a:rPr lang="en-US" sz="2400" dirty="0"/>
              <a:t> - Creating a </a:t>
            </a:r>
            <a:r>
              <a:rPr lang="en-US" sz="2400" b="1" dirty="0"/>
              <a:t>visually structured interface</a:t>
            </a:r>
            <a:r>
              <a:rPr lang="en-US" sz="2400" dirty="0"/>
              <a:t> with options </a:t>
            </a:r>
            <a:r>
              <a:rPr lang="en-US" sz="2400" b="1" dirty="0"/>
              <a:t>Gold Selling, Cash Withdrawal, Deposit, and Multi-Currency Transactions</a:t>
            </a:r>
            <a:r>
              <a:rPr lang="en-US" sz="2400" dirty="0"/>
              <a:t>.</a:t>
            </a:r>
          </a:p>
          <a:p>
            <a:endParaRPr lang="en-IN" sz="2400" dirty="0"/>
          </a:p>
        </p:txBody>
      </p:sp>
      <p:sp>
        <p:nvSpPr>
          <p:cNvPr id="376" name="Google Shape;376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pic>
        <p:nvPicPr>
          <p:cNvPr id="377" name="Google Shape;37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11" y="120797"/>
            <a:ext cx="614923" cy="977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</TotalTime>
  <Words>836</Words>
  <Application>Microsoft Office PowerPoint</Application>
  <PresentationFormat>Widescreen</PresentationFormat>
  <Paragraphs>96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Trebuchet MS</vt:lpstr>
      <vt:lpstr>Calibri Light</vt:lpstr>
      <vt:lpstr>Arial</vt:lpstr>
      <vt:lpstr>Calibri</vt:lpstr>
      <vt:lpstr>Times New Roman</vt:lpstr>
      <vt:lpstr>Office Theme</vt:lpstr>
      <vt:lpstr>PowerPoint Presentation</vt:lpstr>
      <vt:lpstr>Outline</vt:lpstr>
      <vt:lpstr>Introduction to Project</vt:lpstr>
      <vt:lpstr>PowerPoint Presentation</vt:lpstr>
      <vt:lpstr>Problem Formulation</vt:lpstr>
      <vt:lpstr>PowerPoint Presentation</vt:lpstr>
      <vt:lpstr>Objectives of the Work</vt:lpstr>
      <vt:lpstr>PowerPoint Presentation</vt:lpstr>
      <vt:lpstr>Methodology used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Bhanu Duggal</cp:lastModifiedBy>
  <cp:revision>10</cp:revision>
  <dcterms:created xsi:type="dcterms:W3CDTF">2019-01-09T10:33:58Z</dcterms:created>
  <dcterms:modified xsi:type="dcterms:W3CDTF">2025-04-27T05:47:37Z</dcterms:modified>
</cp:coreProperties>
</file>