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2238A-EC66-4362-968F-4DC4D7067996}">
  <a:tblStyle styleId="{0142238A-EC66-4362-968F-4DC4D7067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fba04088_0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fba040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0fd98a3e_2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0fd98a3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0fd98a3e_2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0fd98a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fd98a3e_2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fd98a3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a0fd98a3e_2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a0fd98a3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0fd98a3e_2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0fd98a3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0fd98a3e_2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0fd98a3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0fd98a3e_2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0fd98a3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0fd98a3e_2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0fd98a3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0fd98a3e_2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a0fd98a3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b0fa6a9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b0fa6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0fd98a3e_2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0fd98a3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fba04088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fba04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faa1ff65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faa1ff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ba04088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ba040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fba04088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fba040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- 2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2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Taxi Mobility Surge Price Prediction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Bhanu Pratap Shahi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Sanchita Paul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Shubham Kumar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Sumanta Muduli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ANOVA: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1296325"/>
            <a:ext cx="6766700" cy="38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Chi-Square: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-1686" l="940" r="2122" t="-3720"/>
          <a:stretch/>
        </p:blipFill>
        <p:spPr>
          <a:xfrm>
            <a:off x="200175" y="947850"/>
            <a:ext cx="648275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Models used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98600" y="1530575"/>
            <a:ext cx="82338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90300" y="1101175"/>
            <a:ext cx="5255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Classifier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SVM Classifier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Classifier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One vs One  and One vs Rest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4476150"/>
            <a:ext cx="229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741900" y="4476150"/>
            <a:ext cx="209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" y="1152475"/>
            <a:ext cx="4169975" cy="3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75" y="1085100"/>
            <a:ext cx="4462026" cy="325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5"/>
          <p:cNvCxnSpPr/>
          <p:nvPr/>
        </p:nvCxnSpPr>
        <p:spPr>
          <a:xfrm>
            <a:off x="4572000" y="1017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4429675" y="1046300"/>
            <a:ext cx="39000" cy="3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/>
          <p:nvPr/>
        </p:nvCxnSpPr>
        <p:spPr>
          <a:xfrm>
            <a:off x="4439450" y="987625"/>
            <a:ext cx="29400" cy="3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2296800" y="1250250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</a:t>
            </a:r>
            <a:r>
              <a:rPr b="1" lang="en-GB"/>
              <a:t> </a:t>
            </a:r>
            <a:r>
              <a:rPr lang="en-GB"/>
              <a:t>Vs </a:t>
            </a:r>
            <a:r>
              <a:rPr b="1" lang="en-GB"/>
              <a:t>B</a:t>
            </a:r>
            <a:endParaRPr b="1"/>
          </a:p>
        </p:txBody>
      </p:sp>
      <p:sp>
        <p:nvSpPr>
          <p:cNvPr id="150" name="Google Shape;150;p25"/>
          <p:cNvSpPr txBox="1"/>
          <p:nvPr/>
        </p:nvSpPr>
        <p:spPr>
          <a:xfrm>
            <a:off x="2346850" y="2253900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B </a:t>
            </a:r>
            <a:r>
              <a:rPr lang="en-GB"/>
              <a:t>Vs </a:t>
            </a:r>
            <a:r>
              <a:rPr b="1" lang="en-GB"/>
              <a:t>B</a:t>
            </a:r>
            <a:endParaRPr b="1"/>
          </a:p>
        </p:txBody>
      </p:sp>
      <p:sp>
        <p:nvSpPr>
          <p:cNvPr id="151" name="Google Shape;151;p25"/>
          <p:cNvSpPr txBox="1"/>
          <p:nvPr/>
        </p:nvSpPr>
        <p:spPr>
          <a:xfrm>
            <a:off x="2346925" y="3451825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R </a:t>
            </a:r>
            <a:r>
              <a:rPr lang="en-GB">
                <a:solidFill>
                  <a:srgbClr val="172B4D"/>
                </a:solidFill>
              </a:rPr>
              <a:t>Vs </a:t>
            </a:r>
            <a:r>
              <a:rPr b="1" lang="en-GB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Logistic Regression: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1101175"/>
            <a:ext cx="5333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 approach (“ovr”)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Tuning( Bayesian Optimisation)-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C:0.001, solver:”lbfgs”,penalty=l2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Precision=72%, Recall=70% &amp; f1_score=71%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5500450" y="915850"/>
            <a:ext cx="319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90300" y="11011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 approach (“ovo”)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Parameters - C:1, degree =3,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Kernel - Poly Kernel is giving us the best results. Accuracy i.e 72%,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Precision=73%, Recall=70% &amp; f1_score=70%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2103" r="12732" t="0"/>
          <a:stretch/>
        </p:blipFill>
        <p:spPr>
          <a:xfrm>
            <a:off x="5554750" y="1036188"/>
            <a:ext cx="3277550" cy="30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477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1236625"/>
            <a:ext cx="4778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Tuning(Bayesian Search)-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'max_depth', 8),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('min_samples_leaf', 10),                     ('min_samples_split', 50),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('n_estimators', 100)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accuracy= 72%,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precision=73%, recall=70%,fi_score=71%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10785"/>
          <a:stretch/>
        </p:blipFill>
        <p:spPr>
          <a:xfrm>
            <a:off x="5089800" y="1152475"/>
            <a:ext cx="3947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XGBoost Classifier: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1524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Hyperparameters-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gamma=0, learning_rate=0.1,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max_depth=15, n_estimators=100, objective='multi:softprob'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precision=73%, recall=70%,f1_score=71%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550" y="1638775"/>
            <a:ext cx="3708452" cy="2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SHAP Values: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75" y="1017725"/>
            <a:ext cx="57321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Which model did we choose and why?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6575" y="1314275"/>
            <a:ext cx="7106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choose logistic regression as it’s evaluation scores is very similar to other complicated models but it is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computationally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cheaper and more interpretable.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 :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72%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Recall : 72%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 : 72%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is the most consistent performing model with same scores for all metrics.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871500" y="445025"/>
            <a:ext cx="54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               </a:t>
            </a: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pTHeyOlem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33875" y="1338350"/>
            <a:ext cx="646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33875" y="95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970063" y="11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{0142238A-EC66-4362-968F-4DC4D7067996}</a:tableStyleId>
              </a:tblPr>
              <a:tblGrid>
                <a:gridCol w="5428800"/>
              </a:tblGrid>
              <a:tr h="6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Title</a:t>
                      </a:r>
                      <a:endParaRPr b="1" sz="2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83725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 Statement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Summary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Comparing features with Surge Pricing Type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Selection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Models used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Which model did we choose and why?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Challenges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b="1" lang="en-GB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2156550" y="19706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795775" y="1402900"/>
            <a:ext cx="713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NaN values in the dataset.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 features like Var1,Var2,Var3 are not clearly explained.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encoding technique for categorical features.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features for modelling.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Faced issues while running the models as the dataset is large.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models as there is not much difference in accuracy.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311700" y="1336425"/>
            <a:ext cx="82668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build a predictive model which can help Sigma Cabs in predicting Surge Pricing Types proactively.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will helps in matching the right cab with the right customer quickly and efficiently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can increase their customer base and profit by providing better services.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983025" y="2057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64175"/>
            <a:ext cx="7831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build a predictive model which can help Sigma Cabs in predicting Surge Pricing Type proactively.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will help them in matching the right priced cabs with the right customers quickly and efficiently.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0075" y="2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389575"/>
            <a:ext cx="85206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78650" y="867700"/>
            <a:ext cx="7736700" cy="30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set name</a:t>
            </a:r>
            <a:r>
              <a:rPr b="1" lang="en-GB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Sigma Cabs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Shape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-- 131,662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Columns--14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Trip_ID,Trip_Distance,Type_of_Cab,Customer_since_months,    Life_Style_Index, Confidence_Life_Style_Index,Destination_Type, Customer_Rating,Cancellation_Last_1Month,Var1,Var2,Var3,Gender, Surge_Pricing_Type 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Comparing Trip Distance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3" y="1251850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Comparing Customer Rating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" y="1203863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Count of </a:t>
            </a:r>
            <a:r>
              <a:rPr b="1" lang="en-GB"/>
              <a:t>Type of Cab with Gender Filter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75" y="1300550"/>
            <a:ext cx="5759550" cy="2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Features selection: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26325" y="1141475"/>
            <a:ext cx="518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Methods used: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 Tree Classifier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ANOVA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Chi-Square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Extra Trees Classifier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17725"/>
            <a:ext cx="85153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