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9068E3-54A2-4E14-921A-5BCA89D8A5CB}">
  <a:tblStyle styleId="{2A9068E3-54A2-4E14-921A-5BCA89D8A5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c4b3b520d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c4b3b52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94b62f358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94b62f3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94b62f358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94b62f3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c4b3b520d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c4b3b520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7de6c3ceb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7de6c3c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9fba04088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9fba040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a0fd98a3e_2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a0fd98a3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a0fd98a3e_2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a0fd98a3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a0fd98a3e_2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a0fd98a3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c4b3b520d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c4b3b52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a0fd98a3e_2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a0fd98a3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9fba04088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9fba040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c589fddc4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c589fddc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0fd98a3e_2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a0fd98a3e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a0fd98a3e_2_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a0fd98a3e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c589fddc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c589fdd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c589fddc4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c589fddc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9fba04088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9fba0408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9faa1ff65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9faa1ff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94b62f358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94b62f3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000">
                <a:solidFill>
                  <a:schemeClr val="lt1"/>
                </a:solidFill>
                <a:latin typeface="Montserrat"/>
                <a:ea typeface="Montserrat"/>
                <a:cs typeface="Montserrat"/>
                <a:sym typeface="Montserrat"/>
              </a:rPr>
              <a:t>Team 2</a:t>
            </a:r>
            <a:endParaRPr b="1" sz="3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000">
                <a:solidFill>
                  <a:schemeClr val="lt1"/>
                </a:solidFill>
                <a:latin typeface="Montserrat"/>
                <a:ea typeface="Montserrat"/>
                <a:cs typeface="Montserrat"/>
                <a:sym typeface="Montserrat"/>
              </a:rPr>
              <a:t>TED Talk Views Prediction</a:t>
            </a:r>
            <a:endParaRPr b="1" sz="3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u="sng">
                <a:solidFill>
                  <a:schemeClr val="lt1"/>
                </a:solidFill>
                <a:latin typeface="Montserrat"/>
                <a:ea typeface="Montserrat"/>
                <a:cs typeface="Montserrat"/>
                <a:sym typeface="Montserrat"/>
              </a:rPr>
              <a:t>Team Members</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Bhanu Pratap Shahi</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Sanchita Paul</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Shubham Kumar</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Sumanta Muduli</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Published Year with</a:t>
            </a:r>
            <a:r>
              <a:rPr b="1" lang="en-GB"/>
              <a:t> Views:</a:t>
            </a:r>
            <a:endParaRPr b="1"/>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129800" y="1017725"/>
            <a:ext cx="4267325" cy="3314500"/>
          </a:xfrm>
          <a:prstGeom prst="rect">
            <a:avLst/>
          </a:prstGeom>
          <a:noFill/>
          <a:ln>
            <a:noFill/>
          </a:ln>
        </p:spPr>
      </p:pic>
      <p:sp>
        <p:nvSpPr>
          <p:cNvPr id="129" name="Google Shape;129;p22"/>
          <p:cNvSpPr txBox="1"/>
          <p:nvPr/>
        </p:nvSpPr>
        <p:spPr>
          <a:xfrm>
            <a:off x="697700" y="4445800"/>
            <a:ext cx="75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Released Year with Max average views                    Most Frequent Released Year</a:t>
            </a:r>
            <a:endParaRPr b="1">
              <a:solidFill>
                <a:schemeClr val="lt1"/>
              </a:solidFill>
              <a:latin typeface="Montserrat"/>
              <a:ea typeface="Montserrat"/>
              <a:cs typeface="Montserrat"/>
              <a:sym typeface="Montserrat"/>
            </a:endParaRPr>
          </a:p>
        </p:txBody>
      </p:sp>
      <p:pic>
        <p:nvPicPr>
          <p:cNvPr id="130" name="Google Shape;130;p22"/>
          <p:cNvPicPr preferRelativeResize="0"/>
          <p:nvPr/>
        </p:nvPicPr>
        <p:blipFill>
          <a:blip r:embed="rId4">
            <a:alphaModFix/>
          </a:blip>
          <a:stretch>
            <a:fillRect/>
          </a:stretch>
        </p:blipFill>
        <p:spPr>
          <a:xfrm>
            <a:off x="4478250" y="1017725"/>
            <a:ext cx="4354050" cy="33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Most Popular Occupations:</a:t>
            </a:r>
            <a:endParaRPr b="1"/>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311700" y="1017725"/>
            <a:ext cx="7914650" cy="380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Most popular Titles:</a:t>
            </a:r>
            <a:endParaRPr b="1"/>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421875" y="1152475"/>
            <a:ext cx="8410426" cy="365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Most popular Topics According to Views:</a:t>
            </a:r>
            <a:endParaRPr b="1"/>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5"/>
          <p:cNvPicPr preferRelativeResize="0"/>
          <p:nvPr/>
        </p:nvPicPr>
        <p:blipFill>
          <a:blip r:embed="rId3">
            <a:alphaModFix/>
          </a:blip>
          <a:stretch>
            <a:fillRect/>
          </a:stretch>
        </p:blipFill>
        <p:spPr>
          <a:xfrm>
            <a:off x="409575" y="1017725"/>
            <a:ext cx="8324850" cy="393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02100" y="47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t>Feature Engineering</a:t>
            </a:r>
            <a:endParaRPr b="1" sz="3000"/>
          </a:p>
        </p:txBody>
      </p:sp>
      <p:sp>
        <p:nvSpPr>
          <p:cNvPr id="157" name="Google Shape;15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1de</a:t>
            </a:r>
            <a:endParaRPr/>
          </a:p>
        </p:txBody>
      </p:sp>
      <p:sp>
        <p:nvSpPr>
          <p:cNvPr id="158" name="Google Shape;158;p26"/>
          <p:cNvSpPr txBox="1"/>
          <p:nvPr/>
        </p:nvSpPr>
        <p:spPr>
          <a:xfrm>
            <a:off x="462100" y="1152475"/>
            <a:ext cx="60174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Speaker_avg_views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Event_wise_avg_views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Related_views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Topic_wise_avg_views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Num_of_languages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Num_of_tags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Release_day</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Release_month</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Video_age</a:t>
            </a:r>
            <a:endParaRPr b="1" sz="1600">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39850"/>
            <a:ext cx="8520600" cy="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Montserrat"/>
                <a:ea typeface="Montserrat"/>
                <a:cs typeface="Montserrat"/>
                <a:sym typeface="Montserrat"/>
              </a:rPr>
              <a:t>Features selection(f regression):</a:t>
            </a:r>
            <a:endParaRPr/>
          </a:p>
        </p:txBody>
      </p:sp>
      <p:sp>
        <p:nvSpPr>
          <p:cNvPr id="164" name="Google Shape;164;p27"/>
          <p:cNvSpPr txBox="1"/>
          <p:nvPr>
            <p:ph idx="1" type="body"/>
          </p:nvPr>
        </p:nvSpPr>
        <p:spPr>
          <a:xfrm>
            <a:off x="311700" y="979125"/>
            <a:ext cx="8520600" cy="3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7"/>
          <p:cNvPicPr preferRelativeResize="0"/>
          <p:nvPr/>
        </p:nvPicPr>
        <p:blipFill>
          <a:blip r:embed="rId3">
            <a:alphaModFix/>
          </a:blip>
          <a:stretch>
            <a:fillRect/>
          </a:stretch>
        </p:blipFill>
        <p:spPr>
          <a:xfrm>
            <a:off x="142875" y="1350950"/>
            <a:ext cx="8858250" cy="350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Models used</a:t>
            </a:r>
            <a:r>
              <a:rPr b="1" lang="en-GB">
                <a:latin typeface="Montserrat"/>
                <a:ea typeface="Montserrat"/>
                <a:cs typeface="Montserrat"/>
                <a:sym typeface="Montserrat"/>
              </a:rPr>
              <a:t>:</a:t>
            </a:r>
            <a:endParaRPr/>
          </a:p>
        </p:txBody>
      </p:sp>
      <p:sp>
        <p:nvSpPr>
          <p:cNvPr id="171" name="Google Shape;171;p28"/>
          <p:cNvSpPr txBox="1"/>
          <p:nvPr>
            <p:ph idx="1" type="body"/>
          </p:nvPr>
        </p:nvSpPr>
        <p:spPr>
          <a:xfrm>
            <a:off x="598600" y="1530575"/>
            <a:ext cx="8233800" cy="30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txBox="1"/>
          <p:nvPr/>
        </p:nvSpPr>
        <p:spPr>
          <a:xfrm>
            <a:off x="390300" y="1101175"/>
            <a:ext cx="69111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XGBoost Regressor</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Extra Trees Regressor</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Random Forest Regressor</a:t>
            </a:r>
            <a:endParaRPr b="1" sz="16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XGBoost Regressor</a:t>
            </a:r>
            <a:r>
              <a:rPr b="1" lang="en-GB">
                <a:latin typeface="Montserrat"/>
                <a:ea typeface="Montserrat"/>
                <a:cs typeface="Montserrat"/>
                <a:sym typeface="Montserrat"/>
              </a:rPr>
              <a:t>:</a:t>
            </a:r>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txBox="1"/>
          <p:nvPr/>
        </p:nvSpPr>
        <p:spPr>
          <a:xfrm>
            <a:off x="311700" y="1101175"/>
            <a:ext cx="5333700" cy="384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Criterion = MAE</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R_Square for train=  0.9 </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R_Square for test= 0.83</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MAE train =</a:t>
            </a:r>
            <a:r>
              <a:rPr b="1" lang="en-GB" sz="2100">
                <a:solidFill>
                  <a:schemeClr val="lt1"/>
                </a:solidFill>
                <a:latin typeface="Montserrat"/>
                <a:ea typeface="Montserrat"/>
                <a:cs typeface="Montserrat"/>
                <a:sym typeface="Montserrat"/>
              </a:rPr>
              <a:t> </a:t>
            </a:r>
            <a:r>
              <a:rPr b="1" lang="en-GB" sz="1650">
                <a:solidFill>
                  <a:schemeClr val="lt1"/>
                </a:solidFill>
                <a:highlight>
                  <a:srgbClr val="FFFFFF"/>
                </a:highlight>
                <a:latin typeface="Montserrat"/>
                <a:ea typeface="Montserrat"/>
                <a:cs typeface="Montserrat"/>
                <a:sym typeface="Montserrat"/>
              </a:rPr>
              <a:t>1</a:t>
            </a:r>
            <a:r>
              <a:rPr b="1" lang="en-GB" sz="1700">
                <a:solidFill>
                  <a:schemeClr val="lt1"/>
                </a:solidFill>
                <a:highlight>
                  <a:srgbClr val="FFFFFF"/>
                </a:highlight>
                <a:latin typeface="Montserrat"/>
                <a:ea typeface="Montserrat"/>
                <a:cs typeface="Montserrat"/>
                <a:sym typeface="Montserrat"/>
              </a:rPr>
              <a:t>64091.33</a:t>
            </a:r>
            <a:endParaRPr b="1" sz="17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MAE test= 226944.86</a:t>
            </a:r>
            <a:endParaRPr b="1" sz="17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RMSE train= 315411.38</a:t>
            </a:r>
            <a:endParaRPr b="1" sz="1700">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RMSE test= 454270.75</a:t>
            </a:r>
            <a:endParaRPr b="1" sz="17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b="1" lang="en-GB" sz="1600">
                <a:solidFill>
                  <a:schemeClr val="lt1"/>
                </a:solidFill>
                <a:latin typeface="Montserrat"/>
                <a:ea typeface="Montserrat"/>
                <a:cs typeface="Montserrat"/>
                <a:sym typeface="Montserrat"/>
              </a:rPr>
              <a:t> </a:t>
            </a:r>
            <a:endParaRPr b="1" sz="1600">
              <a:solidFill>
                <a:schemeClr val="lt1"/>
              </a:solidFill>
              <a:latin typeface="Montserrat"/>
              <a:ea typeface="Montserrat"/>
              <a:cs typeface="Montserrat"/>
              <a:sym typeface="Montserrat"/>
            </a:endParaRPr>
          </a:p>
        </p:txBody>
      </p:sp>
      <p:pic>
        <p:nvPicPr>
          <p:cNvPr id="180" name="Google Shape;180;p29"/>
          <p:cNvPicPr preferRelativeResize="0"/>
          <p:nvPr/>
        </p:nvPicPr>
        <p:blipFill>
          <a:blip r:embed="rId3">
            <a:alphaModFix/>
          </a:blip>
          <a:stretch>
            <a:fillRect/>
          </a:stretch>
        </p:blipFill>
        <p:spPr>
          <a:xfrm>
            <a:off x="3537175" y="1152475"/>
            <a:ext cx="5175950" cy="365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Extra Trees Regressor</a:t>
            </a:r>
            <a:r>
              <a:rPr b="1" lang="en-GB">
                <a:latin typeface="Montserrat"/>
                <a:ea typeface="Montserrat"/>
                <a:cs typeface="Montserrat"/>
                <a:sym typeface="Montserrat"/>
              </a:rPr>
              <a:t>:</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txBox="1"/>
          <p:nvPr/>
        </p:nvSpPr>
        <p:spPr>
          <a:xfrm>
            <a:off x="390300" y="1101175"/>
            <a:ext cx="52551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Criterion = MAE</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R_Square for train=  0.79 </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R_Square for test= 0.83</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MAE train =</a:t>
            </a:r>
            <a:r>
              <a:rPr b="1" lang="en-GB" sz="2100">
                <a:solidFill>
                  <a:schemeClr val="lt1"/>
                </a:solidFill>
                <a:latin typeface="Montserrat"/>
                <a:ea typeface="Montserrat"/>
                <a:cs typeface="Montserrat"/>
                <a:sym typeface="Montserrat"/>
              </a:rPr>
              <a:t> </a:t>
            </a:r>
            <a:r>
              <a:rPr b="1" lang="en-GB" sz="1600">
                <a:solidFill>
                  <a:schemeClr val="lt1"/>
                </a:solidFill>
                <a:highlight>
                  <a:srgbClr val="FFFFFF"/>
                </a:highlight>
                <a:latin typeface="Montserrat"/>
                <a:ea typeface="Montserrat"/>
                <a:cs typeface="Montserrat"/>
                <a:sym typeface="Montserrat"/>
              </a:rPr>
              <a:t>207304.04</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MAE test= </a:t>
            </a:r>
            <a:r>
              <a:rPr b="1" lang="en-GB" sz="1600">
                <a:solidFill>
                  <a:schemeClr val="lt1"/>
                </a:solidFill>
                <a:highlight>
                  <a:srgbClr val="FFFFFF"/>
                </a:highlight>
                <a:latin typeface="Montserrat"/>
                <a:ea typeface="Montserrat"/>
                <a:cs typeface="Montserrat"/>
                <a:sym typeface="Montserrat"/>
              </a:rPr>
              <a:t>204793.75</a:t>
            </a:r>
            <a:endParaRPr b="1" sz="16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RMSE train= </a:t>
            </a:r>
            <a:r>
              <a:rPr b="1" lang="en-GB" sz="1600">
                <a:solidFill>
                  <a:schemeClr val="lt1"/>
                </a:solidFill>
                <a:highlight>
                  <a:srgbClr val="FFFFFF"/>
                </a:highlight>
                <a:latin typeface="Montserrat"/>
                <a:ea typeface="Montserrat"/>
                <a:cs typeface="Montserrat"/>
                <a:sym typeface="Montserrat"/>
              </a:rPr>
              <a:t>497317.34</a:t>
            </a:r>
            <a:endParaRPr b="1" sz="16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RMSE test= 484832.84</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GB" sz="2300">
                <a:solidFill>
                  <a:schemeClr val="lt1"/>
                </a:solidFill>
              </a:rPr>
              <a:t> </a:t>
            </a:r>
            <a:endParaRPr sz="2300">
              <a:solidFill>
                <a:schemeClr val="lt1"/>
              </a:solidFill>
            </a:endParaRPr>
          </a:p>
        </p:txBody>
      </p:sp>
      <p:pic>
        <p:nvPicPr>
          <p:cNvPr id="188" name="Google Shape;188;p30"/>
          <p:cNvPicPr preferRelativeResize="0"/>
          <p:nvPr/>
        </p:nvPicPr>
        <p:blipFill>
          <a:blip r:embed="rId3">
            <a:alphaModFix/>
          </a:blip>
          <a:stretch>
            <a:fillRect/>
          </a:stretch>
        </p:blipFill>
        <p:spPr>
          <a:xfrm>
            <a:off x="3914325" y="1189441"/>
            <a:ext cx="5153449" cy="33794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Random Forest</a:t>
            </a:r>
            <a:r>
              <a:rPr b="1" lang="en-GB">
                <a:latin typeface="Montserrat"/>
                <a:ea typeface="Montserrat"/>
                <a:cs typeface="Montserrat"/>
                <a:sym typeface="Montserrat"/>
              </a:rPr>
              <a:t> Regressor:</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txBox="1"/>
          <p:nvPr/>
        </p:nvSpPr>
        <p:spPr>
          <a:xfrm>
            <a:off x="390300" y="1101175"/>
            <a:ext cx="52551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Criterion = MAE</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R_Square for train=  0.80 </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R_Square for test= 0.80</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MAE train =</a:t>
            </a:r>
            <a:r>
              <a:rPr b="1" lang="en-GB" sz="2100">
                <a:solidFill>
                  <a:schemeClr val="lt1"/>
                </a:solidFill>
                <a:latin typeface="Montserrat"/>
                <a:ea typeface="Montserrat"/>
                <a:cs typeface="Montserrat"/>
                <a:sym typeface="Montserrat"/>
              </a:rPr>
              <a:t> </a:t>
            </a:r>
            <a:r>
              <a:rPr b="1" lang="en-GB" sz="1600">
                <a:solidFill>
                  <a:schemeClr val="lt1"/>
                </a:solidFill>
                <a:highlight>
                  <a:srgbClr val="FFFFFF"/>
                </a:highlight>
                <a:latin typeface="Montserrat"/>
                <a:ea typeface="Montserrat"/>
                <a:cs typeface="Montserrat"/>
                <a:sym typeface="Montserrat"/>
              </a:rPr>
              <a:t>186583.31</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MAE test= </a:t>
            </a:r>
            <a:r>
              <a:rPr b="1" lang="en-GB" sz="1600">
                <a:solidFill>
                  <a:schemeClr val="lt1"/>
                </a:solidFill>
                <a:highlight>
                  <a:srgbClr val="FFFFFF"/>
                </a:highlight>
                <a:latin typeface="Montserrat"/>
                <a:ea typeface="Montserrat"/>
                <a:cs typeface="Montserrat"/>
                <a:sym typeface="Montserrat"/>
              </a:rPr>
              <a:t>191844.53</a:t>
            </a:r>
            <a:endParaRPr b="1" sz="16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RMSE train= </a:t>
            </a:r>
            <a:r>
              <a:rPr b="1" lang="en-GB" sz="1600">
                <a:solidFill>
                  <a:schemeClr val="lt1"/>
                </a:solidFill>
                <a:highlight>
                  <a:srgbClr val="FFFFFF"/>
                </a:highlight>
                <a:latin typeface="Montserrat"/>
                <a:ea typeface="Montserrat"/>
                <a:cs typeface="Montserrat"/>
                <a:sym typeface="Montserrat"/>
              </a:rPr>
              <a:t>485371.33</a:t>
            </a:r>
            <a:endParaRPr b="1" sz="16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RMSE test= 488927.13</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GB" sz="2300">
                <a:solidFill>
                  <a:schemeClr val="lt1"/>
                </a:solidFill>
              </a:rPr>
              <a:t> </a:t>
            </a:r>
            <a:endParaRPr sz="2300">
              <a:solidFill>
                <a:schemeClr val="lt1"/>
              </a:solidFill>
            </a:endParaRPr>
          </a:p>
        </p:txBody>
      </p:sp>
      <p:pic>
        <p:nvPicPr>
          <p:cNvPr id="196" name="Google Shape;196;p31"/>
          <p:cNvPicPr preferRelativeResize="0"/>
          <p:nvPr/>
        </p:nvPicPr>
        <p:blipFill>
          <a:blip r:embed="rId3">
            <a:alphaModFix/>
          </a:blip>
          <a:stretch>
            <a:fillRect/>
          </a:stretch>
        </p:blipFill>
        <p:spPr>
          <a:xfrm>
            <a:off x="3780550" y="1152475"/>
            <a:ext cx="5071384" cy="3374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871500" y="445025"/>
            <a:ext cx="542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                </a:t>
            </a:r>
            <a:r>
              <a:rPr b="1" lang="en-GB" sz="3000">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311700" y="1017725"/>
            <a:ext cx="8520600" cy="38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pTHeyOlem</a:t>
            </a:r>
            <a:endParaRPr>
              <a:latin typeface="Montserrat"/>
              <a:ea typeface="Montserrat"/>
              <a:cs typeface="Montserrat"/>
              <a:sym typeface="Montserrat"/>
            </a:endParaRPr>
          </a:p>
        </p:txBody>
      </p:sp>
      <p:sp>
        <p:nvSpPr>
          <p:cNvPr id="62" name="Google Shape;62;p14"/>
          <p:cNvSpPr txBox="1"/>
          <p:nvPr/>
        </p:nvSpPr>
        <p:spPr>
          <a:xfrm>
            <a:off x="933875" y="1338350"/>
            <a:ext cx="646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Montserrat"/>
              <a:ea typeface="Montserrat"/>
              <a:cs typeface="Montserrat"/>
              <a:sym typeface="Montserrat"/>
            </a:endParaRPr>
          </a:p>
        </p:txBody>
      </p:sp>
      <p:sp>
        <p:nvSpPr>
          <p:cNvPr id="63" name="Google Shape;63;p14"/>
          <p:cNvSpPr txBox="1"/>
          <p:nvPr/>
        </p:nvSpPr>
        <p:spPr>
          <a:xfrm>
            <a:off x="933875" y="951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64" name="Google Shape;64;p14"/>
          <p:cNvGraphicFramePr/>
          <p:nvPr/>
        </p:nvGraphicFramePr>
        <p:xfrm>
          <a:off x="1970063" y="1196400"/>
          <a:ext cx="3000000" cy="3000000"/>
        </p:xfrm>
        <a:graphic>
          <a:graphicData uri="http://schemas.openxmlformats.org/drawingml/2006/table">
            <a:tbl>
              <a:tblPr>
                <a:noFill/>
                <a:tableStyleId>{2A9068E3-54A2-4E14-921A-5BCA89D8A5CB}</a:tableStyleId>
              </a:tblPr>
              <a:tblGrid>
                <a:gridCol w="5428800"/>
              </a:tblGrid>
              <a:tr h="600175">
                <a:tc>
                  <a:txBody>
                    <a:bodyPr/>
                    <a:lstStyle/>
                    <a:p>
                      <a:pPr indent="0" lvl="0" marL="0" rtl="0" algn="l">
                        <a:spcBef>
                          <a:spcPts val="0"/>
                        </a:spcBef>
                        <a:spcAft>
                          <a:spcPts val="0"/>
                        </a:spcAft>
                        <a:buNone/>
                      </a:pPr>
                      <a:r>
                        <a:rPr b="1" lang="en-GB" sz="2600">
                          <a:solidFill>
                            <a:schemeClr val="dk1"/>
                          </a:solidFill>
                          <a:latin typeface="Montserrat"/>
                          <a:ea typeface="Montserrat"/>
                          <a:cs typeface="Montserrat"/>
                          <a:sym typeface="Montserrat"/>
                        </a:rPr>
                        <a:t> Title</a:t>
                      </a:r>
                      <a:endParaRPr b="1" sz="2600">
                        <a:solidFill>
                          <a:schemeClr val="dk1"/>
                        </a:solidFill>
                        <a:latin typeface="Montserrat"/>
                        <a:ea typeface="Montserrat"/>
                        <a:cs typeface="Montserrat"/>
                        <a:sym typeface="Montserrat"/>
                      </a:endParaRPr>
                    </a:p>
                  </a:txBody>
                  <a:tcPr marT="91425" marB="91425" marR="91425" marL="91425"/>
                </a:tc>
              </a:tr>
              <a:tr h="2837250">
                <a:tc>
                  <a:txBody>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Problem Statement</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Data Summary</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EDA on features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Selection</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Models used</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Which model did we choose and why?</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Challenges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Conclusion</a:t>
                      </a:r>
                      <a:endParaRPr b="1" sz="1600">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wrt Extra Trees Regressor</a:t>
            </a:r>
            <a:r>
              <a:rPr b="1" lang="en-GB">
                <a:latin typeface="Montserrat"/>
                <a:ea typeface="Montserrat"/>
                <a:cs typeface="Montserrat"/>
                <a:sym typeface="Montserrat"/>
              </a:rPr>
              <a:t>:</a:t>
            </a:r>
            <a:endParaRPr/>
          </a:p>
        </p:txBody>
      </p:sp>
      <p:sp>
        <p:nvSpPr>
          <p:cNvPr id="202" name="Google Shape;202;p32"/>
          <p:cNvSpPr txBox="1"/>
          <p:nvPr>
            <p:ph idx="1" type="body"/>
          </p:nvPr>
        </p:nvSpPr>
        <p:spPr>
          <a:xfrm>
            <a:off x="351900" y="1316025"/>
            <a:ext cx="8520600" cy="33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32"/>
          <p:cNvPicPr preferRelativeResize="0"/>
          <p:nvPr/>
        </p:nvPicPr>
        <p:blipFill>
          <a:blip r:embed="rId3">
            <a:alphaModFix/>
          </a:blip>
          <a:stretch>
            <a:fillRect/>
          </a:stretch>
        </p:blipFill>
        <p:spPr>
          <a:xfrm>
            <a:off x="448625" y="1409000"/>
            <a:ext cx="7924800" cy="347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wrt XGBoost Regressor</a:t>
            </a:r>
            <a:r>
              <a:rPr b="1" lang="en-GB">
                <a:latin typeface="Montserrat"/>
                <a:ea typeface="Montserrat"/>
                <a:cs typeface="Montserrat"/>
                <a:sym typeface="Montserrat"/>
              </a:rPr>
              <a:t>:</a:t>
            </a:r>
            <a:endParaRPr/>
          </a:p>
        </p:txBody>
      </p:sp>
      <p:sp>
        <p:nvSpPr>
          <p:cNvPr id="209" name="Google Shape;20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3"/>
          <p:cNvPicPr preferRelativeResize="0"/>
          <p:nvPr/>
        </p:nvPicPr>
        <p:blipFill>
          <a:blip r:embed="rId3">
            <a:alphaModFix/>
          </a:blip>
          <a:stretch>
            <a:fillRect/>
          </a:stretch>
        </p:blipFill>
        <p:spPr>
          <a:xfrm>
            <a:off x="311700" y="1399000"/>
            <a:ext cx="7924800" cy="363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0" y="445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wrt Random Forest Regressor:</a:t>
            </a:r>
            <a:endParaRPr/>
          </a:p>
          <a:p>
            <a:pPr indent="0" lvl="0" marL="0" rtl="0" algn="l">
              <a:spcBef>
                <a:spcPts val="0"/>
              </a:spcBef>
              <a:spcAft>
                <a:spcPts val="0"/>
              </a:spcAft>
              <a:buNone/>
            </a:pPr>
            <a:r>
              <a:t/>
            </a:r>
            <a:endParaRPr/>
          </a:p>
        </p:txBody>
      </p:sp>
      <p:sp>
        <p:nvSpPr>
          <p:cNvPr id="216" name="Google Shape;216;p34"/>
          <p:cNvSpPr txBox="1"/>
          <p:nvPr>
            <p:ph idx="1" type="body"/>
          </p:nvPr>
        </p:nvSpPr>
        <p:spPr>
          <a:xfrm>
            <a:off x="311700" y="1379275"/>
            <a:ext cx="8520600" cy="31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34"/>
          <p:cNvPicPr preferRelativeResize="0"/>
          <p:nvPr/>
        </p:nvPicPr>
        <p:blipFill>
          <a:blip r:embed="rId3">
            <a:alphaModFix/>
          </a:blip>
          <a:stretch>
            <a:fillRect/>
          </a:stretch>
        </p:blipFill>
        <p:spPr>
          <a:xfrm>
            <a:off x="609600" y="1504950"/>
            <a:ext cx="7924800" cy="363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Model </a:t>
            </a:r>
            <a:r>
              <a:rPr b="1" lang="en-GB">
                <a:latin typeface="Montserrat"/>
                <a:ea typeface="Montserrat"/>
                <a:cs typeface="Montserrat"/>
                <a:sym typeface="Montserrat"/>
              </a:rPr>
              <a:t>Comparison</a:t>
            </a:r>
            <a:r>
              <a:rPr b="1" lang="en-GB">
                <a:latin typeface="Montserrat"/>
                <a:ea typeface="Montserrat"/>
                <a:cs typeface="Montserrat"/>
                <a:sym typeface="Montserrat"/>
              </a:rPr>
              <a:t>:</a:t>
            </a:r>
            <a:endParaRPr/>
          </a:p>
        </p:txBody>
      </p:sp>
      <p:sp>
        <p:nvSpPr>
          <p:cNvPr id="223" name="Google Shape;22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txBox="1"/>
          <p:nvPr/>
        </p:nvSpPr>
        <p:spPr>
          <a:xfrm>
            <a:off x="311700" y="1152475"/>
            <a:ext cx="52551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solidFill>
                <a:schemeClr val="lt1"/>
              </a:solidFill>
            </a:endParaRPr>
          </a:p>
          <a:p>
            <a:pPr indent="0" lvl="0" marL="457200" rtl="0" algn="l">
              <a:spcBef>
                <a:spcPts val="0"/>
              </a:spcBef>
              <a:spcAft>
                <a:spcPts val="0"/>
              </a:spcAft>
              <a:buNone/>
            </a:pPr>
            <a:r>
              <a:t/>
            </a:r>
            <a:endParaRPr sz="2300">
              <a:solidFill>
                <a:schemeClr val="lt1"/>
              </a:solidFill>
            </a:endParaRPr>
          </a:p>
          <a:p>
            <a:pPr indent="0" lvl="0" marL="457200" rtl="0" algn="l">
              <a:spcBef>
                <a:spcPts val="0"/>
              </a:spcBef>
              <a:spcAft>
                <a:spcPts val="0"/>
              </a:spcAft>
              <a:buNone/>
            </a:pPr>
            <a:r>
              <a:rPr lang="en-GB" sz="2300">
                <a:solidFill>
                  <a:schemeClr val="lt1"/>
                </a:solidFill>
              </a:rPr>
              <a:t> </a:t>
            </a:r>
            <a:endParaRPr sz="2300">
              <a:solidFill>
                <a:schemeClr val="lt1"/>
              </a:solidFill>
            </a:endParaRPr>
          </a:p>
        </p:txBody>
      </p:sp>
      <p:pic>
        <p:nvPicPr>
          <p:cNvPr id="225" name="Google Shape;225;p35"/>
          <p:cNvPicPr preferRelativeResize="0"/>
          <p:nvPr/>
        </p:nvPicPr>
        <p:blipFill>
          <a:blip r:embed="rId3">
            <a:alphaModFix/>
          </a:blip>
          <a:stretch>
            <a:fillRect/>
          </a:stretch>
        </p:blipFill>
        <p:spPr>
          <a:xfrm>
            <a:off x="0" y="1404047"/>
            <a:ext cx="4425126" cy="3739454"/>
          </a:xfrm>
          <a:prstGeom prst="rect">
            <a:avLst/>
          </a:prstGeom>
          <a:noFill/>
          <a:ln>
            <a:noFill/>
          </a:ln>
        </p:spPr>
      </p:pic>
      <p:pic>
        <p:nvPicPr>
          <p:cNvPr id="226" name="Google Shape;226;p35"/>
          <p:cNvPicPr preferRelativeResize="0"/>
          <p:nvPr/>
        </p:nvPicPr>
        <p:blipFill>
          <a:blip r:embed="rId4">
            <a:alphaModFix/>
          </a:blip>
          <a:stretch>
            <a:fillRect/>
          </a:stretch>
        </p:blipFill>
        <p:spPr>
          <a:xfrm>
            <a:off x="4640650" y="1337943"/>
            <a:ext cx="4503350" cy="38055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Which model did we choose and why?</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txBox="1"/>
          <p:nvPr/>
        </p:nvSpPr>
        <p:spPr>
          <a:xfrm>
            <a:off x="311700" y="1152475"/>
            <a:ext cx="52551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solidFill>
                <a:schemeClr val="lt1"/>
              </a:solidFill>
            </a:endParaRPr>
          </a:p>
          <a:p>
            <a:pPr indent="0" lvl="0" marL="457200" rtl="0" algn="l">
              <a:spcBef>
                <a:spcPts val="0"/>
              </a:spcBef>
              <a:spcAft>
                <a:spcPts val="0"/>
              </a:spcAft>
              <a:buNone/>
            </a:pPr>
            <a:r>
              <a:t/>
            </a:r>
            <a:endParaRPr sz="2300">
              <a:solidFill>
                <a:schemeClr val="lt1"/>
              </a:solidFill>
            </a:endParaRPr>
          </a:p>
          <a:p>
            <a:pPr indent="0" lvl="0" marL="457200" rtl="0" algn="l">
              <a:spcBef>
                <a:spcPts val="0"/>
              </a:spcBef>
              <a:spcAft>
                <a:spcPts val="0"/>
              </a:spcAft>
              <a:buNone/>
            </a:pPr>
            <a:r>
              <a:rPr lang="en-GB" sz="2300">
                <a:solidFill>
                  <a:schemeClr val="lt1"/>
                </a:solidFill>
              </a:rPr>
              <a:t> </a:t>
            </a:r>
            <a:endParaRPr sz="2300">
              <a:solidFill>
                <a:schemeClr val="lt1"/>
              </a:solidFill>
            </a:endParaRPr>
          </a:p>
        </p:txBody>
      </p:sp>
      <p:sp>
        <p:nvSpPr>
          <p:cNvPr id="234" name="Google Shape;234;p36"/>
          <p:cNvSpPr txBox="1"/>
          <p:nvPr/>
        </p:nvSpPr>
        <p:spPr>
          <a:xfrm>
            <a:off x="616575" y="1314275"/>
            <a:ext cx="7106700" cy="1581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700"/>
              </a:spcBef>
              <a:spcAft>
                <a:spcPts val="0"/>
              </a:spcAft>
              <a:buClr>
                <a:schemeClr val="lt1"/>
              </a:buClr>
              <a:buSzPts val="1700"/>
              <a:buFont typeface="Montserrat"/>
              <a:buChar char="●"/>
            </a:pPr>
            <a:r>
              <a:rPr b="1" lang="en-GB" sz="1600">
                <a:solidFill>
                  <a:schemeClr val="lt1"/>
                </a:solidFill>
                <a:highlight>
                  <a:srgbClr val="FFFFFF"/>
                </a:highlight>
                <a:latin typeface="Montserrat"/>
                <a:ea typeface="Montserrat"/>
                <a:cs typeface="Montserrat"/>
                <a:sym typeface="Montserrat"/>
              </a:rPr>
              <a:t>Out of all these models RandomForestRegressor is the best performer in terms of MAE.</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MAE is the best deciding factor because it isn’t </a:t>
            </a:r>
            <a:r>
              <a:rPr b="1" lang="en-GB" sz="1600">
                <a:solidFill>
                  <a:schemeClr val="lt1"/>
                </a:solidFill>
                <a:highlight>
                  <a:srgbClr val="FFFFFF"/>
                </a:highlight>
                <a:latin typeface="Montserrat"/>
                <a:ea typeface="Montserrat"/>
                <a:cs typeface="Montserrat"/>
                <a:sym typeface="Montserrat"/>
              </a:rPr>
              <a:t>affected</a:t>
            </a:r>
            <a:r>
              <a:rPr b="1" lang="en-GB" sz="1600">
                <a:solidFill>
                  <a:schemeClr val="lt1"/>
                </a:solidFill>
                <a:highlight>
                  <a:srgbClr val="FFFFFF"/>
                </a:highlight>
                <a:latin typeface="Montserrat"/>
                <a:ea typeface="Montserrat"/>
                <a:cs typeface="Montserrat"/>
                <a:sym typeface="Montserrat"/>
              </a:rPr>
              <a:t> by outliers. </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MAE is linear and RMSE is </a:t>
            </a:r>
            <a:r>
              <a:rPr b="1" lang="en-GB" sz="1600">
                <a:solidFill>
                  <a:schemeClr val="lt1"/>
                </a:solidFill>
                <a:highlight>
                  <a:srgbClr val="FFFFFF"/>
                </a:highlight>
                <a:latin typeface="Montserrat"/>
                <a:ea typeface="Montserrat"/>
                <a:cs typeface="Montserrat"/>
                <a:sym typeface="Montserrat"/>
              </a:rPr>
              <a:t>quadratically</a:t>
            </a:r>
            <a:r>
              <a:rPr b="1" lang="en-GB" sz="1600">
                <a:solidFill>
                  <a:schemeClr val="lt1"/>
                </a:solidFill>
                <a:highlight>
                  <a:srgbClr val="FFFFFF"/>
                </a:highlight>
                <a:latin typeface="Montserrat"/>
                <a:ea typeface="Montserrat"/>
                <a:cs typeface="Montserrat"/>
                <a:sym typeface="Montserrat"/>
              </a:rPr>
              <a:t> increasing.</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41" name="Google Shape;241;p37"/>
          <p:cNvSpPr txBox="1"/>
          <p:nvPr/>
        </p:nvSpPr>
        <p:spPr>
          <a:xfrm>
            <a:off x="2156550" y="19706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2" name="Google Shape;242;p37"/>
          <p:cNvSpPr txBox="1"/>
          <p:nvPr/>
        </p:nvSpPr>
        <p:spPr>
          <a:xfrm>
            <a:off x="795775" y="1402900"/>
            <a:ext cx="7138800" cy="2154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SzPts val="1600"/>
              <a:buFont typeface="Montserrat"/>
              <a:buChar char="●"/>
            </a:pPr>
            <a:r>
              <a:rPr b="1" lang="en-GB" sz="1600">
                <a:solidFill>
                  <a:schemeClr val="lt1"/>
                </a:solidFill>
                <a:latin typeface="Montserrat"/>
                <a:ea typeface="Montserrat"/>
                <a:cs typeface="Montserrat"/>
                <a:sym typeface="Montserrat"/>
              </a:rPr>
              <a:t>Dataset have l</a:t>
            </a:r>
            <a:r>
              <a:rPr b="1" lang="en-GB" sz="1600">
                <a:solidFill>
                  <a:schemeClr val="lt1"/>
                </a:solidFill>
                <a:latin typeface="Montserrat"/>
                <a:ea typeface="Montserrat"/>
                <a:cs typeface="Montserrat"/>
                <a:sym typeface="Montserrat"/>
              </a:rPr>
              <a:t>ots of textual and categorical data having high ordinal number. So the conversion to meaningful numerical data was a challenge.</a:t>
            </a:r>
            <a:endParaRPr b="1"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SzPts val="1600"/>
              <a:buFont typeface="Montserrat"/>
              <a:buChar char="●"/>
            </a:pPr>
            <a:r>
              <a:rPr b="1" lang="en-GB" sz="1600">
                <a:solidFill>
                  <a:schemeClr val="lt1"/>
                </a:solidFill>
                <a:latin typeface="Montserrat"/>
                <a:ea typeface="Montserrat"/>
                <a:cs typeface="Montserrat"/>
                <a:sym typeface="Montserrat"/>
              </a:rPr>
              <a:t>Treating the outliers in numerical features.</a:t>
            </a:r>
            <a:endParaRPr b="1"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Generation of new features which needs to be added in the model.</a:t>
            </a:r>
            <a:endParaRPr b="1"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SzPts val="1600"/>
              <a:buFont typeface="Montserrat"/>
              <a:buChar char="●"/>
            </a:pPr>
            <a:r>
              <a:rPr b="1" lang="en-GB" sz="1600">
                <a:solidFill>
                  <a:schemeClr val="lt1"/>
                </a:solidFill>
                <a:latin typeface="Montserrat"/>
                <a:ea typeface="Montserrat"/>
                <a:cs typeface="Montserrat"/>
                <a:sym typeface="Montserrat"/>
              </a:rPr>
              <a:t>Choosing the right features for modelling.</a:t>
            </a:r>
            <a:endParaRPr b="1"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Choosing the right models to get the best scores.</a:t>
            </a:r>
            <a:endParaRPr b="1" sz="1600">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8" name="Google Shape;24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txBox="1"/>
          <p:nvPr/>
        </p:nvSpPr>
        <p:spPr>
          <a:xfrm>
            <a:off x="311700" y="1336425"/>
            <a:ext cx="8266800" cy="2538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800"/>
              </a:spcBef>
              <a:spcAft>
                <a:spcPts val="0"/>
              </a:spcAft>
              <a:buClr>
                <a:srgbClr val="172B4D"/>
              </a:buClr>
              <a:buSzPts val="1500"/>
              <a:buFont typeface="Montserrat"/>
              <a:buChar char="●"/>
            </a:pPr>
            <a:r>
              <a:rPr b="1" lang="en-GB" sz="1500">
                <a:solidFill>
                  <a:schemeClr val="lt1"/>
                </a:solidFill>
                <a:latin typeface="Montserrat"/>
                <a:ea typeface="Montserrat"/>
                <a:cs typeface="Montserrat"/>
                <a:sym typeface="Montserrat"/>
              </a:rPr>
              <a:t>We build a </a:t>
            </a:r>
            <a:r>
              <a:rPr b="1" lang="en-GB" sz="1500">
                <a:solidFill>
                  <a:schemeClr val="lt1"/>
                </a:solidFill>
                <a:latin typeface="Montserrat"/>
                <a:ea typeface="Montserrat"/>
                <a:cs typeface="Montserrat"/>
                <a:sym typeface="Montserrat"/>
              </a:rPr>
              <a:t>predictive model, which could help TED in predicting the views of the talks uploaded on the TEDx website.</a:t>
            </a:r>
            <a:endParaRPr b="1" sz="1500">
              <a:solidFill>
                <a:schemeClr val="lt1"/>
              </a:solidFill>
              <a:latin typeface="Montserrat"/>
              <a:ea typeface="Montserrat"/>
              <a:cs typeface="Montserrat"/>
              <a:sym typeface="Montserrat"/>
            </a:endParaRPr>
          </a:p>
          <a:p>
            <a:pPr indent="-323850" lvl="0" marL="457200" rtl="0" algn="l">
              <a:lnSpc>
                <a:spcPct val="115000"/>
              </a:lnSpc>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TED can increase their views and popularity by increasing videos on sections like Technology and Science.</a:t>
            </a:r>
            <a:endParaRPr b="1" sz="1500">
              <a:solidFill>
                <a:schemeClr val="lt1"/>
              </a:solidFill>
              <a:latin typeface="Montserrat"/>
              <a:ea typeface="Montserrat"/>
              <a:cs typeface="Montserrat"/>
              <a:sym typeface="Montserrat"/>
            </a:endParaRPr>
          </a:p>
          <a:p>
            <a:pPr indent="-323850" lvl="0" marL="457200" rtl="0" algn="l">
              <a:lnSpc>
                <a:spcPct val="115000"/>
              </a:lnSpc>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TED can tackle the sectors like Music by inviting more popular speakers in this sectors like ‘OK GO’ in this category.</a:t>
            </a:r>
            <a:endParaRPr b="1" sz="1500">
              <a:solidFill>
                <a:schemeClr val="lt1"/>
              </a:solidFill>
              <a:latin typeface="Montserrat"/>
              <a:ea typeface="Montserrat"/>
              <a:cs typeface="Montserrat"/>
              <a:sym typeface="Montserrat"/>
            </a:endParaRPr>
          </a:p>
          <a:p>
            <a:pPr indent="0" lvl="0" marL="457200" rtl="0" algn="l">
              <a:lnSpc>
                <a:spcPct val="115000"/>
              </a:lnSpc>
              <a:spcBef>
                <a:spcPts val="1800"/>
              </a:spcBef>
              <a:spcAft>
                <a:spcPts val="0"/>
              </a:spcAft>
              <a:buNone/>
            </a:pPr>
            <a:r>
              <a:t/>
            </a:r>
            <a:endParaRPr b="1" sz="1600">
              <a:solidFill>
                <a:schemeClr val="lt1"/>
              </a:solidFill>
              <a:highlight>
                <a:srgbClr val="FFFFFF"/>
              </a:highlight>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5" name="Google Shape;255;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a:t>
            </a:r>
            <a:endParaRPr/>
          </a:p>
        </p:txBody>
      </p:sp>
      <p:sp>
        <p:nvSpPr>
          <p:cNvPr id="71" name="Google Shape;71;p15"/>
          <p:cNvSpPr txBox="1"/>
          <p:nvPr/>
        </p:nvSpPr>
        <p:spPr>
          <a:xfrm>
            <a:off x="1983025" y="2057400"/>
            <a:ext cx="7138800" cy="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 name="Google Shape;72;p15"/>
          <p:cNvSpPr txBox="1"/>
          <p:nvPr/>
        </p:nvSpPr>
        <p:spPr>
          <a:xfrm>
            <a:off x="311700" y="1264175"/>
            <a:ext cx="7831200" cy="4010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700"/>
              </a:spcBef>
              <a:spcAft>
                <a:spcPts val="0"/>
              </a:spcAft>
              <a:buClr>
                <a:schemeClr val="lt1"/>
              </a:buClr>
              <a:buSzPts val="1600"/>
              <a:buFont typeface="Montserrat"/>
              <a:buChar char="●"/>
            </a:pPr>
            <a:r>
              <a:rPr b="1" lang="en-GB" sz="1500">
                <a:solidFill>
                  <a:schemeClr val="lt1"/>
                </a:solidFill>
                <a:highlight>
                  <a:srgbClr val="FFFFFF"/>
                </a:highlight>
                <a:latin typeface="Montserrat"/>
                <a:ea typeface="Montserrat"/>
                <a:cs typeface="Montserrat"/>
                <a:sym typeface="Montserrat"/>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a:t>
            </a:r>
            <a:endParaRPr b="1" sz="15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500">
                <a:solidFill>
                  <a:schemeClr val="lt1"/>
                </a:solidFill>
                <a:highlight>
                  <a:srgbClr val="FFFFFF"/>
                </a:highlight>
                <a:latin typeface="Montserrat"/>
                <a:ea typeface="Montserrat"/>
                <a:cs typeface="Montserrat"/>
                <a:sym typeface="Montserrat"/>
              </a:rPr>
              <a:t>TED Conferences have gone on to become the Mecca of ideas from virtually all walks of life. </a:t>
            </a:r>
            <a:endParaRPr b="1" sz="15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500">
                <a:solidFill>
                  <a:schemeClr val="lt1"/>
                </a:solidFill>
                <a:highlight>
                  <a:srgbClr val="FFFFFF"/>
                </a:highlight>
                <a:latin typeface="Montserrat"/>
                <a:ea typeface="Montserrat"/>
                <a:cs typeface="Montserrat"/>
                <a:sym typeface="Montserrat"/>
              </a:rPr>
              <a:t>As of 2015, TED and its sister TEDx chapters have published more than 2000 talks for free consumption by the masses and its speaker list boasts of the likes of Al Gore, Jimmy Wales, Shahrukh Khan, and Bill Gates.</a:t>
            </a:r>
            <a:endParaRPr b="1" sz="1500">
              <a:solidFill>
                <a:schemeClr val="lt1"/>
              </a:solidFill>
              <a:highlight>
                <a:srgbClr val="FFFFFF"/>
              </a:highlight>
              <a:latin typeface="Montserrat"/>
              <a:ea typeface="Montserrat"/>
              <a:cs typeface="Montserrat"/>
              <a:sym typeface="Montserrat"/>
            </a:endParaRPr>
          </a:p>
          <a:p>
            <a:pPr indent="-323850" lvl="0" marL="457200" rtl="0" algn="l">
              <a:lnSpc>
                <a:spcPct val="115000"/>
              </a:lnSpc>
              <a:spcBef>
                <a:spcPts val="0"/>
              </a:spcBef>
              <a:spcAft>
                <a:spcPts val="0"/>
              </a:spcAft>
              <a:buClr>
                <a:srgbClr val="172B4D"/>
              </a:buClr>
              <a:buSzPts val="1500"/>
              <a:buFont typeface="Montserrat"/>
              <a:buChar char="●"/>
            </a:pPr>
            <a:r>
              <a:rPr b="1" lang="en-GB" sz="1500">
                <a:solidFill>
                  <a:schemeClr val="lt1"/>
                </a:solidFill>
                <a:latin typeface="Montserrat"/>
                <a:ea typeface="Montserrat"/>
                <a:cs typeface="Montserrat"/>
                <a:sym typeface="Montserrat"/>
              </a:rPr>
              <a:t>The main objective is to build a predictive model, which could help in predicting the views of the videos uploaded on the TEDx website.</a:t>
            </a:r>
            <a:endParaRPr b="1" sz="1500">
              <a:solidFill>
                <a:schemeClr val="lt1"/>
              </a:solidFill>
              <a:latin typeface="Montserrat"/>
              <a:ea typeface="Montserrat"/>
              <a:cs typeface="Montserrat"/>
              <a:sym typeface="Montserrat"/>
            </a:endParaRPr>
          </a:p>
          <a:p>
            <a:pPr indent="0" lvl="0" marL="0" rtl="0" algn="l">
              <a:lnSpc>
                <a:spcPct val="115000"/>
              </a:lnSpc>
              <a:spcBef>
                <a:spcPts val="700"/>
              </a:spcBef>
              <a:spcAft>
                <a:spcPts val="700"/>
              </a:spcAft>
              <a:buNone/>
            </a:pPr>
            <a:r>
              <a:t/>
            </a:r>
            <a:endParaRPr b="1" sz="15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0075" y="29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8" name="Google Shape;78;p16"/>
          <p:cNvSpPr txBox="1"/>
          <p:nvPr>
            <p:ph idx="1" type="body"/>
          </p:nvPr>
        </p:nvSpPr>
        <p:spPr>
          <a:xfrm>
            <a:off x="311700" y="2389575"/>
            <a:ext cx="8520600" cy="21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778650" y="1031450"/>
            <a:ext cx="7736700" cy="3740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Data set name:</a:t>
            </a:r>
            <a:r>
              <a:rPr b="1" lang="en-GB" sz="2800">
                <a:solidFill>
                  <a:schemeClr val="dk1"/>
                </a:solidFill>
                <a:latin typeface="Montserrat"/>
                <a:ea typeface="Montserrat"/>
                <a:cs typeface="Montserrat"/>
                <a:sym typeface="Montserrat"/>
              </a:rPr>
              <a:t> </a:t>
            </a:r>
            <a:r>
              <a:rPr b="1" lang="en-GB" sz="1600">
                <a:solidFill>
                  <a:schemeClr val="lt1"/>
                </a:solidFill>
                <a:latin typeface="Montserrat"/>
                <a:ea typeface="Montserrat"/>
                <a:cs typeface="Montserrat"/>
                <a:sym typeface="Montserrat"/>
              </a:rPr>
              <a:t>d</a:t>
            </a:r>
            <a:r>
              <a:rPr b="1" lang="en-GB" sz="1600">
                <a:solidFill>
                  <a:schemeClr val="lt1"/>
                </a:solidFill>
                <a:latin typeface="Montserrat"/>
                <a:ea typeface="Montserrat"/>
                <a:cs typeface="Montserrat"/>
                <a:sym typeface="Montserrat"/>
              </a:rPr>
              <a:t>ata_ted_talks</a:t>
            </a:r>
            <a:endParaRPr b="1" sz="1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Shape:</a:t>
            </a:r>
            <a:endParaRPr b="1" sz="1600">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Rows -- 4005</a:t>
            </a:r>
            <a:endParaRPr b="1"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Columns--19</a:t>
            </a:r>
            <a:endParaRPr b="1" sz="1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Features:</a:t>
            </a:r>
            <a:endParaRPr b="1" sz="16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'talk_id', 'title', 'speaker_1', 'all_speakers', 'occupations', 'about_speakers', 'recorded_date', 'published_date', 'event', 'native_lang', 'available_lang', 'comments', 'duration', 'topics', 'related_talks', 'url', 'description', 'transcript' </a:t>
            </a:r>
            <a:endParaRPr b="1" sz="1600">
              <a:solidFill>
                <a:schemeClr val="lt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1600">
                <a:solidFill>
                  <a:schemeClr val="dk1"/>
                </a:solidFill>
                <a:highlight>
                  <a:srgbClr val="FFFFFF"/>
                </a:highlight>
                <a:latin typeface="Montserrat"/>
                <a:ea typeface="Montserrat"/>
                <a:cs typeface="Montserrat"/>
                <a:sym typeface="Montserrat"/>
              </a:rPr>
              <a:t>Target Variable:</a:t>
            </a:r>
            <a:r>
              <a:rPr b="1" lang="en-GB" sz="1600">
                <a:solidFill>
                  <a:schemeClr val="lt1"/>
                </a:solidFill>
                <a:highlight>
                  <a:srgbClr val="FFFFFF"/>
                </a:highlight>
                <a:latin typeface="Montserrat"/>
                <a:ea typeface="Montserrat"/>
                <a:cs typeface="Montserrat"/>
                <a:sym typeface="Montserrat"/>
              </a:rPr>
              <a:t> 'views'</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704000" y="2081025"/>
            <a:ext cx="812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Exploratory Data Analysis on Features</a:t>
            </a:r>
            <a:endParaRPr b="1">
              <a:latin typeface="Montserrat"/>
              <a:ea typeface="Montserrat"/>
              <a:cs typeface="Montserrat"/>
              <a:sym typeface="Montserrat"/>
            </a:endParaRPr>
          </a:p>
        </p:txBody>
      </p:sp>
      <p:sp>
        <p:nvSpPr>
          <p:cNvPr id="85" name="Google Shape;85;p17"/>
          <p:cNvSpPr txBox="1"/>
          <p:nvPr>
            <p:ph idx="1" type="body"/>
          </p:nvPr>
        </p:nvSpPr>
        <p:spPr>
          <a:xfrm>
            <a:off x="472825" y="2800875"/>
            <a:ext cx="434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 Missing Data</a:t>
            </a:r>
            <a:r>
              <a:rPr b="1" lang="en-GB">
                <a:latin typeface="Montserrat"/>
                <a:ea typeface="Montserrat"/>
                <a:cs typeface="Montserrat"/>
                <a:sym typeface="Montserrat"/>
              </a:rPr>
              <a:t> Check</a:t>
            </a:r>
            <a:endParaRPr b="1">
              <a:latin typeface="Montserrat"/>
              <a:ea typeface="Montserrat"/>
              <a:cs typeface="Montserrat"/>
              <a:sym typeface="Montserrat"/>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4029525" y="1062050"/>
            <a:ext cx="4720175" cy="3880300"/>
          </a:xfrm>
          <a:prstGeom prst="rect">
            <a:avLst/>
          </a:prstGeom>
          <a:noFill/>
          <a:ln>
            <a:noFill/>
          </a:ln>
        </p:spPr>
      </p:pic>
      <p:sp>
        <p:nvSpPr>
          <p:cNvPr id="93" name="Google Shape;93;p18"/>
          <p:cNvSpPr txBox="1"/>
          <p:nvPr/>
        </p:nvSpPr>
        <p:spPr>
          <a:xfrm>
            <a:off x="495100" y="1471525"/>
            <a:ext cx="31905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KNN imputation for Numerical Features</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Replaced Categorical Features Nan values with ‘Unknown’ category</a:t>
            </a:r>
            <a:endParaRPr b="1"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Speakers with Views</a:t>
            </a:r>
            <a:r>
              <a:rPr b="1" lang="en-GB">
                <a:latin typeface="Montserrat"/>
                <a:ea typeface="Montserrat"/>
                <a:cs typeface="Montserrat"/>
                <a:sym typeface="Montserrat"/>
              </a:rPr>
              <a:t>:</a:t>
            </a:r>
            <a:endParaRPr/>
          </a:p>
        </p:txBody>
      </p:sp>
      <p:sp>
        <p:nvSpPr>
          <p:cNvPr id="99" name="Google Shape;99;p19"/>
          <p:cNvSpPr txBox="1"/>
          <p:nvPr>
            <p:ph idx="1" type="body"/>
          </p:nvPr>
        </p:nvSpPr>
        <p:spPr>
          <a:xfrm>
            <a:off x="311700" y="1056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0" y="901375"/>
            <a:ext cx="4452100" cy="32932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629075" y="925150"/>
            <a:ext cx="4514925" cy="3293200"/>
          </a:xfrm>
          <a:prstGeom prst="rect">
            <a:avLst/>
          </a:prstGeom>
          <a:noFill/>
          <a:ln>
            <a:noFill/>
          </a:ln>
        </p:spPr>
      </p:pic>
      <p:sp>
        <p:nvSpPr>
          <p:cNvPr id="102" name="Google Shape;102;p19"/>
          <p:cNvSpPr txBox="1"/>
          <p:nvPr/>
        </p:nvSpPr>
        <p:spPr>
          <a:xfrm>
            <a:off x="635700" y="4194575"/>
            <a:ext cx="81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Speakers of most popular video                                     Top Speakers by total Views</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8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Events with Views:</a:t>
            </a:r>
            <a:endParaRPr b="1"/>
          </a:p>
        </p:txBody>
      </p:sp>
      <p:sp>
        <p:nvSpPr>
          <p:cNvPr id="108" name="Google Shape;108;p20"/>
          <p:cNvSpPr txBox="1"/>
          <p:nvPr>
            <p:ph idx="1" type="body"/>
          </p:nvPr>
        </p:nvSpPr>
        <p:spPr>
          <a:xfrm>
            <a:off x="311700" y="97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20"/>
          <p:cNvPicPr preferRelativeResize="0"/>
          <p:nvPr/>
        </p:nvPicPr>
        <p:blipFill>
          <a:blip r:embed="rId3">
            <a:alphaModFix/>
          </a:blip>
          <a:stretch>
            <a:fillRect/>
          </a:stretch>
        </p:blipFill>
        <p:spPr>
          <a:xfrm>
            <a:off x="-100575" y="1048825"/>
            <a:ext cx="4344124" cy="3280450"/>
          </a:xfrm>
          <a:prstGeom prst="rect">
            <a:avLst/>
          </a:prstGeom>
          <a:noFill/>
          <a:ln>
            <a:noFill/>
          </a:ln>
        </p:spPr>
      </p:pic>
      <p:sp>
        <p:nvSpPr>
          <p:cNvPr id="110" name="Google Shape;110;p20"/>
          <p:cNvSpPr txBox="1"/>
          <p:nvPr/>
        </p:nvSpPr>
        <p:spPr>
          <a:xfrm>
            <a:off x="522600" y="4428350"/>
            <a:ext cx="81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Most Frequent event category</a:t>
            </a:r>
            <a:r>
              <a:rPr b="1" lang="en-GB">
                <a:solidFill>
                  <a:schemeClr val="lt1"/>
                </a:solidFill>
                <a:latin typeface="Montserrat"/>
                <a:ea typeface="Montserrat"/>
                <a:cs typeface="Montserrat"/>
                <a:sym typeface="Montserrat"/>
              </a:rPr>
              <a:t>                                              Top Events by Average Views</a:t>
            </a:r>
            <a:endParaRPr b="1">
              <a:solidFill>
                <a:schemeClr val="lt1"/>
              </a:solidFill>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4572000" y="998425"/>
            <a:ext cx="4571999"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3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Published Days with Views:</a:t>
            </a:r>
            <a:endParaRPr b="1"/>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1"/>
          <p:cNvPicPr preferRelativeResize="0"/>
          <p:nvPr/>
        </p:nvPicPr>
        <p:blipFill>
          <a:blip r:embed="rId3">
            <a:alphaModFix/>
          </a:blip>
          <a:stretch>
            <a:fillRect/>
          </a:stretch>
        </p:blipFill>
        <p:spPr>
          <a:xfrm>
            <a:off x="0" y="783900"/>
            <a:ext cx="4496450" cy="30531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783525" y="783900"/>
            <a:ext cx="4210725" cy="3053100"/>
          </a:xfrm>
          <a:prstGeom prst="rect">
            <a:avLst/>
          </a:prstGeom>
          <a:noFill/>
          <a:ln>
            <a:noFill/>
          </a:ln>
        </p:spPr>
      </p:pic>
      <p:sp>
        <p:nvSpPr>
          <p:cNvPr id="120" name="Google Shape;120;p21"/>
          <p:cNvSpPr txBox="1"/>
          <p:nvPr/>
        </p:nvSpPr>
        <p:spPr>
          <a:xfrm>
            <a:off x="1422100" y="4293050"/>
            <a:ext cx="68898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Friday release is impacting the views of the video</a:t>
            </a:r>
            <a:endParaRPr b="1" sz="1600">
              <a:solidFill>
                <a:schemeClr val="lt1"/>
              </a:solidFill>
              <a:latin typeface="Montserrat"/>
              <a:ea typeface="Montserrat"/>
              <a:cs typeface="Montserrat"/>
              <a:sym typeface="Montserrat"/>
            </a:endParaRPr>
          </a:p>
        </p:txBody>
      </p:sp>
      <p:sp>
        <p:nvSpPr>
          <p:cNvPr id="121" name="Google Shape;121;p21"/>
          <p:cNvSpPr txBox="1"/>
          <p:nvPr/>
        </p:nvSpPr>
        <p:spPr>
          <a:xfrm>
            <a:off x="467600" y="3823250"/>
            <a:ext cx="81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Frequent </a:t>
            </a:r>
            <a:r>
              <a:rPr b="1" lang="en-GB">
                <a:solidFill>
                  <a:schemeClr val="lt1"/>
                </a:solidFill>
                <a:latin typeface="Montserrat"/>
                <a:ea typeface="Montserrat"/>
                <a:cs typeface="Montserrat"/>
                <a:sym typeface="Montserrat"/>
              </a:rPr>
              <a:t>Released Days                                                       Released Days by avg Views</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