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1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30/06/2025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30/06/2025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1381761"/>
            <a:ext cx="6809740" cy="1402079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7885"/>
            <a:ext cx="9548088" cy="1290321"/>
          </a:xfrm>
        </p:spPr>
        <p:txBody>
          <a:bodyPr>
            <a:normAutofit/>
          </a:bodyPr>
          <a:lstStyle/>
          <a:p>
            <a:r>
              <a:rPr lang="en-IN" sz="2800" dirty="0"/>
              <a:t>CUSTOMER Booking Completion Prediction</a:t>
            </a: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260914"/>
            <a:ext cx="9144000" cy="845245"/>
          </a:xfrm>
        </p:spPr>
        <p:txBody>
          <a:bodyPr/>
          <a:lstStyle/>
          <a:p>
            <a:r>
              <a:rPr lang="en-GB" sz="1200" dirty="0"/>
              <a:t>JUNE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B6346-B0AF-9469-BF03-5709D792F208}"/>
              </a:ext>
            </a:extLst>
          </p:cNvPr>
          <p:cNvSpPr txBox="1"/>
          <p:nvPr/>
        </p:nvSpPr>
        <p:spPr>
          <a:xfrm>
            <a:off x="3048000" y="4891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BY : PANUGANTI BHANU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608808" cy="442867"/>
          </a:xfrm>
        </p:spPr>
        <p:txBody>
          <a:bodyPr/>
          <a:lstStyle/>
          <a:p>
            <a:r>
              <a:rPr lang="en-US" sz="1800" dirty="0"/>
              <a:t>Booking Completion Prediction – Final Model Summary</a:t>
            </a:r>
            <a:endParaRPr lang="en-GB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3200" y="1127760"/>
            <a:ext cx="11775440" cy="5516880"/>
          </a:xfrm>
        </p:spPr>
        <p:txBody>
          <a:bodyPr/>
          <a:lstStyle/>
          <a:p>
            <a:r>
              <a:rPr lang="en-US" dirty="0"/>
              <a:t>Model Performance</a:t>
            </a:r>
            <a:r>
              <a:rPr lang="en-US" sz="1800" dirty="0"/>
              <a:t>					       </a:t>
            </a:r>
            <a:r>
              <a:rPr lang="en-US" dirty="0"/>
              <a:t>Feature Importance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Test Accuracy: </a:t>
            </a:r>
            <a:r>
              <a:rPr lang="en-US" sz="1400" b="0" dirty="0">
                <a:latin typeface="+mn-lt"/>
              </a:rPr>
              <a:t>82.25%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Test ROC AUC: </a:t>
            </a:r>
            <a:r>
              <a:rPr lang="en-IN" sz="1400" b="0" dirty="0">
                <a:latin typeface="+mn-lt"/>
              </a:rPr>
              <a:t>0.7892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Cross-Validated Accuracy: </a:t>
            </a:r>
            <a:r>
              <a:rPr lang="en-IN" sz="1400" b="0" dirty="0">
                <a:latin typeface="+mn-lt"/>
              </a:rPr>
              <a:t>0.8272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Cross-Validated ROC AUC: </a:t>
            </a:r>
            <a:r>
              <a:rPr lang="en-IN" sz="1400" b="0" dirty="0">
                <a:latin typeface="+mn-lt"/>
              </a:rPr>
              <a:t>0.7914</a:t>
            </a:r>
          </a:p>
          <a:p>
            <a:endParaRPr lang="en-IN" sz="200" dirty="0"/>
          </a:p>
          <a:p>
            <a:r>
              <a:rPr lang="en-IN" dirty="0"/>
              <a:t>Model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Algorithm: </a:t>
            </a:r>
            <a:r>
              <a:rPr lang="en-IN" sz="1400" b="0" dirty="0">
                <a:latin typeface="+mn-lt"/>
              </a:rPr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Class imbalance: </a:t>
            </a:r>
            <a:r>
              <a:rPr lang="en-IN" sz="1400" b="0" dirty="0"/>
              <a:t>class_weight=‘balanced’ + </a:t>
            </a:r>
            <a:r>
              <a:rPr lang="en-IN" sz="1400" b="0" dirty="0">
                <a:latin typeface="+mn-lt"/>
              </a:rPr>
              <a:t>SMOTENC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Feature Engineering – </a:t>
            </a:r>
            <a:r>
              <a:rPr lang="en-IN" sz="1400" b="0" dirty="0">
                <a:latin typeface="+mn-lt"/>
              </a:rPr>
              <a:t>log transforms + </a:t>
            </a:r>
            <a:r>
              <a:rPr lang="en-US" sz="1400" b="0" dirty="0">
                <a:latin typeface="+mn-lt"/>
              </a:rPr>
              <a:t>Target Encoding + factorize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b="0" dirty="0">
              <a:latin typeface="+mn-lt"/>
            </a:endParaRPr>
          </a:p>
          <a:p>
            <a:r>
              <a:rPr lang="en-US" dirty="0">
                <a:latin typeface="+mn-lt"/>
              </a:rPr>
              <a:t>Classification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1D256-3CF9-F9EB-6573-51673FF9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1514854"/>
            <a:ext cx="5852677" cy="349148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6597F0-E64F-EF94-13D3-402FAC583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96541"/>
              </p:ext>
            </p:extLst>
          </p:nvPr>
        </p:nvGraphicFramePr>
        <p:xfrm>
          <a:off x="343672" y="5006340"/>
          <a:ext cx="4919208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9802">
                  <a:extLst>
                    <a:ext uri="{9D8B030D-6E8A-4147-A177-3AD203B41FA5}">
                      <a16:colId xmlns:a16="http://schemas.microsoft.com/office/drawing/2014/main" val="1162276842"/>
                    </a:ext>
                  </a:extLst>
                </a:gridCol>
                <a:gridCol w="1229802">
                  <a:extLst>
                    <a:ext uri="{9D8B030D-6E8A-4147-A177-3AD203B41FA5}">
                      <a16:colId xmlns:a16="http://schemas.microsoft.com/office/drawing/2014/main" val="3799920506"/>
                    </a:ext>
                  </a:extLst>
                </a:gridCol>
                <a:gridCol w="1229802">
                  <a:extLst>
                    <a:ext uri="{9D8B030D-6E8A-4147-A177-3AD203B41FA5}">
                      <a16:colId xmlns:a16="http://schemas.microsoft.com/office/drawing/2014/main" val="1956220051"/>
                    </a:ext>
                  </a:extLst>
                </a:gridCol>
                <a:gridCol w="1229802">
                  <a:extLst>
                    <a:ext uri="{9D8B030D-6E8A-4147-A177-3AD203B41FA5}">
                      <a16:colId xmlns:a16="http://schemas.microsoft.com/office/drawing/2014/main" val="34353407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B5574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B5574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B5574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B5574"/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651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834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0505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40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9FD857-7830-FCE2-F307-3FCC4DF087F7}"/>
              </a:ext>
            </a:extLst>
          </p:cNvPr>
          <p:cNvSpPr txBox="1"/>
          <p:nvPr/>
        </p:nvSpPr>
        <p:spPr>
          <a:xfrm>
            <a:off x="6068318" y="5086826"/>
            <a:ext cx="5897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feature importance analysis shows that booking origin, route, length of stay  and purchase lead are the most influential in predicting booking completion.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model shows limited recall for completed bookings (class 1), indicating it may miss some genuine bookers. This is a trade-off due to class imbalance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5263784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147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Booking Completion Prediction – Final Model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BHANU PANUGANTI</cp:lastModifiedBy>
  <cp:revision>33</cp:revision>
  <cp:lastPrinted>2022-06-09T07:44:13Z</cp:lastPrinted>
  <dcterms:created xsi:type="dcterms:W3CDTF">2022-02-22T07:39:05Z</dcterms:created>
  <dcterms:modified xsi:type="dcterms:W3CDTF">2025-06-30T12:13:39Z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