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Classic Bold" charset="1" panose="00000800000000000000"/>
      <p:regular r:id="rId16"/>
    </p:embeddedFont>
    <p:embeddedFont>
      <p:font typeface="Montserrat" charset="1" panose="00000500000000000000"/>
      <p:regular r:id="rId17"/>
    </p:embeddedFont>
    <p:embeddedFont>
      <p:font typeface="Montserrat Classic" charset="1" panose="00000500000000000000"/>
      <p:regular r:id="rId18"/>
    </p:embeddedFont>
    <p:embeddedFont>
      <p:font typeface="Canva Sans Bold" charset="1" panose="020B0803030501040103"/>
      <p:regular r:id="rId19"/>
    </p:embeddedFont>
    <p:embeddedFont>
      <p:font typeface="Montserrat Semi-Bold" charset="1" panose="00000700000000000000"/>
      <p:regular r:id="rId20"/>
    </p:embeddedFont>
    <p:embeddedFont>
      <p:font typeface="Arimo" charset="1" panose="020B06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11" Target="../media/image51.png" Type="http://schemas.openxmlformats.org/officeDocument/2006/relationships/image"/><Relationship Id="rId12" Target="../media/image52.svg" Type="http://schemas.openxmlformats.org/officeDocument/2006/relationships/image"/><Relationship Id="rId13" Target="../media/image7.png" Type="http://schemas.openxmlformats.org/officeDocument/2006/relationships/image"/><Relationship Id="rId14" Target="../media/image8.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44.jpe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jpe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1.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4324902" y="1469072"/>
            <a:ext cx="4879847" cy="15755995"/>
          </a:xfrm>
          <a:custGeom>
            <a:avLst/>
            <a:gdLst/>
            <a:ahLst/>
            <a:cxnLst/>
            <a:rect r="r" b="b" t="t" l="l"/>
            <a:pathLst>
              <a:path h="15755995" w="4879847">
                <a:moveTo>
                  <a:pt x="0" y="0"/>
                </a:moveTo>
                <a:lnTo>
                  <a:pt x="4879847" y="0"/>
                </a:lnTo>
                <a:lnTo>
                  <a:pt x="4879847" y="15755996"/>
                </a:lnTo>
                <a:lnTo>
                  <a:pt x="0" y="15755996"/>
                </a:lnTo>
                <a:lnTo>
                  <a:pt x="0" y="0"/>
                </a:lnTo>
                <a:close/>
              </a:path>
            </a:pathLst>
          </a:custGeom>
          <a:blipFill>
            <a:blip r:embed="rId2">
              <a:extLst>
                <a:ext uri="{96DAC541-7B7A-43D3-8B79-37D633B846F1}">
                  <asvg:svgBlip xmlns:asvg="http://schemas.microsoft.com/office/drawing/2016/SVG/main" r:embed="rId3"/>
                </a:ext>
              </a:extLst>
            </a:blip>
            <a:stretch>
              <a:fillRect l="-525794" t="-40822" r="0" b="-52994"/>
            </a:stretch>
          </a:blipFill>
        </p:spPr>
      </p:sp>
      <p:sp>
        <p:nvSpPr>
          <p:cNvPr name="Freeform 3" id="3"/>
          <p:cNvSpPr/>
          <p:nvPr/>
        </p:nvSpPr>
        <p:spPr>
          <a:xfrm flipH="false" flipV="false" rot="-10800000">
            <a:off x="8992690" y="1539949"/>
            <a:ext cx="9336114" cy="9336114"/>
          </a:xfrm>
          <a:custGeom>
            <a:avLst/>
            <a:gdLst/>
            <a:ahLst/>
            <a:cxnLst/>
            <a:rect r="r" b="b" t="t" l="l"/>
            <a:pathLst>
              <a:path h="9336114" w="9336114">
                <a:moveTo>
                  <a:pt x="0" y="0"/>
                </a:moveTo>
                <a:lnTo>
                  <a:pt x="9336113" y="0"/>
                </a:lnTo>
                <a:lnTo>
                  <a:pt x="9336113" y="9336114"/>
                </a:lnTo>
                <a:lnTo>
                  <a:pt x="0" y="9336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857148" y="266073"/>
            <a:ext cx="8233908" cy="8992227"/>
          </a:xfrm>
          <a:prstGeom prst="rect">
            <a:avLst/>
          </a:prstGeom>
        </p:spPr>
        <p:txBody>
          <a:bodyPr anchor="t" rtlCol="false" tIns="0" lIns="0" bIns="0" rIns="0">
            <a:spAutoFit/>
          </a:bodyPr>
          <a:lstStyle/>
          <a:p>
            <a:pPr algn="l">
              <a:lnSpc>
                <a:spcPts val="14245"/>
              </a:lnSpc>
            </a:pPr>
          </a:p>
          <a:p>
            <a:pPr algn="l">
              <a:lnSpc>
                <a:spcPts val="14245"/>
              </a:lnSpc>
            </a:pPr>
          </a:p>
          <a:p>
            <a:pPr algn="l">
              <a:lnSpc>
                <a:spcPts val="14245"/>
              </a:lnSpc>
            </a:pPr>
            <a:r>
              <a:rPr lang="en-US" sz="11871" spc="427" b="true">
                <a:solidFill>
                  <a:srgbClr val="2A2E3A"/>
                </a:solidFill>
                <a:latin typeface="Montserrat Classic Bold"/>
                <a:ea typeface="Montserrat Classic Bold"/>
                <a:cs typeface="Montserrat Classic Bold"/>
                <a:sym typeface="Montserrat Classic Bold"/>
              </a:rPr>
              <a:t>Aero</a:t>
            </a:r>
          </a:p>
          <a:p>
            <a:pPr algn="l">
              <a:lnSpc>
                <a:spcPts val="14245"/>
              </a:lnSpc>
            </a:pPr>
          </a:p>
          <a:p>
            <a:pPr algn="l">
              <a:lnSpc>
                <a:spcPts val="14245"/>
              </a:lnSpc>
            </a:pPr>
          </a:p>
        </p:txBody>
      </p:sp>
      <p:sp>
        <p:nvSpPr>
          <p:cNvPr name="Freeform 5" id="5"/>
          <p:cNvSpPr/>
          <p:nvPr/>
        </p:nvSpPr>
        <p:spPr>
          <a:xfrm flipH="false" flipV="false" rot="2700000">
            <a:off x="521329" y="-3317944"/>
            <a:ext cx="2336254" cy="7543272"/>
          </a:xfrm>
          <a:custGeom>
            <a:avLst/>
            <a:gdLst/>
            <a:ahLst/>
            <a:cxnLst/>
            <a:rect r="r" b="b" t="t" l="l"/>
            <a:pathLst>
              <a:path h="7543272" w="2336254">
                <a:moveTo>
                  <a:pt x="0" y="0"/>
                </a:moveTo>
                <a:lnTo>
                  <a:pt x="2336254" y="0"/>
                </a:lnTo>
                <a:lnTo>
                  <a:pt x="2336254" y="7543273"/>
                </a:lnTo>
                <a:lnTo>
                  <a:pt x="0" y="7543273"/>
                </a:lnTo>
                <a:lnTo>
                  <a:pt x="0" y="0"/>
                </a:lnTo>
                <a:close/>
              </a:path>
            </a:pathLst>
          </a:custGeom>
          <a:blipFill>
            <a:blip r:embed="rId2">
              <a:extLst>
                <a:ext uri="{96DAC541-7B7A-43D3-8B79-37D633B846F1}">
                  <asvg:svgBlip xmlns:asvg="http://schemas.microsoft.com/office/drawing/2016/SVG/main" r:embed="rId3"/>
                </a:ext>
              </a:extLst>
            </a:blip>
            <a:stretch>
              <a:fillRect l="-525794" t="-40822" r="0" b="-52994"/>
            </a:stretch>
          </a:blipFill>
        </p:spPr>
      </p:sp>
      <p:sp>
        <p:nvSpPr>
          <p:cNvPr name="Freeform 6" id="6"/>
          <p:cNvSpPr/>
          <p:nvPr/>
        </p:nvSpPr>
        <p:spPr>
          <a:xfrm flipH="false" flipV="false" rot="5400000">
            <a:off x="-434583" y="-78920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1857148" y="2051198"/>
            <a:ext cx="1001214" cy="1156078"/>
          </a:xfrm>
          <a:custGeom>
            <a:avLst/>
            <a:gdLst/>
            <a:ahLst/>
            <a:cxnLst/>
            <a:rect r="r" b="b" t="t" l="l"/>
            <a:pathLst>
              <a:path h="1156078" w="1001214">
                <a:moveTo>
                  <a:pt x="0" y="0"/>
                </a:moveTo>
                <a:lnTo>
                  <a:pt x="1001214" y="0"/>
                </a:lnTo>
                <a:lnTo>
                  <a:pt x="1001214" y="1156079"/>
                </a:lnTo>
                <a:lnTo>
                  <a:pt x="0" y="11560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1781803" y="7297664"/>
            <a:ext cx="5756114" cy="820123"/>
            <a:chOff x="0" y="0"/>
            <a:chExt cx="1340844" cy="191042"/>
          </a:xfrm>
        </p:grpSpPr>
        <p:sp>
          <p:nvSpPr>
            <p:cNvPr name="Freeform 9" id="9"/>
            <p:cNvSpPr/>
            <p:nvPr/>
          </p:nvSpPr>
          <p:spPr>
            <a:xfrm flipH="false" flipV="false" rot="0">
              <a:off x="0" y="0"/>
              <a:ext cx="1340844" cy="191042"/>
            </a:xfrm>
            <a:custGeom>
              <a:avLst/>
              <a:gdLst/>
              <a:ahLst/>
              <a:cxnLst/>
              <a:rect r="r" b="b" t="t" l="l"/>
              <a:pathLst>
                <a:path h="191042" w="1340844">
                  <a:moveTo>
                    <a:pt x="95521" y="0"/>
                  </a:moveTo>
                  <a:lnTo>
                    <a:pt x="1245323" y="0"/>
                  </a:lnTo>
                  <a:cubicBezTo>
                    <a:pt x="1270657" y="0"/>
                    <a:pt x="1294953" y="10064"/>
                    <a:pt x="1312867" y="27977"/>
                  </a:cubicBezTo>
                  <a:cubicBezTo>
                    <a:pt x="1330780" y="45891"/>
                    <a:pt x="1340844" y="70187"/>
                    <a:pt x="1340844" y="95521"/>
                  </a:cubicBezTo>
                  <a:lnTo>
                    <a:pt x="1340844" y="95521"/>
                  </a:lnTo>
                  <a:cubicBezTo>
                    <a:pt x="1340844" y="120854"/>
                    <a:pt x="1330780" y="145151"/>
                    <a:pt x="1312867" y="163064"/>
                  </a:cubicBezTo>
                  <a:cubicBezTo>
                    <a:pt x="1294953" y="180978"/>
                    <a:pt x="1270657" y="191042"/>
                    <a:pt x="1245323" y="191042"/>
                  </a:cubicBezTo>
                  <a:lnTo>
                    <a:pt x="95521" y="191042"/>
                  </a:lnTo>
                  <a:cubicBezTo>
                    <a:pt x="70187" y="191042"/>
                    <a:pt x="45891" y="180978"/>
                    <a:pt x="27977" y="163064"/>
                  </a:cubicBezTo>
                  <a:cubicBezTo>
                    <a:pt x="10064" y="145151"/>
                    <a:pt x="0" y="120854"/>
                    <a:pt x="0" y="95521"/>
                  </a:cubicBezTo>
                  <a:lnTo>
                    <a:pt x="0" y="95521"/>
                  </a:lnTo>
                  <a:cubicBezTo>
                    <a:pt x="0" y="70187"/>
                    <a:pt x="10064" y="45891"/>
                    <a:pt x="27977" y="27977"/>
                  </a:cubicBezTo>
                  <a:cubicBezTo>
                    <a:pt x="45891" y="10064"/>
                    <a:pt x="70187" y="0"/>
                    <a:pt x="95521" y="0"/>
                  </a:cubicBezTo>
                  <a:close/>
                </a:path>
              </a:pathLst>
            </a:custGeom>
            <a:solidFill>
              <a:srgbClr val="052A47"/>
            </a:solidFill>
          </p:spPr>
        </p:sp>
        <p:sp>
          <p:nvSpPr>
            <p:cNvPr name="TextBox 10" id="10"/>
            <p:cNvSpPr txBox="true"/>
            <p:nvPr/>
          </p:nvSpPr>
          <p:spPr>
            <a:xfrm>
              <a:off x="0" y="-47625"/>
              <a:ext cx="1340844" cy="238667"/>
            </a:xfrm>
            <a:prstGeom prst="rect">
              <a:avLst/>
            </a:prstGeom>
          </p:spPr>
          <p:txBody>
            <a:bodyPr anchor="ctr" rtlCol="false" tIns="50800" lIns="50800" bIns="50800" rIns="50800"/>
            <a:lstStyle/>
            <a:p>
              <a:pPr algn="ctr" marL="0" indent="0" lvl="0">
                <a:lnSpc>
                  <a:spcPts val="3500"/>
                </a:lnSpc>
                <a:spcBef>
                  <a:spcPct val="0"/>
                </a:spcBef>
              </a:pPr>
              <a:r>
                <a:rPr lang="en-US" sz="2500" spc="112">
                  <a:solidFill>
                    <a:srgbClr val="FFFFFF"/>
                  </a:solidFill>
                  <a:latin typeface="Montserrat"/>
                  <a:ea typeface="Montserrat"/>
                  <a:cs typeface="Montserrat"/>
                  <a:sym typeface="Montserrat"/>
                </a:rPr>
                <a:t>      www.aeroboard.netlify.app</a:t>
              </a:r>
            </a:p>
          </p:txBody>
        </p:sp>
      </p:grpSp>
      <p:sp>
        <p:nvSpPr>
          <p:cNvPr name="Freeform 11" id="11"/>
          <p:cNvSpPr/>
          <p:nvPr/>
        </p:nvSpPr>
        <p:spPr>
          <a:xfrm flipH="false" flipV="false" rot="0">
            <a:off x="1972758" y="7454921"/>
            <a:ext cx="540836" cy="534936"/>
          </a:xfrm>
          <a:custGeom>
            <a:avLst/>
            <a:gdLst/>
            <a:ahLst/>
            <a:cxnLst/>
            <a:rect r="r" b="b" t="t" l="l"/>
            <a:pathLst>
              <a:path h="534936" w="540836">
                <a:moveTo>
                  <a:pt x="0" y="0"/>
                </a:moveTo>
                <a:lnTo>
                  <a:pt x="540836" y="0"/>
                </a:lnTo>
                <a:lnTo>
                  <a:pt x="540836" y="534936"/>
                </a:lnTo>
                <a:lnTo>
                  <a:pt x="0" y="5349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1781803" y="5242162"/>
            <a:ext cx="8233908" cy="1798446"/>
          </a:xfrm>
          <a:prstGeom prst="rect">
            <a:avLst/>
          </a:prstGeom>
        </p:spPr>
        <p:txBody>
          <a:bodyPr anchor="t" rtlCol="false" tIns="0" lIns="0" bIns="0" rIns="0">
            <a:spAutoFit/>
          </a:bodyPr>
          <a:lstStyle/>
          <a:p>
            <a:pPr algn="l">
              <a:lnSpc>
                <a:spcPts val="14245"/>
              </a:lnSpc>
            </a:pPr>
            <a:r>
              <a:rPr lang="en-US" sz="11871" spc="391" b="true">
                <a:solidFill>
                  <a:srgbClr val="4DBF38"/>
                </a:solidFill>
                <a:latin typeface="Montserrat Classic Bold"/>
                <a:ea typeface="Montserrat Classic Bold"/>
                <a:cs typeface="Montserrat Classic Bold"/>
                <a:sym typeface="Montserrat Classic Bold"/>
              </a:rPr>
              <a:t>Board</a:t>
            </a:r>
          </a:p>
        </p:txBody>
      </p:sp>
      <p:sp>
        <p:nvSpPr>
          <p:cNvPr name="TextBox 13" id="13"/>
          <p:cNvSpPr txBox="true"/>
          <p:nvPr/>
        </p:nvSpPr>
        <p:spPr>
          <a:xfrm rot="0">
            <a:off x="2952502" y="2071264"/>
            <a:ext cx="2229894" cy="1287213"/>
          </a:xfrm>
          <a:prstGeom prst="rect">
            <a:avLst/>
          </a:prstGeom>
        </p:spPr>
        <p:txBody>
          <a:bodyPr anchor="t" rtlCol="false" tIns="0" lIns="0" bIns="0" rIns="0">
            <a:spAutoFit/>
          </a:bodyPr>
          <a:lstStyle/>
          <a:p>
            <a:pPr algn="l">
              <a:lnSpc>
                <a:spcPts val="3371"/>
              </a:lnSpc>
            </a:pPr>
            <a:r>
              <a:rPr lang="en-US" sz="2906" spc="113">
                <a:solidFill>
                  <a:srgbClr val="2A2E3A"/>
                </a:solidFill>
                <a:latin typeface="Montserrat Classic"/>
                <a:ea typeface="Montserrat Classic"/>
                <a:cs typeface="Montserrat Classic"/>
                <a:sym typeface="Montserrat Classic"/>
              </a:rPr>
              <a:t>Aero</a:t>
            </a:r>
          </a:p>
          <a:p>
            <a:pPr algn="l">
              <a:lnSpc>
                <a:spcPts val="3371"/>
              </a:lnSpc>
            </a:pPr>
            <a:r>
              <a:rPr lang="en-US" sz="2906" spc="113">
                <a:solidFill>
                  <a:srgbClr val="2A2E3A"/>
                </a:solidFill>
                <a:latin typeface="Montserrat Classic"/>
                <a:ea typeface="Montserrat Classic"/>
                <a:cs typeface="Montserrat Classic"/>
                <a:sym typeface="Montserrat Classic"/>
              </a:rPr>
              <a:t>Board</a:t>
            </a:r>
          </a:p>
          <a:p>
            <a:pPr algn="l">
              <a:lnSpc>
                <a:spcPts val="3371"/>
              </a:lnSpc>
            </a:pPr>
          </a:p>
        </p:txBody>
      </p:sp>
      <p:sp>
        <p:nvSpPr>
          <p:cNvPr name="TextBox 14" id="14"/>
          <p:cNvSpPr txBox="true"/>
          <p:nvPr/>
        </p:nvSpPr>
        <p:spPr>
          <a:xfrm rot="0">
            <a:off x="1857148" y="6897716"/>
            <a:ext cx="3405022" cy="257208"/>
          </a:xfrm>
          <a:prstGeom prst="rect">
            <a:avLst/>
          </a:prstGeom>
        </p:spPr>
        <p:txBody>
          <a:bodyPr anchor="t" rtlCol="false" tIns="0" lIns="0" bIns="0" rIns="0">
            <a:spAutoFit/>
          </a:bodyPr>
          <a:lstStyle/>
          <a:p>
            <a:pPr algn="ctr">
              <a:lnSpc>
                <a:spcPts val="2100"/>
              </a:lnSpc>
            </a:pPr>
            <a:r>
              <a:rPr lang="en-US" sz="1500" b="true">
                <a:solidFill>
                  <a:srgbClr val="051D40"/>
                </a:solidFill>
                <a:latin typeface="Canva Sans Bold"/>
                <a:ea typeface="Canva Sans Bold"/>
                <a:cs typeface="Canva Sans Bold"/>
                <a:sym typeface="Canva Sans Bold"/>
              </a:rPr>
              <a:t>Transforming Touchless Experiences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5446278" y="-1685650"/>
            <a:ext cx="6145089" cy="7288971"/>
            <a:chOff x="0" y="0"/>
            <a:chExt cx="1618460" cy="1919729"/>
          </a:xfrm>
        </p:grpSpPr>
        <p:sp>
          <p:nvSpPr>
            <p:cNvPr name="Freeform 3" id="3"/>
            <p:cNvSpPr/>
            <p:nvPr/>
          </p:nvSpPr>
          <p:spPr>
            <a:xfrm flipH="false" flipV="false" rot="0">
              <a:off x="0" y="0"/>
              <a:ext cx="1618460" cy="1919729"/>
            </a:xfrm>
            <a:custGeom>
              <a:avLst/>
              <a:gdLst/>
              <a:ahLst/>
              <a:cxnLst/>
              <a:rect r="r" b="b" t="t" l="l"/>
              <a:pathLst>
                <a:path h="1919729" w="1618460">
                  <a:moveTo>
                    <a:pt x="0" y="0"/>
                  </a:moveTo>
                  <a:lnTo>
                    <a:pt x="1618460" y="0"/>
                  </a:lnTo>
                  <a:lnTo>
                    <a:pt x="1618460" y="1919729"/>
                  </a:lnTo>
                  <a:lnTo>
                    <a:pt x="0" y="1919729"/>
                  </a:lnTo>
                  <a:close/>
                </a:path>
              </a:pathLst>
            </a:custGeom>
            <a:solidFill>
              <a:srgbClr val="052A47"/>
            </a:solidFill>
          </p:spPr>
        </p:sp>
        <p:sp>
          <p:nvSpPr>
            <p:cNvPr name="TextBox 4" id="4"/>
            <p:cNvSpPr txBox="true"/>
            <p:nvPr/>
          </p:nvSpPr>
          <p:spPr>
            <a:xfrm>
              <a:off x="0" y="-47625"/>
              <a:ext cx="1618460" cy="196735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400000">
            <a:off x="11941502" y="839372"/>
            <a:ext cx="9619282" cy="5963955"/>
          </a:xfrm>
          <a:custGeom>
            <a:avLst/>
            <a:gdLst/>
            <a:ahLst/>
            <a:cxnLst/>
            <a:rect r="r" b="b" t="t" l="l"/>
            <a:pathLst>
              <a:path h="5963955" w="9619282">
                <a:moveTo>
                  <a:pt x="0" y="0"/>
                </a:moveTo>
                <a:lnTo>
                  <a:pt x="9619281" y="0"/>
                </a:lnTo>
                <a:lnTo>
                  <a:pt x="9619281" y="5963955"/>
                </a:lnTo>
                <a:lnTo>
                  <a:pt x="0" y="59639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8117627">
            <a:off x="-3075279" y="6921441"/>
            <a:ext cx="4145058" cy="4916643"/>
            <a:chOff x="0" y="0"/>
            <a:chExt cx="1618460" cy="1919729"/>
          </a:xfrm>
        </p:grpSpPr>
        <p:sp>
          <p:nvSpPr>
            <p:cNvPr name="Freeform 7" id="7"/>
            <p:cNvSpPr/>
            <p:nvPr/>
          </p:nvSpPr>
          <p:spPr>
            <a:xfrm flipH="false" flipV="false" rot="0">
              <a:off x="0" y="0"/>
              <a:ext cx="1618460" cy="1919729"/>
            </a:xfrm>
            <a:custGeom>
              <a:avLst/>
              <a:gdLst/>
              <a:ahLst/>
              <a:cxnLst/>
              <a:rect r="r" b="b" t="t" l="l"/>
              <a:pathLst>
                <a:path h="1919729" w="1618460">
                  <a:moveTo>
                    <a:pt x="0" y="0"/>
                  </a:moveTo>
                  <a:lnTo>
                    <a:pt x="1618460" y="0"/>
                  </a:lnTo>
                  <a:lnTo>
                    <a:pt x="1618460" y="1919729"/>
                  </a:lnTo>
                  <a:lnTo>
                    <a:pt x="0" y="1919729"/>
                  </a:lnTo>
                  <a:close/>
                </a:path>
              </a:pathLst>
            </a:custGeom>
            <a:solidFill>
              <a:srgbClr val="052A47"/>
            </a:solidFill>
          </p:spPr>
        </p:sp>
        <p:sp>
          <p:nvSpPr>
            <p:cNvPr name="TextBox 8" id="8"/>
            <p:cNvSpPr txBox="true"/>
            <p:nvPr/>
          </p:nvSpPr>
          <p:spPr>
            <a:xfrm>
              <a:off x="0" y="-47625"/>
              <a:ext cx="1618460" cy="196735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5382372">
            <a:off x="-3048223" y="6118130"/>
            <a:ext cx="6488511" cy="4022877"/>
          </a:xfrm>
          <a:custGeom>
            <a:avLst/>
            <a:gdLst/>
            <a:ahLst/>
            <a:cxnLst/>
            <a:rect r="r" b="b" t="t" l="l"/>
            <a:pathLst>
              <a:path h="4022877" w="6488511">
                <a:moveTo>
                  <a:pt x="0" y="0"/>
                </a:moveTo>
                <a:lnTo>
                  <a:pt x="6488511" y="0"/>
                </a:lnTo>
                <a:lnTo>
                  <a:pt x="6488511" y="4022877"/>
                </a:lnTo>
                <a:lnTo>
                  <a:pt x="0" y="4022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0" id="10"/>
          <p:cNvSpPr txBox="true"/>
          <p:nvPr/>
        </p:nvSpPr>
        <p:spPr>
          <a:xfrm rot="0">
            <a:off x="3594083" y="4117962"/>
            <a:ext cx="8304859" cy="866969"/>
          </a:xfrm>
          <a:prstGeom prst="rect">
            <a:avLst/>
          </a:prstGeom>
        </p:spPr>
        <p:txBody>
          <a:bodyPr anchor="t" rtlCol="false" tIns="0" lIns="0" bIns="0" rIns="0">
            <a:spAutoFit/>
          </a:bodyPr>
          <a:lstStyle/>
          <a:p>
            <a:pPr algn="just" marL="0" indent="0" lvl="0">
              <a:lnSpc>
                <a:spcPts val="6863"/>
              </a:lnSpc>
              <a:spcBef>
                <a:spcPct val="0"/>
              </a:spcBef>
            </a:pPr>
            <a:r>
              <a:rPr lang="en-US" b="true" sz="5719" spc="205" strike="noStrike" u="none">
                <a:solidFill>
                  <a:srgbClr val="2A2E3A"/>
                </a:solidFill>
                <a:latin typeface="Montserrat Classic Bold"/>
                <a:ea typeface="Montserrat Classic Bold"/>
                <a:cs typeface="Montserrat Classic Bold"/>
                <a:sym typeface="Montserrat Classic Bold"/>
              </a:rPr>
              <a:t>Contact Us</a:t>
            </a:r>
          </a:p>
        </p:txBody>
      </p:sp>
      <p:sp>
        <p:nvSpPr>
          <p:cNvPr name="TextBox 11" id="11"/>
          <p:cNvSpPr txBox="true"/>
          <p:nvPr/>
        </p:nvSpPr>
        <p:spPr>
          <a:xfrm rot="0">
            <a:off x="7381807" y="5616724"/>
            <a:ext cx="1699318" cy="227560"/>
          </a:xfrm>
          <a:prstGeom prst="rect">
            <a:avLst/>
          </a:prstGeom>
        </p:spPr>
        <p:txBody>
          <a:bodyPr anchor="t" rtlCol="false" tIns="0" lIns="0" bIns="0" rIns="0">
            <a:spAutoFit/>
          </a:bodyPr>
          <a:lstStyle/>
          <a:p>
            <a:pPr algn="l">
              <a:lnSpc>
                <a:spcPts val="1856"/>
              </a:lnSpc>
              <a:spcBef>
                <a:spcPct val="0"/>
              </a:spcBef>
            </a:pPr>
            <a:r>
              <a:rPr lang="en-US" sz="1325">
                <a:solidFill>
                  <a:srgbClr val="322F50"/>
                </a:solidFill>
                <a:latin typeface="Montserrat"/>
                <a:ea typeface="Montserrat"/>
                <a:cs typeface="Montserrat"/>
                <a:sym typeface="Montserrat"/>
              </a:rPr>
              <a:t>+123-456-7890</a:t>
            </a:r>
          </a:p>
        </p:txBody>
      </p:sp>
      <p:sp>
        <p:nvSpPr>
          <p:cNvPr name="TextBox 12" id="12"/>
          <p:cNvSpPr txBox="true"/>
          <p:nvPr/>
        </p:nvSpPr>
        <p:spPr>
          <a:xfrm rot="0">
            <a:off x="7381807" y="5360795"/>
            <a:ext cx="1101899" cy="275382"/>
          </a:xfrm>
          <a:prstGeom prst="rect">
            <a:avLst/>
          </a:prstGeom>
        </p:spPr>
        <p:txBody>
          <a:bodyPr anchor="t" rtlCol="false" tIns="0" lIns="0" bIns="0" rIns="0">
            <a:spAutoFit/>
          </a:bodyPr>
          <a:lstStyle/>
          <a:p>
            <a:pPr algn="l">
              <a:lnSpc>
                <a:spcPts val="2227"/>
              </a:lnSpc>
              <a:spcBef>
                <a:spcPct val="0"/>
              </a:spcBef>
            </a:pPr>
            <a:r>
              <a:rPr lang="en-US" sz="1590" b="true">
                <a:solidFill>
                  <a:srgbClr val="322F50"/>
                </a:solidFill>
                <a:latin typeface="Montserrat Semi-Bold"/>
                <a:ea typeface="Montserrat Semi-Bold"/>
                <a:cs typeface="Montserrat Semi-Bold"/>
                <a:sym typeface="Montserrat Semi-Bold"/>
              </a:rPr>
              <a:t>Phone</a:t>
            </a:r>
          </a:p>
        </p:txBody>
      </p:sp>
      <p:sp>
        <p:nvSpPr>
          <p:cNvPr name="TextBox 13" id="13"/>
          <p:cNvSpPr txBox="true"/>
          <p:nvPr/>
        </p:nvSpPr>
        <p:spPr>
          <a:xfrm rot="0">
            <a:off x="7381807" y="6105692"/>
            <a:ext cx="1101899" cy="275382"/>
          </a:xfrm>
          <a:prstGeom prst="rect">
            <a:avLst/>
          </a:prstGeom>
        </p:spPr>
        <p:txBody>
          <a:bodyPr anchor="t" rtlCol="false" tIns="0" lIns="0" bIns="0" rIns="0">
            <a:spAutoFit/>
          </a:bodyPr>
          <a:lstStyle/>
          <a:p>
            <a:pPr algn="l">
              <a:lnSpc>
                <a:spcPts val="2227"/>
              </a:lnSpc>
              <a:spcBef>
                <a:spcPct val="0"/>
              </a:spcBef>
            </a:pPr>
            <a:r>
              <a:rPr lang="en-US" sz="1590" b="true">
                <a:solidFill>
                  <a:srgbClr val="322F50"/>
                </a:solidFill>
                <a:latin typeface="Montserrat Semi-Bold"/>
                <a:ea typeface="Montserrat Semi-Bold"/>
                <a:cs typeface="Montserrat Semi-Bold"/>
                <a:sym typeface="Montserrat Semi-Bold"/>
              </a:rPr>
              <a:t>Mail</a:t>
            </a:r>
          </a:p>
        </p:txBody>
      </p:sp>
      <p:sp>
        <p:nvSpPr>
          <p:cNvPr name="TextBox 14" id="14"/>
          <p:cNvSpPr txBox="true"/>
          <p:nvPr/>
        </p:nvSpPr>
        <p:spPr>
          <a:xfrm rot="0">
            <a:off x="7381807" y="6838934"/>
            <a:ext cx="1101899" cy="275382"/>
          </a:xfrm>
          <a:prstGeom prst="rect">
            <a:avLst/>
          </a:prstGeom>
        </p:spPr>
        <p:txBody>
          <a:bodyPr anchor="t" rtlCol="false" tIns="0" lIns="0" bIns="0" rIns="0">
            <a:spAutoFit/>
          </a:bodyPr>
          <a:lstStyle/>
          <a:p>
            <a:pPr algn="l">
              <a:lnSpc>
                <a:spcPts val="2227"/>
              </a:lnSpc>
              <a:spcBef>
                <a:spcPct val="0"/>
              </a:spcBef>
            </a:pPr>
            <a:r>
              <a:rPr lang="en-US" sz="1590" b="true">
                <a:solidFill>
                  <a:srgbClr val="322F50"/>
                </a:solidFill>
                <a:latin typeface="Montserrat Semi-Bold"/>
                <a:ea typeface="Montserrat Semi-Bold"/>
                <a:cs typeface="Montserrat Semi-Bold"/>
                <a:sym typeface="Montserrat Semi-Bold"/>
              </a:rPr>
              <a:t>Website</a:t>
            </a:r>
          </a:p>
        </p:txBody>
      </p:sp>
      <p:sp>
        <p:nvSpPr>
          <p:cNvPr name="TextBox 15" id="15"/>
          <p:cNvSpPr txBox="true"/>
          <p:nvPr/>
        </p:nvSpPr>
        <p:spPr>
          <a:xfrm rot="0">
            <a:off x="7381807" y="7592804"/>
            <a:ext cx="1101899" cy="275382"/>
          </a:xfrm>
          <a:prstGeom prst="rect">
            <a:avLst/>
          </a:prstGeom>
        </p:spPr>
        <p:txBody>
          <a:bodyPr anchor="t" rtlCol="false" tIns="0" lIns="0" bIns="0" rIns="0">
            <a:spAutoFit/>
          </a:bodyPr>
          <a:lstStyle/>
          <a:p>
            <a:pPr algn="l">
              <a:lnSpc>
                <a:spcPts val="2227"/>
              </a:lnSpc>
              <a:spcBef>
                <a:spcPct val="0"/>
              </a:spcBef>
            </a:pPr>
            <a:r>
              <a:rPr lang="en-US" sz="1590" b="true">
                <a:solidFill>
                  <a:srgbClr val="322F50"/>
                </a:solidFill>
                <a:latin typeface="Montserrat Semi-Bold"/>
                <a:ea typeface="Montserrat Semi-Bold"/>
                <a:cs typeface="Montserrat Semi-Bold"/>
                <a:sym typeface="Montserrat Semi-Bold"/>
              </a:rPr>
              <a:t>Address</a:t>
            </a:r>
          </a:p>
        </p:txBody>
      </p:sp>
      <p:sp>
        <p:nvSpPr>
          <p:cNvPr name="TextBox 16" id="16"/>
          <p:cNvSpPr txBox="true"/>
          <p:nvPr/>
        </p:nvSpPr>
        <p:spPr>
          <a:xfrm rot="0">
            <a:off x="7381807" y="7102908"/>
            <a:ext cx="6852121" cy="227613"/>
          </a:xfrm>
          <a:prstGeom prst="rect">
            <a:avLst/>
          </a:prstGeom>
        </p:spPr>
        <p:txBody>
          <a:bodyPr anchor="t" rtlCol="false" tIns="0" lIns="0" bIns="0" rIns="0">
            <a:spAutoFit/>
          </a:bodyPr>
          <a:lstStyle/>
          <a:p>
            <a:pPr algn="l">
              <a:lnSpc>
                <a:spcPts val="1856"/>
              </a:lnSpc>
              <a:spcBef>
                <a:spcPct val="0"/>
              </a:spcBef>
            </a:pPr>
            <a:r>
              <a:rPr lang="en-US" sz="1325">
                <a:solidFill>
                  <a:srgbClr val="322F50"/>
                </a:solidFill>
                <a:latin typeface="Montserrat"/>
                <a:ea typeface="Montserrat"/>
                <a:cs typeface="Montserrat"/>
                <a:sym typeface="Montserrat"/>
              </a:rPr>
              <a:t>https://www.linkedin.com/in/bhanu-prakash-pandey-67727b318/</a:t>
            </a:r>
          </a:p>
        </p:txBody>
      </p:sp>
      <p:sp>
        <p:nvSpPr>
          <p:cNvPr name="TextBox 17" id="17"/>
          <p:cNvSpPr txBox="true"/>
          <p:nvPr/>
        </p:nvSpPr>
        <p:spPr>
          <a:xfrm rot="0">
            <a:off x="7381807" y="7848194"/>
            <a:ext cx="3132212" cy="227613"/>
          </a:xfrm>
          <a:prstGeom prst="rect">
            <a:avLst/>
          </a:prstGeom>
        </p:spPr>
        <p:txBody>
          <a:bodyPr anchor="t" rtlCol="false" tIns="0" lIns="0" bIns="0" rIns="0">
            <a:spAutoFit/>
          </a:bodyPr>
          <a:lstStyle/>
          <a:p>
            <a:pPr algn="l">
              <a:lnSpc>
                <a:spcPts val="1856"/>
              </a:lnSpc>
              <a:spcBef>
                <a:spcPct val="0"/>
              </a:spcBef>
            </a:pPr>
            <a:r>
              <a:rPr lang="en-US" sz="1325">
                <a:solidFill>
                  <a:srgbClr val="322F50"/>
                </a:solidFill>
                <a:latin typeface="Montserrat"/>
                <a:ea typeface="Montserrat"/>
                <a:cs typeface="Montserrat"/>
                <a:sym typeface="Montserrat"/>
              </a:rPr>
              <a:t>Jharkhand</a:t>
            </a:r>
          </a:p>
        </p:txBody>
      </p:sp>
      <p:sp>
        <p:nvSpPr>
          <p:cNvPr name="TextBox 18" id="18"/>
          <p:cNvSpPr txBox="true"/>
          <p:nvPr/>
        </p:nvSpPr>
        <p:spPr>
          <a:xfrm rot="0">
            <a:off x="7381807" y="6372218"/>
            <a:ext cx="2886183" cy="227613"/>
          </a:xfrm>
          <a:prstGeom prst="rect">
            <a:avLst/>
          </a:prstGeom>
        </p:spPr>
        <p:txBody>
          <a:bodyPr anchor="t" rtlCol="false" tIns="0" lIns="0" bIns="0" rIns="0">
            <a:spAutoFit/>
          </a:bodyPr>
          <a:lstStyle/>
          <a:p>
            <a:pPr algn="l">
              <a:lnSpc>
                <a:spcPts val="1856"/>
              </a:lnSpc>
              <a:spcBef>
                <a:spcPct val="0"/>
              </a:spcBef>
            </a:pPr>
            <a:r>
              <a:rPr lang="en-US" sz="1325">
                <a:solidFill>
                  <a:srgbClr val="322F50"/>
                </a:solidFill>
                <a:latin typeface="Montserrat"/>
                <a:ea typeface="Montserrat"/>
                <a:cs typeface="Montserrat"/>
                <a:sym typeface="Montserrat"/>
              </a:rPr>
              <a:t>Bhanupandey0843@gmail.com</a:t>
            </a:r>
          </a:p>
        </p:txBody>
      </p:sp>
      <p:grpSp>
        <p:nvGrpSpPr>
          <p:cNvPr name="Group 19" id="19"/>
          <p:cNvGrpSpPr/>
          <p:nvPr/>
        </p:nvGrpSpPr>
        <p:grpSpPr>
          <a:xfrm rot="0">
            <a:off x="3594083" y="7618170"/>
            <a:ext cx="2901784" cy="782439"/>
            <a:chOff x="0" y="0"/>
            <a:chExt cx="704842" cy="190054"/>
          </a:xfrm>
        </p:grpSpPr>
        <p:sp>
          <p:nvSpPr>
            <p:cNvPr name="Freeform 20" id="20"/>
            <p:cNvSpPr/>
            <p:nvPr/>
          </p:nvSpPr>
          <p:spPr>
            <a:xfrm flipH="false" flipV="false" rot="0">
              <a:off x="0" y="0"/>
              <a:ext cx="704842" cy="190054"/>
            </a:xfrm>
            <a:custGeom>
              <a:avLst/>
              <a:gdLst/>
              <a:ahLst/>
              <a:cxnLst/>
              <a:rect r="r" b="b" t="t" l="l"/>
              <a:pathLst>
                <a:path h="190054" w="704842">
                  <a:moveTo>
                    <a:pt x="0" y="0"/>
                  </a:moveTo>
                  <a:lnTo>
                    <a:pt x="704842" y="0"/>
                  </a:lnTo>
                  <a:lnTo>
                    <a:pt x="704842" y="190054"/>
                  </a:lnTo>
                  <a:lnTo>
                    <a:pt x="0" y="190054"/>
                  </a:lnTo>
                  <a:close/>
                </a:path>
              </a:pathLst>
            </a:custGeom>
            <a:solidFill>
              <a:srgbClr val="052A47"/>
            </a:solidFill>
            <a:ln cap="sq">
              <a:noFill/>
              <a:prstDash val="solid"/>
              <a:miter/>
            </a:ln>
          </p:spPr>
        </p:sp>
        <p:sp>
          <p:nvSpPr>
            <p:cNvPr name="TextBox 21" id="21"/>
            <p:cNvSpPr txBox="true"/>
            <p:nvPr/>
          </p:nvSpPr>
          <p:spPr>
            <a:xfrm>
              <a:off x="0" y="-47625"/>
              <a:ext cx="704842" cy="23767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2" id="22"/>
          <p:cNvSpPr/>
          <p:nvPr/>
        </p:nvSpPr>
        <p:spPr>
          <a:xfrm flipH="false" flipV="false" rot="0">
            <a:off x="3594083" y="5136867"/>
            <a:ext cx="2901784" cy="2586531"/>
          </a:xfrm>
          <a:custGeom>
            <a:avLst/>
            <a:gdLst/>
            <a:ahLst/>
            <a:cxnLst/>
            <a:rect r="r" b="b" t="t" l="l"/>
            <a:pathLst>
              <a:path h="2586531" w="2901784">
                <a:moveTo>
                  <a:pt x="0" y="0"/>
                </a:moveTo>
                <a:lnTo>
                  <a:pt x="2901784" y="0"/>
                </a:lnTo>
                <a:lnTo>
                  <a:pt x="2901784" y="2586531"/>
                </a:lnTo>
                <a:lnTo>
                  <a:pt x="0" y="2586531"/>
                </a:lnTo>
                <a:lnTo>
                  <a:pt x="0" y="0"/>
                </a:lnTo>
                <a:close/>
              </a:path>
            </a:pathLst>
          </a:custGeom>
          <a:blipFill>
            <a:blip r:embed="rId4"/>
            <a:stretch>
              <a:fillRect l="0" t="-23353" r="0" b="-23353"/>
            </a:stretch>
          </a:blipFill>
        </p:spPr>
      </p:sp>
      <p:sp>
        <p:nvSpPr>
          <p:cNvPr name="TextBox 23" id="23"/>
          <p:cNvSpPr txBox="true"/>
          <p:nvPr/>
        </p:nvSpPr>
        <p:spPr>
          <a:xfrm rot="0">
            <a:off x="3947544" y="7873555"/>
            <a:ext cx="2194861" cy="356773"/>
          </a:xfrm>
          <a:prstGeom prst="rect">
            <a:avLst/>
          </a:prstGeom>
        </p:spPr>
        <p:txBody>
          <a:bodyPr anchor="t" rtlCol="false" tIns="0" lIns="0" bIns="0" rIns="0">
            <a:spAutoFit/>
          </a:bodyPr>
          <a:lstStyle/>
          <a:p>
            <a:pPr algn="ctr">
              <a:lnSpc>
                <a:spcPts val="2884"/>
              </a:lnSpc>
              <a:spcBef>
                <a:spcPct val="0"/>
              </a:spcBef>
            </a:pPr>
            <a:r>
              <a:rPr lang="en-US" sz="2060">
                <a:solidFill>
                  <a:srgbClr val="FFFBFB"/>
                </a:solidFill>
                <a:latin typeface="Arimo"/>
                <a:ea typeface="Arimo"/>
                <a:cs typeface="Arimo"/>
                <a:sym typeface="Arimo"/>
              </a:rPr>
              <a:t>Bhanu Pandey</a:t>
            </a:r>
          </a:p>
        </p:txBody>
      </p:sp>
      <p:sp>
        <p:nvSpPr>
          <p:cNvPr name="Freeform 24" id="24"/>
          <p:cNvSpPr/>
          <p:nvPr/>
        </p:nvSpPr>
        <p:spPr>
          <a:xfrm flipH="false" flipV="false" rot="0">
            <a:off x="6796302" y="6143792"/>
            <a:ext cx="447187" cy="447187"/>
          </a:xfrm>
          <a:custGeom>
            <a:avLst/>
            <a:gdLst/>
            <a:ahLst/>
            <a:cxnLst/>
            <a:rect r="r" b="b" t="t" l="l"/>
            <a:pathLst>
              <a:path h="447187" w="447187">
                <a:moveTo>
                  <a:pt x="0" y="0"/>
                </a:moveTo>
                <a:lnTo>
                  <a:pt x="447187" y="0"/>
                </a:lnTo>
                <a:lnTo>
                  <a:pt x="447187" y="447187"/>
                </a:lnTo>
                <a:lnTo>
                  <a:pt x="0" y="4471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5" id="25"/>
          <p:cNvSpPr/>
          <p:nvPr/>
        </p:nvSpPr>
        <p:spPr>
          <a:xfrm flipH="false" flipV="false" rot="0">
            <a:off x="6796302" y="6877034"/>
            <a:ext cx="447187" cy="447187"/>
          </a:xfrm>
          <a:custGeom>
            <a:avLst/>
            <a:gdLst/>
            <a:ahLst/>
            <a:cxnLst/>
            <a:rect r="r" b="b" t="t" l="l"/>
            <a:pathLst>
              <a:path h="447187" w="447187">
                <a:moveTo>
                  <a:pt x="0" y="0"/>
                </a:moveTo>
                <a:lnTo>
                  <a:pt x="447187" y="0"/>
                </a:lnTo>
                <a:lnTo>
                  <a:pt x="447187" y="447187"/>
                </a:lnTo>
                <a:lnTo>
                  <a:pt x="0" y="4471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6" id="26"/>
          <p:cNvSpPr/>
          <p:nvPr/>
        </p:nvSpPr>
        <p:spPr>
          <a:xfrm flipH="false" flipV="false" rot="0">
            <a:off x="6796302" y="5410550"/>
            <a:ext cx="447187" cy="447187"/>
          </a:xfrm>
          <a:custGeom>
            <a:avLst/>
            <a:gdLst/>
            <a:ahLst/>
            <a:cxnLst/>
            <a:rect r="r" b="b" t="t" l="l"/>
            <a:pathLst>
              <a:path h="447187" w="447187">
                <a:moveTo>
                  <a:pt x="0" y="0"/>
                </a:moveTo>
                <a:lnTo>
                  <a:pt x="447187" y="0"/>
                </a:lnTo>
                <a:lnTo>
                  <a:pt x="447187" y="447186"/>
                </a:lnTo>
                <a:lnTo>
                  <a:pt x="0" y="4471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7" id="27"/>
          <p:cNvSpPr/>
          <p:nvPr/>
        </p:nvSpPr>
        <p:spPr>
          <a:xfrm flipH="false" flipV="false" rot="0">
            <a:off x="6796302" y="7610276"/>
            <a:ext cx="447187" cy="447187"/>
          </a:xfrm>
          <a:custGeom>
            <a:avLst/>
            <a:gdLst/>
            <a:ahLst/>
            <a:cxnLst/>
            <a:rect r="r" b="b" t="t" l="l"/>
            <a:pathLst>
              <a:path h="447187" w="447187">
                <a:moveTo>
                  <a:pt x="0" y="0"/>
                </a:moveTo>
                <a:lnTo>
                  <a:pt x="447187" y="0"/>
                </a:lnTo>
                <a:lnTo>
                  <a:pt x="447187" y="447187"/>
                </a:lnTo>
                <a:lnTo>
                  <a:pt x="0" y="44718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28" id="28"/>
          <p:cNvSpPr txBox="true"/>
          <p:nvPr/>
        </p:nvSpPr>
        <p:spPr>
          <a:xfrm rot="0">
            <a:off x="1269695" y="2124285"/>
            <a:ext cx="8149287" cy="1565052"/>
          </a:xfrm>
          <a:prstGeom prst="rect">
            <a:avLst/>
          </a:prstGeom>
        </p:spPr>
        <p:txBody>
          <a:bodyPr anchor="t" rtlCol="false" tIns="0" lIns="0" bIns="0" rIns="0">
            <a:spAutoFit/>
          </a:bodyPr>
          <a:lstStyle/>
          <a:p>
            <a:pPr algn="just" marL="0" indent="0" lvl="0">
              <a:lnSpc>
                <a:spcPts val="12389"/>
              </a:lnSpc>
              <a:spcBef>
                <a:spcPct val="0"/>
              </a:spcBef>
            </a:pPr>
            <a:r>
              <a:rPr lang="en-US" b="true" sz="10324" spc="371">
                <a:solidFill>
                  <a:srgbClr val="2A2E3A"/>
                </a:solidFill>
                <a:latin typeface="Montserrat Classic Bold"/>
                <a:ea typeface="Montserrat Classic Bold"/>
                <a:cs typeface="Montserrat Classic Bold"/>
                <a:sym typeface="Montserrat Classic Bold"/>
              </a:rPr>
              <a:t>Thank You!</a:t>
            </a:r>
          </a:p>
        </p:txBody>
      </p:sp>
      <p:sp>
        <p:nvSpPr>
          <p:cNvPr name="TextBox 29" id="29"/>
          <p:cNvSpPr txBox="true"/>
          <p:nvPr/>
        </p:nvSpPr>
        <p:spPr>
          <a:xfrm rot="0">
            <a:off x="2279240" y="1067198"/>
            <a:ext cx="1972239" cy="768956"/>
          </a:xfrm>
          <a:prstGeom prst="rect">
            <a:avLst/>
          </a:prstGeom>
        </p:spPr>
        <p:txBody>
          <a:bodyPr anchor="t" rtlCol="false" tIns="0" lIns="0" bIns="0" rIns="0">
            <a:spAutoFit/>
          </a:bodyPr>
          <a:lstStyle/>
          <a:p>
            <a:pPr algn="l">
              <a:lnSpc>
                <a:spcPts val="2981"/>
              </a:lnSpc>
            </a:pPr>
            <a:r>
              <a:rPr lang="en-US" sz="2570" spc="100">
                <a:solidFill>
                  <a:srgbClr val="2A2E3A"/>
                </a:solidFill>
                <a:latin typeface="Montserrat Classic"/>
                <a:ea typeface="Montserrat Classic"/>
                <a:cs typeface="Montserrat Classic"/>
                <a:sym typeface="Montserrat Classic"/>
              </a:rPr>
              <a:t>Aero</a:t>
            </a:r>
          </a:p>
          <a:p>
            <a:pPr algn="l">
              <a:lnSpc>
                <a:spcPts val="2981"/>
              </a:lnSpc>
            </a:pPr>
            <a:r>
              <a:rPr lang="en-US" sz="2570" spc="100">
                <a:solidFill>
                  <a:srgbClr val="2A2E3A"/>
                </a:solidFill>
                <a:latin typeface="Montserrat Classic"/>
                <a:ea typeface="Montserrat Classic"/>
                <a:cs typeface="Montserrat Classic"/>
                <a:sym typeface="Montserrat Classic"/>
              </a:rPr>
              <a:t>Board</a:t>
            </a:r>
          </a:p>
        </p:txBody>
      </p:sp>
      <p:sp>
        <p:nvSpPr>
          <p:cNvPr name="Freeform 30" id="30"/>
          <p:cNvSpPr/>
          <p:nvPr/>
        </p:nvSpPr>
        <p:spPr>
          <a:xfrm flipH="false" flipV="false" rot="0">
            <a:off x="1269695" y="977846"/>
            <a:ext cx="885528" cy="1022498"/>
          </a:xfrm>
          <a:custGeom>
            <a:avLst/>
            <a:gdLst/>
            <a:ahLst/>
            <a:cxnLst/>
            <a:rect r="r" b="b" t="t" l="l"/>
            <a:pathLst>
              <a:path h="1022498" w="885528">
                <a:moveTo>
                  <a:pt x="0" y="0"/>
                </a:moveTo>
                <a:lnTo>
                  <a:pt x="885528" y="0"/>
                </a:lnTo>
                <a:lnTo>
                  <a:pt x="885528" y="1022498"/>
                </a:lnTo>
                <a:lnTo>
                  <a:pt x="0" y="102249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231041">
            <a:off x="13216914" y="-2949524"/>
            <a:ext cx="3889773" cy="12559257"/>
          </a:xfrm>
          <a:custGeom>
            <a:avLst/>
            <a:gdLst/>
            <a:ahLst/>
            <a:cxnLst/>
            <a:rect r="r" b="b" t="t" l="l"/>
            <a:pathLst>
              <a:path h="12559257" w="3889773">
                <a:moveTo>
                  <a:pt x="0" y="0"/>
                </a:moveTo>
                <a:lnTo>
                  <a:pt x="3889773" y="0"/>
                </a:lnTo>
                <a:lnTo>
                  <a:pt x="3889773" y="12559257"/>
                </a:lnTo>
                <a:lnTo>
                  <a:pt x="0" y="12559257"/>
                </a:lnTo>
                <a:lnTo>
                  <a:pt x="0" y="0"/>
                </a:lnTo>
                <a:close/>
              </a:path>
            </a:pathLst>
          </a:custGeom>
          <a:blipFill>
            <a:blip r:embed="rId2">
              <a:extLst>
                <a:ext uri="{96DAC541-7B7A-43D3-8B79-37D633B846F1}">
                  <asvg:svgBlip xmlns:asvg="http://schemas.microsoft.com/office/drawing/2016/SVG/main" r:embed="rId3"/>
                </a:ext>
              </a:extLst>
            </a:blip>
            <a:stretch>
              <a:fillRect l="-525794" t="-40822" r="0" b="-52994"/>
            </a:stretch>
          </a:blipFill>
        </p:spPr>
      </p:sp>
      <p:grpSp>
        <p:nvGrpSpPr>
          <p:cNvPr name="Group 3" id="3"/>
          <p:cNvGrpSpPr/>
          <p:nvPr/>
        </p:nvGrpSpPr>
        <p:grpSpPr>
          <a:xfrm rot="-2468074">
            <a:off x="13918097" y="4882637"/>
            <a:ext cx="8739806" cy="5324588"/>
            <a:chOff x="0" y="0"/>
            <a:chExt cx="2301842" cy="1402361"/>
          </a:xfrm>
        </p:grpSpPr>
        <p:sp>
          <p:nvSpPr>
            <p:cNvPr name="Freeform 4" id="4"/>
            <p:cNvSpPr/>
            <p:nvPr/>
          </p:nvSpPr>
          <p:spPr>
            <a:xfrm flipH="false" flipV="false" rot="0">
              <a:off x="0" y="0"/>
              <a:ext cx="2301842" cy="1402361"/>
            </a:xfrm>
            <a:custGeom>
              <a:avLst/>
              <a:gdLst/>
              <a:ahLst/>
              <a:cxnLst/>
              <a:rect r="r" b="b" t="t" l="l"/>
              <a:pathLst>
                <a:path h="1402361" w="2301842">
                  <a:moveTo>
                    <a:pt x="0" y="0"/>
                  </a:moveTo>
                  <a:lnTo>
                    <a:pt x="2301842" y="0"/>
                  </a:lnTo>
                  <a:lnTo>
                    <a:pt x="2301842" y="1402361"/>
                  </a:lnTo>
                  <a:lnTo>
                    <a:pt x="0" y="1402361"/>
                  </a:lnTo>
                  <a:close/>
                </a:path>
              </a:pathLst>
            </a:custGeom>
            <a:solidFill>
              <a:srgbClr val="052A47"/>
            </a:solidFill>
          </p:spPr>
        </p:sp>
        <p:sp>
          <p:nvSpPr>
            <p:cNvPr name="TextBox 5" id="5"/>
            <p:cNvSpPr txBox="true"/>
            <p:nvPr/>
          </p:nvSpPr>
          <p:spPr>
            <a:xfrm>
              <a:off x="0" y="-47625"/>
              <a:ext cx="2301842" cy="144998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2468074">
            <a:off x="15432242" y="6369777"/>
            <a:ext cx="4609127" cy="4873542"/>
            <a:chOff x="0" y="0"/>
            <a:chExt cx="1213926" cy="1283567"/>
          </a:xfrm>
        </p:grpSpPr>
        <p:sp>
          <p:nvSpPr>
            <p:cNvPr name="Freeform 7" id="7"/>
            <p:cNvSpPr/>
            <p:nvPr/>
          </p:nvSpPr>
          <p:spPr>
            <a:xfrm flipH="false" flipV="false" rot="0">
              <a:off x="0" y="0"/>
              <a:ext cx="1213926" cy="1283567"/>
            </a:xfrm>
            <a:custGeom>
              <a:avLst/>
              <a:gdLst/>
              <a:ahLst/>
              <a:cxnLst/>
              <a:rect r="r" b="b" t="t" l="l"/>
              <a:pathLst>
                <a:path h="1283567" w="1213926">
                  <a:moveTo>
                    <a:pt x="0" y="0"/>
                  </a:moveTo>
                  <a:lnTo>
                    <a:pt x="1213926" y="0"/>
                  </a:lnTo>
                  <a:lnTo>
                    <a:pt x="1213926" y="1283567"/>
                  </a:lnTo>
                  <a:lnTo>
                    <a:pt x="0" y="1283567"/>
                  </a:lnTo>
                  <a:close/>
                </a:path>
              </a:pathLst>
            </a:custGeom>
            <a:solidFill>
              <a:srgbClr val="000000">
                <a:alpha val="0"/>
              </a:srgbClr>
            </a:solidFill>
            <a:ln w="38100" cap="sq">
              <a:solidFill>
                <a:srgbClr val="80D12A"/>
              </a:solidFill>
              <a:prstDash val="solid"/>
              <a:miter/>
            </a:ln>
          </p:spPr>
        </p:sp>
        <p:sp>
          <p:nvSpPr>
            <p:cNvPr name="TextBox 8" id="8"/>
            <p:cNvSpPr txBox="true"/>
            <p:nvPr/>
          </p:nvSpPr>
          <p:spPr>
            <a:xfrm>
              <a:off x="0" y="-47625"/>
              <a:ext cx="1213926" cy="1331192"/>
            </a:xfrm>
            <a:prstGeom prst="rect">
              <a:avLst/>
            </a:prstGeom>
          </p:spPr>
          <p:txBody>
            <a:bodyPr anchor="ctr" rtlCol="false" tIns="50800" lIns="50800" bIns="50800" rIns="50800"/>
            <a:lstStyle/>
            <a:p>
              <a:pPr algn="ctr">
                <a:lnSpc>
                  <a:spcPts val="2659"/>
                </a:lnSpc>
              </a:pPr>
            </a:p>
          </p:txBody>
        </p:sp>
      </p:grpSp>
      <p:grpSp>
        <p:nvGrpSpPr>
          <p:cNvPr name="Group 9" id="9"/>
          <p:cNvGrpSpPr>
            <a:grpSpLocks noChangeAspect="true"/>
          </p:cNvGrpSpPr>
          <p:nvPr/>
        </p:nvGrpSpPr>
        <p:grpSpPr>
          <a:xfrm rot="0">
            <a:off x="10977613" y="0"/>
            <a:ext cx="7310387" cy="8224186"/>
            <a:chOff x="0" y="0"/>
            <a:chExt cx="5370413" cy="6041715"/>
          </a:xfrm>
        </p:grpSpPr>
        <p:sp>
          <p:nvSpPr>
            <p:cNvPr name="Freeform 10" id="10"/>
            <p:cNvSpPr/>
            <p:nvPr/>
          </p:nvSpPr>
          <p:spPr>
            <a:xfrm flipH="false" flipV="false" rot="0">
              <a:off x="0" y="0"/>
              <a:ext cx="5370413" cy="6041715"/>
            </a:xfrm>
            <a:custGeom>
              <a:avLst/>
              <a:gdLst/>
              <a:ahLst/>
              <a:cxnLst/>
              <a:rect r="r" b="b" t="t" l="l"/>
              <a:pathLst>
                <a:path h="6041715" w="5370413">
                  <a:moveTo>
                    <a:pt x="5370413" y="0"/>
                  </a:moveTo>
                  <a:lnTo>
                    <a:pt x="5370413" y="6041715"/>
                  </a:lnTo>
                  <a:cubicBezTo>
                    <a:pt x="3580275" y="4027810"/>
                    <a:pt x="1790138" y="2013905"/>
                    <a:pt x="0" y="0"/>
                  </a:cubicBezTo>
                  <a:lnTo>
                    <a:pt x="5370413" y="0"/>
                  </a:lnTo>
                  <a:close/>
                </a:path>
              </a:pathLst>
            </a:custGeom>
            <a:solidFill>
              <a:srgbClr val="A3D376"/>
            </a:solidFill>
          </p:spPr>
        </p:sp>
        <p:sp>
          <p:nvSpPr>
            <p:cNvPr name="Freeform 11" id="11"/>
            <p:cNvSpPr/>
            <p:nvPr/>
          </p:nvSpPr>
          <p:spPr>
            <a:xfrm flipH="false" flipV="false" rot="0">
              <a:off x="0" y="0"/>
              <a:ext cx="5370413" cy="6041715"/>
            </a:xfrm>
            <a:custGeom>
              <a:avLst/>
              <a:gdLst/>
              <a:ahLst/>
              <a:cxnLst/>
              <a:rect r="r" b="b" t="t" l="l"/>
              <a:pathLst>
                <a:path h="6041715" w="5370413">
                  <a:moveTo>
                    <a:pt x="5370413" y="0"/>
                  </a:moveTo>
                  <a:lnTo>
                    <a:pt x="5370413" y="6041715"/>
                  </a:lnTo>
                  <a:cubicBezTo>
                    <a:pt x="3580275" y="4027810"/>
                    <a:pt x="1790138" y="2013905"/>
                    <a:pt x="0" y="0"/>
                  </a:cubicBezTo>
                  <a:lnTo>
                    <a:pt x="5370413" y="0"/>
                  </a:lnTo>
                  <a:close/>
                </a:path>
              </a:pathLst>
            </a:custGeom>
            <a:blipFill>
              <a:blip r:embed="rId4"/>
              <a:stretch>
                <a:fillRect l="-50613" t="0" r="-50613" b="0"/>
              </a:stretch>
            </a:blipFill>
          </p:spPr>
        </p:sp>
      </p:grpSp>
      <p:sp>
        <p:nvSpPr>
          <p:cNvPr name="Freeform 12" id="12"/>
          <p:cNvSpPr/>
          <p:nvPr/>
        </p:nvSpPr>
        <p:spPr>
          <a:xfrm flipH="false" flipV="false" rot="0">
            <a:off x="-3688142" y="6845658"/>
            <a:ext cx="6882684" cy="6882684"/>
          </a:xfrm>
          <a:custGeom>
            <a:avLst/>
            <a:gdLst/>
            <a:ahLst/>
            <a:cxnLst/>
            <a:rect r="r" b="b" t="t" l="l"/>
            <a:pathLst>
              <a:path h="6882684" w="6882684">
                <a:moveTo>
                  <a:pt x="0" y="0"/>
                </a:moveTo>
                <a:lnTo>
                  <a:pt x="6882684" y="0"/>
                </a:lnTo>
                <a:lnTo>
                  <a:pt x="6882684" y="6882684"/>
                </a:lnTo>
                <a:lnTo>
                  <a:pt x="0" y="68826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13" id="13"/>
          <p:cNvSpPr txBox="true"/>
          <p:nvPr/>
        </p:nvSpPr>
        <p:spPr>
          <a:xfrm rot="0">
            <a:off x="4901222" y="3340031"/>
            <a:ext cx="10705056" cy="4976699"/>
          </a:xfrm>
          <a:prstGeom prst="rect">
            <a:avLst/>
          </a:prstGeom>
        </p:spPr>
        <p:txBody>
          <a:bodyPr anchor="t" rtlCol="false" tIns="0" lIns="0" bIns="0" rIns="0">
            <a:spAutoFit/>
          </a:bodyPr>
          <a:lstStyle/>
          <a:p>
            <a:pPr algn="l">
              <a:lnSpc>
                <a:spcPts val="5770"/>
              </a:lnSpc>
            </a:pPr>
            <a:r>
              <a:rPr lang="en-US" sz="2899" spc="130" b="true">
                <a:solidFill>
                  <a:srgbClr val="2A2E3A"/>
                </a:solidFill>
                <a:latin typeface="Montserrat Classic Bold"/>
                <a:ea typeface="Montserrat Classic Bold"/>
                <a:cs typeface="Montserrat Classic Bold"/>
                <a:sym typeface="Montserrat Classic Bold"/>
              </a:rPr>
              <a:t>What is AeroBoard and How Does it Work?</a:t>
            </a:r>
          </a:p>
          <a:p>
            <a:pPr algn="l">
              <a:lnSpc>
                <a:spcPts val="5770"/>
              </a:lnSpc>
            </a:pPr>
            <a:r>
              <a:rPr lang="en-US" sz="2899" spc="130" b="true">
                <a:solidFill>
                  <a:srgbClr val="2A2E3A"/>
                </a:solidFill>
                <a:latin typeface="Montserrat Classic Bold"/>
                <a:ea typeface="Montserrat Classic Bold"/>
                <a:cs typeface="Montserrat Classic Bold"/>
                <a:sym typeface="Montserrat Classic Bold"/>
              </a:rPr>
              <a:t>How does AeroBoard Help in HCI ?</a:t>
            </a:r>
          </a:p>
          <a:p>
            <a:pPr algn="l">
              <a:lnSpc>
                <a:spcPts val="5770"/>
              </a:lnSpc>
            </a:pPr>
            <a:r>
              <a:rPr lang="en-US" sz="2899" spc="130" b="true">
                <a:solidFill>
                  <a:srgbClr val="2A2E3A"/>
                </a:solidFill>
                <a:latin typeface="Montserrat Classic Bold"/>
                <a:ea typeface="Montserrat Classic Bold"/>
                <a:cs typeface="Montserrat Classic Bold"/>
                <a:sym typeface="Montserrat Classic Bold"/>
              </a:rPr>
              <a:t>Features of AeroBoard</a:t>
            </a:r>
          </a:p>
          <a:p>
            <a:pPr algn="l">
              <a:lnSpc>
                <a:spcPts val="5770"/>
              </a:lnSpc>
            </a:pPr>
            <a:r>
              <a:rPr lang="en-US" sz="2899" spc="130" b="true">
                <a:solidFill>
                  <a:srgbClr val="2A2E3A"/>
                </a:solidFill>
                <a:latin typeface="Montserrat Classic Bold"/>
                <a:ea typeface="Montserrat Classic Bold"/>
                <a:cs typeface="Montserrat Classic Bold"/>
                <a:sym typeface="Montserrat Classic Bold"/>
              </a:rPr>
              <a:t>How is this research effective?</a:t>
            </a:r>
          </a:p>
          <a:p>
            <a:pPr algn="l">
              <a:lnSpc>
                <a:spcPts val="5571"/>
              </a:lnSpc>
            </a:pPr>
            <a:r>
              <a:rPr lang="en-US" sz="2799" spc="125" b="true">
                <a:solidFill>
                  <a:srgbClr val="2A2E3A"/>
                </a:solidFill>
                <a:latin typeface="Montserrat Classic Bold"/>
                <a:ea typeface="Montserrat Classic Bold"/>
                <a:cs typeface="Montserrat Classic Bold"/>
                <a:sym typeface="Montserrat Classic Bold"/>
              </a:rPr>
              <a:t>Exploring the Boundless Applications of AeroBoard</a:t>
            </a:r>
          </a:p>
          <a:p>
            <a:pPr algn="l">
              <a:lnSpc>
                <a:spcPts val="5770"/>
              </a:lnSpc>
            </a:pPr>
            <a:r>
              <a:rPr lang="en-US" sz="2899" spc="130" b="true">
                <a:solidFill>
                  <a:srgbClr val="2A2E3A"/>
                </a:solidFill>
                <a:latin typeface="Montserrat Classic Bold"/>
                <a:ea typeface="Montserrat Classic Bold"/>
                <a:cs typeface="Montserrat Classic Bold"/>
                <a:sym typeface="Montserrat Classic Bold"/>
              </a:rPr>
              <a:t>Our Goals</a:t>
            </a:r>
          </a:p>
          <a:p>
            <a:pPr algn="l" marL="0" indent="0" lvl="0">
              <a:lnSpc>
                <a:spcPts val="5770"/>
              </a:lnSpc>
            </a:pPr>
            <a:r>
              <a:rPr lang="en-US" b="true" sz="2899" spc="130">
                <a:solidFill>
                  <a:srgbClr val="2A2E3A"/>
                </a:solidFill>
                <a:latin typeface="Montserrat Classic Bold"/>
                <a:ea typeface="Montserrat Classic Bold"/>
                <a:cs typeface="Montserrat Classic Bold"/>
                <a:sym typeface="Montserrat Classic Bold"/>
              </a:rPr>
              <a:t>Conclusion</a:t>
            </a:r>
          </a:p>
        </p:txBody>
      </p:sp>
      <p:sp>
        <p:nvSpPr>
          <p:cNvPr name="TextBox 14" id="14"/>
          <p:cNvSpPr txBox="true"/>
          <p:nvPr/>
        </p:nvSpPr>
        <p:spPr>
          <a:xfrm rot="0">
            <a:off x="3191204" y="1960910"/>
            <a:ext cx="4588794" cy="1072727"/>
          </a:xfrm>
          <a:prstGeom prst="rect">
            <a:avLst/>
          </a:prstGeom>
        </p:spPr>
        <p:txBody>
          <a:bodyPr anchor="t" rtlCol="false" tIns="0" lIns="0" bIns="0" rIns="0">
            <a:spAutoFit/>
          </a:bodyPr>
          <a:lstStyle/>
          <a:p>
            <a:pPr algn="l" marL="0" indent="0" lvl="0">
              <a:lnSpc>
                <a:spcPts val="8497"/>
              </a:lnSpc>
              <a:spcBef>
                <a:spcPct val="0"/>
              </a:spcBef>
            </a:pPr>
            <a:r>
              <a:rPr lang="en-US" b="true" sz="7080" spc="254" strike="noStrike" u="none">
                <a:solidFill>
                  <a:srgbClr val="2A2E3A"/>
                </a:solidFill>
                <a:latin typeface="Montserrat Classic Bold"/>
                <a:ea typeface="Montserrat Classic Bold"/>
                <a:cs typeface="Montserrat Classic Bold"/>
                <a:sym typeface="Montserrat Classic Bold"/>
              </a:rPr>
              <a:t>Agenda</a:t>
            </a:r>
          </a:p>
        </p:txBody>
      </p:sp>
      <p:sp>
        <p:nvSpPr>
          <p:cNvPr name="TextBox 15" id="15"/>
          <p:cNvSpPr txBox="true"/>
          <p:nvPr/>
        </p:nvSpPr>
        <p:spPr>
          <a:xfrm rot="0">
            <a:off x="3575542" y="3330671"/>
            <a:ext cx="645670" cy="4995419"/>
          </a:xfrm>
          <a:prstGeom prst="rect">
            <a:avLst/>
          </a:prstGeom>
        </p:spPr>
        <p:txBody>
          <a:bodyPr anchor="t" rtlCol="false" tIns="0" lIns="0" bIns="0" rIns="0">
            <a:spAutoFit/>
          </a:bodyPr>
          <a:lstStyle/>
          <a:p>
            <a:pPr algn="l">
              <a:lnSpc>
                <a:spcPts val="5770"/>
              </a:lnSpc>
            </a:pPr>
            <a:r>
              <a:rPr lang="en-US" sz="2899" spc="130" b="true">
                <a:solidFill>
                  <a:srgbClr val="4DBF38"/>
                </a:solidFill>
                <a:latin typeface="Montserrat Classic Bold"/>
                <a:ea typeface="Montserrat Classic Bold"/>
                <a:cs typeface="Montserrat Classic Bold"/>
                <a:sym typeface="Montserrat Classic Bold"/>
              </a:rPr>
              <a:t>01</a:t>
            </a:r>
          </a:p>
          <a:p>
            <a:pPr algn="l">
              <a:lnSpc>
                <a:spcPts val="5770"/>
              </a:lnSpc>
            </a:pPr>
            <a:r>
              <a:rPr lang="en-US" sz="2899" spc="130" b="true">
                <a:solidFill>
                  <a:srgbClr val="4DBF38"/>
                </a:solidFill>
                <a:latin typeface="Montserrat Classic Bold"/>
                <a:ea typeface="Montserrat Classic Bold"/>
                <a:cs typeface="Montserrat Classic Bold"/>
                <a:sym typeface="Montserrat Classic Bold"/>
              </a:rPr>
              <a:t>02</a:t>
            </a:r>
          </a:p>
          <a:p>
            <a:pPr algn="l">
              <a:lnSpc>
                <a:spcPts val="5770"/>
              </a:lnSpc>
            </a:pPr>
            <a:r>
              <a:rPr lang="en-US" sz="2899" spc="130" b="true">
                <a:solidFill>
                  <a:srgbClr val="4DBF38"/>
                </a:solidFill>
                <a:latin typeface="Montserrat Classic Bold"/>
                <a:ea typeface="Montserrat Classic Bold"/>
                <a:cs typeface="Montserrat Classic Bold"/>
                <a:sym typeface="Montserrat Classic Bold"/>
              </a:rPr>
              <a:t>03</a:t>
            </a:r>
          </a:p>
          <a:p>
            <a:pPr algn="l">
              <a:lnSpc>
                <a:spcPts val="5770"/>
              </a:lnSpc>
            </a:pPr>
            <a:r>
              <a:rPr lang="en-US" sz="2899" spc="130" b="true">
                <a:solidFill>
                  <a:srgbClr val="4DBF38"/>
                </a:solidFill>
                <a:latin typeface="Montserrat Classic Bold"/>
                <a:ea typeface="Montserrat Classic Bold"/>
                <a:cs typeface="Montserrat Classic Bold"/>
                <a:sym typeface="Montserrat Classic Bold"/>
              </a:rPr>
              <a:t>04</a:t>
            </a:r>
          </a:p>
          <a:p>
            <a:pPr algn="l">
              <a:lnSpc>
                <a:spcPts val="5770"/>
              </a:lnSpc>
            </a:pPr>
            <a:r>
              <a:rPr lang="en-US" sz="2899" spc="130" b="true">
                <a:solidFill>
                  <a:srgbClr val="4DBF38"/>
                </a:solidFill>
                <a:latin typeface="Montserrat Classic Bold"/>
                <a:ea typeface="Montserrat Classic Bold"/>
                <a:cs typeface="Montserrat Classic Bold"/>
                <a:sym typeface="Montserrat Classic Bold"/>
              </a:rPr>
              <a:t>05</a:t>
            </a:r>
          </a:p>
          <a:p>
            <a:pPr algn="l">
              <a:lnSpc>
                <a:spcPts val="5770"/>
              </a:lnSpc>
            </a:pPr>
            <a:r>
              <a:rPr lang="en-US" sz="2899" spc="130" b="true">
                <a:solidFill>
                  <a:srgbClr val="4DBF38"/>
                </a:solidFill>
                <a:latin typeface="Montserrat Classic Bold"/>
                <a:ea typeface="Montserrat Classic Bold"/>
                <a:cs typeface="Montserrat Classic Bold"/>
                <a:sym typeface="Montserrat Classic Bold"/>
              </a:rPr>
              <a:t>06</a:t>
            </a:r>
          </a:p>
          <a:p>
            <a:pPr algn="l" marL="0" indent="0" lvl="0">
              <a:lnSpc>
                <a:spcPts val="5770"/>
              </a:lnSpc>
            </a:pPr>
            <a:r>
              <a:rPr lang="en-US" b="true" sz="2899" spc="130">
                <a:solidFill>
                  <a:srgbClr val="4DBF38"/>
                </a:solidFill>
                <a:latin typeface="Montserrat Classic Bold"/>
                <a:ea typeface="Montserrat Classic Bold"/>
                <a:cs typeface="Montserrat Classic Bold"/>
                <a:sym typeface="Montserrat Classic Bold"/>
              </a:rPr>
              <a:t>07</a:t>
            </a:r>
          </a:p>
        </p:txBody>
      </p:sp>
      <p:sp>
        <p:nvSpPr>
          <p:cNvPr name="AutoShape 16" id="16"/>
          <p:cNvSpPr/>
          <p:nvPr/>
        </p:nvSpPr>
        <p:spPr>
          <a:xfrm flipV="true">
            <a:off x="4501172" y="3549746"/>
            <a:ext cx="0" cy="4776344"/>
          </a:xfrm>
          <a:prstGeom prst="line">
            <a:avLst/>
          </a:prstGeom>
          <a:ln cap="flat" w="38100">
            <a:solidFill>
              <a:srgbClr val="052A47"/>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019606">
            <a:off x="13580842" y="-1136129"/>
            <a:ext cx="3889773" cy="12559257"/>
          </a:xfrm>
          <a:custGeom>
            <a:avLst/>
            <a:gdLst/>
            <a:ahLst/>
            <a:cxnLst/>
            <a:rect r="r" b="b" t="t" l="l"/>
            <a:pathLst>
              <a:path h="12559257" w="3889773">
                <a:moveTo>
                  <a:pt x="0" y="0"/>
                </a:moveTo>
                <a:lnTo>
                  <a:pt x="3889773" y="0"/>
                </a:lnTo>
                <a:lnTo>
                  <a:pt x="3889773" y="12559258"/>
                </a:lnTo>
                <a:lnTo>
                  <a:pt x="0" y="12559258"/>
                </a:lnTo>
                <a:lnTo>
                  <a:pt x="0" y="0"/>
                </a:lnTo>
                <a:close/>
              </a:path>
            </a:pathLst>
          </a:custGeom>
          <a:blipFill>
            <a:blip r:embed="rId2">
              <a:extLst>
                <a:ext uri="{96DAC541-7B7A-43D3-8B79-37D633B846F1}">
                  <asvg:svgBlip xmlns:asvg="http://schemas.microsoft.com/office/drawing/2016/SVG/main" r:embed="rId3"/>
                </a:ext>
              </a:extLst>
            </a:blip>
            <a:stretch>
              <a:fillRect l="-525794" t="-40822" r="0" b="-52994"/>
            </a:stretch>
          </a:blipFill>
        </p:spPr>
      </p:sp>
      <p:grpSp>
        <p:nvGrpSpPr>
          <p:cNvPr name="Group 3" id="3"/>
          <p:cNvGrpSpPr/>
          <p:nvPr/>
        </p:nvGrpSpPr>
        <p:grpSpPr>
          <a:xfrm rot="0">
            <a:off x="13128476" y="-634385"/>
            <a:ext cx="7779807" cy="11555770"/>
            <a:chOff x="0" y="0"/>
            <a:chExt cx="4275074" cy="6350000"/>
          </a:xfrm>
        </p:grpSpPr>
        <p:sp>
          <p:nvSpPr>
            <p:cNvPr name="Freeform 4" id="4"/>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blipFill>
              <a:blip r:embed="rId4"/>
              <a:stretch>
                <a:fillRect l="-61401" t="0" r="-61401" b="0"/>
              </a:stretch>
            </a:blipFill>
          </p:spPr>
        </p:sp>
      </p:grpSp>
      <p:sp>
        <p:nvSpPr>
          <p:cNvPr name="TextBox 5" id="5"/>
          <p:cNvSpPr txBox="true"/>
          <p:nvPr/>
        </p:nvSpPr>
        <p:spPr>
          <a:xfrm rot="0">
            <a:off x="818472" y="2742241"/>
            <a:ext cx="12310005" cy="7041528"/>
          </a:xfrm>
          <a:prstGeom prst="rect">
            <a:avLst/>
          </a:prstGeom>
        </p:spPr>
        <p:txBody>
          <a:bodyPr anchor="t" rtlCol="false" tIns="0" lIns="0" bIns="0" rIns="0">
            <a:spAutoFit/>
          </a:bodyPr>
          <a:lstStyle/>
          <a:p>
            <a:pPr algn="l" marL="453393" indent="-226697" lvl="1">
              <a:lnSpc>
                <a:spcPts val="2940"/>
              </a:lnSpc>
              <a:spcBef>
                <a:spcPct val="0"/>
              </a:spcBef>
              <a:buFont typeface="Arial"/>
              <a:buChar char="•"/>
            </a:pPr>
            <a:r>
              <a:rPr lang="en-US" sz="2100" spc="94">
                <a:solidFill>
                  <a:srgbClr val="2A2E3A"/>
                </a:solidFill>
                <a:latin typeface="Montserrat Classic"/>
                <a:ea typeface="Montserrat Classic"/>
                <a:cs typeface="Montserrat Classic"/>
                <a:sym typeface="Montserrat Classic"/>
              </a:rPr>
              <a:t>T</a:t>
            </a:r>
            <a:r>
              <a:rPr lang="en-US" sz="2100" spc="94" strike="noStrike" u="none">
                <a:solidFill>
                  <a:srgbClr val="2A2E3A"/>
                </a:solidFill>
                <a:latin typeface="Montserrat Classic"/>
                <a:ea typeface="Montserrat Classic"/>
                <a:cs typeface="Montserrat Classic"/>
                <a:sym typeface="Montserrat Classic"/>
              </a:rPr>
              <a:t>ouch-Free Interaction: AeroBoard is an advanced system that allows users to interact with digital devices without the need for physical contact, using hand gestures to control input and navigation functions.</a:t>
            </a:r>
          </a:p>
          <a:p>
            <a:pPr algn="l" marL="453393" indent="-226697"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Air-Based Text Input: Users can input text by writing in the air using their hand gestures, effectively replacing the need for a physical keyboard.</a:t>
            </a:r>
          </a:p>
          <a:p>
            <a:pPr algn="l" marL="453393" indent="-226697"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Virtual Keyboard and Mouse: The system offers a virtual keyboard and mouse that can be controlled through hand movements, enabling users to type and control the cursor without touching any physical devices.</a:t>
            </a:r>
          </a:p>
          <a:p>
            <a:pPr algn="l" marL="453393" indent="-226697"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Gesture-Based Cursor Control: AeroBoard tracks hand movements to control the on-screen cursor, allowing users to perform actions such as moving the cursor, clicking, and scrolling with gestures.</a:t>
            </a:r>
          </a:p>
          <a:p>
            <a:pPr algn="l" marL="453393" indent="-226697"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Customizable Interface: The system is highly adaptable, enabling users to customize the virtual keyboard layout and gesture controls according to their personal preferences or specific needs.</a:t>
            </a:r>
          </a:p>
          <a:p>
            <a:pPr algn="l" marL="453393" indent="-226697"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Enhanced Accessibility: AeroBoard is particularly beneficial for individuals with mobility limitations, providing a touch-free and intuitive interface for interacting with digital devices in various environments, such as healthcare or professional settings.</a:t>
            </a:r>
          </a:p>
          <a:p>
            <a:pPr algn="l" marL="0" indent="0" lvl="0">
              <a:lnSpc>
                <a:spcPts val="2940"/>
              </a:lnSpc>
              <a:spcBef>
                <a:spcPct val="0"/>
              </a:spcBef>
            </a:pPr>
          </a:p>
        </p:txBody>
      </p:sp>
      <p:sp>
        <p:nvSpPr>
          <p:cNvPr name="TextBox 6" id="6"/>
          <p:cNvSpPr txBox="true"/>
          <p:nvPr/>
        </p:nvSpPr>
        <p:spPr>
          <a:xfrm rot="0">
            <a:off x="1028700" y="1028700"/>
            <a:ext cx="12310005" cy="1504818"/>
          </a:xfrm>
          <a:prstGeom prst="rect">
            <a:avLst/>
          </a:prstGeom>
        </p:spPr>
        <p:txBody>
          <a:bodyPr anchor="t" rtlCol="false" tIns="0" lIns="0" bIns="0" rIns="0">
            <a:spAutoFit/>
          </a:bodyPr>
          <a:lstStyle/>
          <a:p>
            <a:pPr algn="l" marL="0" indent="0" lvl="0">
              <a:lnSpc>
                <a:spcPts val="5977"/>
              </a:lnSpc>
              <a:spcBef>
                <a:spcPct val="0"/>
              </a:spcBef>
            </a:pPr>
            <a:r>
              <a:rPr lang="en-US" b="true" sz="4980" spc="179">
                <a:solidFill>
                  <a:srgbClr val="2A2E3A"/>
                </a:solidFill>
                <a:latin typeface="Montserrat Classic Bold"/>
                <a:ea typeface="Montserrat Classic Bold"/>
                <a:cs typeface="Montserrat Classic Bold"/>
                <a:sym typeface="Montserrat Classic Bold"/>
              </a:rPr>
              <a:t>What is AeroBoard and How Does it Work?</a:t>
            </a:r>
          </a:p>
        </p:txBody>
      </p:sp>
      <p:grpSp>
        <p:nvGrpSpPr>
          <p:cNvPr name="Group 7" id="7"/>
          <p:cNvGrpSpPr/>
          <p:nvPr/>
        </p:nvGrpSpPr>
        <p:grpSpPr>
          <a:xfrm rot="0">
            <a:off x="12411022" y="5331077"/>
            <a:ext cx="2945028" cy="5777885"/>
            <a:chOff x="0" y="0"/>
            <a:chExt cx="406400" cy="797321"/>
          </a:xfrm>
        </p:grpSpPr>
        <p:sp>
          <p:nvSpPr>
            <p:cNvPr name="Freeform 8" id="8"/>
            <p:cNvSpPr/>
            <p:nvPr/>
          </p:nvSpPr>
          <p:spPr>
            <a:xfrm flipH="false" flipV="false" rot="0">
              <a:off x="0" y="0"/>
              <a:ext cx="406400" cy="797321"/>
            </a:xfrm>
            <a:custGeom>
              <a:avLst/>
              <a:gdLst/>
              <a:ahLst/>
              <a:cxnLst/>
              <a:rect r="r" b="b" t="t" l="l"/>
              <a:pathLst>
                <a:path h="797321" w="406400">
                  <a:moveTo>
                    <a:pt x="203200" y="0"/>
                  </a:moveTo>
                  <a:lnTo>
                    <a:pt x="406400" y="0"/>
                  </a:lnTo>
                  <a:lnTo>
                    <a:pt x="203200" y="797321"/>
                  </a:lnTo>
                  <a:lnTo>
                    <a:pt x="0" y="797321"/>
                  </a:lnTo>
                  <a:lnTo>
                    <a:pt x="203200" y="0"/>
                  </a:lnTo>
                  <a:close/>
                </a:path>
              </a:pathLst>
            </a:custGeom>
            <a:solidFill>
              <a:srgbClr val="4DBF38"/>
            </a:solidFill>
            <a:ln cap="sq">
              <a:noFill/>
              <a:prstDash val="solid"/>
              <a:miter/>
            </a:ln>
          </p:spPr>
        </p:sp>
        <p:sp>
          <p:nvSpPr>
            <p:cNvPr name="TextBox 9" id="9"/>
            <p:cNvSpPr txBox="true"/>
            <p:nvPr/>
          </p:nvSpPr>
          <p:spPr>
            <a:xfrm>
              <a:off x="101600" y="-47625"/>
              <a:ext cx="203200" cy="84494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0" id="10"/>
          <p:cNvGrpSpPr/>
          <p:nvPr/>
        </p:nvGrpSpPr>
        <p:grpSpPr>
          <a:xfrm rot="0">
            <a:off x="-1371921" y="-634385"/>
            <a:ext cx="2743842" cy="5383177"/>
            <a:chOff x="0" y="0"/>
            <a:chExt cx="406400" cy="797321"/>
          </a:xfrm>
        </p:grpSpPr>
        <p:sp>
          <p:nvSpPr>
            <p:cNvPr name="Freeform 11" id="11"/>
            <p:cNvSpPr/>
            <p:nvPr/>
          </p:nvSpPr>
          <p:spPr>
            <a:xfrm flipH="false" flipV="false" rot="0">
              <a:off x="0" y="0"/>
              <a:ext cx="406400" cy="797321"/>
            </a:xfrm>
            <a:custGeom>
              <a:avLst/>
              <a:gdLst/>
              <a:ahLst/>
              <a:cxnLst/>
              <a:rect r="r" b="b" t="t" l="l"/>
              <a:pathLst>
                <a:path h="797321" w="406400">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name="TextBox 12" id="12"/>
            <p:cNvSpPr txBox="true"/>
            <p:nvPr/>
          </p:nvSpPr>
          <p:spPr>
            <a:xfrm>
              <a:off x="101600" y="-47625"/>
              <a:ext cx="203200" cy="84494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3" id="13"/>
          <p:cNvGrpSpPr/>
          <p:nvPr/>
        </p:nvGrpSpPr>
        <p:grpSpPr>
          <a:xfrm rot="0">
            <a:off x="15356049" y="-373209"/>
            <a:ext cx="714563" cy="1401909"/>
            <a:chOff x="0" y="0"/>
            <a:chExt cx="406400" cy="797321"/>
          </a:xfrm>
        </p:grpSpPr>
        <p:sp>
          <p:nvSpPr>
            <p:cNvPr name="Freeform 14" id="14"/>
            <p:cNvSpPr/>
            <p:nvPr/>
          </p:nvSpPr>
          <p:spPr>
            <a:xfrm flipH="false" flipV="false" rot="0">
              <a:off x="0" y="0"/>
              <a:ext cx="406400" cy="797321"/>
            </a:xfrm>
            <a:custGeom>
              <a:avLst/>
              <a:gdLst/>
              <a:ahLst/>
              <a:cxnLst/>
              <a:rect r="r" b="b" t="t" l="l"/>
              <a:pathLst>
                <a:path h="797321" w="406400">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name="TextBox 15" id="15"/>
            <p:cNvSpPr txBox="true"/>
            <p:nvPr/>
          </p:nvSpPr>
          <p:spPr>
            <a:xfrm>
              <a:off x="101600" y="-47625"/>
              <a:ext cx="203200" cy="844946"/>
            </a:xfrm>
            <a:prstGeom prst="rect">
              <a:avLst/>
            </a:prstGeom>
          </p:spPr>
          <p:txBody>
            <a:bodyPr anchor="ctr" rtlCol="false" tIns="50800" lIns="50800" bIns="50800" rIns="50800"/>
            <a:lstStyle/>
            <a:p>
              <a:pPr algn="ctr" marL="0" indent="0" lvl="0">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019606">
            <a:off x="13580842" y="-1136129"/>
            <a:ext cx="3889773" cy="12559257"/>
          </a:xfrm>
          <a:custGeom>
            <a:avLst/>
            <a:gdLst/>
            <a:ahLst/>
            <a:cxnLst/>
            <a:rect r="r" b="b" t="t" l="l"/>
            <a:pathLst>
              <a:path h="12559257" w="3889773">
                <a:moveTo>
                  <a:pt x="0" y="0"/>
                </a:moveTo>
                <a:lnTo>
                  <a:pt x="3889773" y="0"/>
                </a:lnTo>
                <a:lnTo>
                  <a:pt x="3889773" y="12559258"/>
                </a:lnTo>
                <a:lnTo>
                  <a:pt x="0" y="12559258"/>
                </a:lnTo>
                <a:lnTo>
                  <a:pt x="0" y="0"/>
                </a:lnTo>
                <a:close/>
              </a:path>
            </a:pathLst>
          </a:custGeom>
          <a:blipFill>
            <a:blip r:embed="rId2">
              <a:extLst>
                <a:ext uri="{96DAC541-7B7A-43D3-8B79-37D633B846F1}">
                  <asvg:svgBlip xmlns:asvg="http://schemas.microsoft.com/office/drawing/2016/SVG/main" r:embed="rId3"/>
                </a:ext>
              </a:extLst>
            </a:blip>
            <a:stretch>
              <a:fillRect l="-525794" t="-40822" r="0" b="-52994"/>
            </a:stretch>
          </a:blipFill>
        </p:spPr>
      </p:sp>
      <p:grpSp>
        <p:nvGrpSpPr>
          <p:cNvPr name="Group 3" id="3"/>
          <p:cNvGrpSpPr/>
          <p:nvPr/>
        </p:nvGrpSpPr>
        <p:grpSpPr>
          <a:xfrm rot="0">
            <a:off x="13128476" y="-634385"/>
            <a:ext cx="7779807" cy="11555770"/>
            <a:chOff x="0" y="0"/>
            <a:chExt cx="4275074" cy="6350000"/>
          </a:xfrm>
        </p:grpSpPr>
        <p:sp>
          <p:nvSpPr>
            <p:cNvPr name="Freeform 4" id="4"/>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blipFill>
              <a:blip r:embed="rId4"/>
              <a:stretch>
                <a:fillRect l="-82191" t="0" r="-82191" b="0"/>
              </a:stretch>
            </a:blipFill>
          </p:spPr>
        </p:sp>
      </p:grpSp>
      <p:sp>
        <p:nvSpPr>
          <p:cNvPr name="TextBox 5" id="5"/>
          <p:cNvSpPr txBox="true"/>
          <p:nvPr/>
        </p:nvSpPr>
        <p:spPr>
          <a:xfrm rot="0">
            <a:off x="1552853" y="3304967"/>
            <a:ext cx="11575623" cy="6298711"/>
          </a:xfrm>
          <a:prstGeom prst="rect">
            <a:avLst/>
          </a:prstGeom>
        </p:spPr>
        <p:txBody>
          <a:bodyPr anchor="t" rtlCol="false" tIns="0" lIns="0" bIns="0" rIns="0">
            <a:spAutoFit/>
          </a:bodyPr>
          <a:lstStyle/>
          <a:p>
            <a:pPr algn="l">
              <a:lnSpc>
                <a:spcPts val="2940"/>
              </a:lnSpc>
            </a:pPr>
            <a:r>
              <a:rPr lang="en-US" sz="2100" spc="94">
                <a:solidFill>
                  <a:srgbClr val="2A2E3A"/>
                </a:solidFill>
                <a:latin typeface="Montserrat Classic"/>
                <a:ea typeface="Montserrat Classic"/>
                <a:cs typeface="Montserrat Classic"/>
                <a:sym typeface="Montserrat Classic"/>
              </a:rPr>
              <a:t>1. Gesture-Based Input</a:t>
            </a:r>
          </a:p>
          <a:p>
            <a:pPr algn="l" marL="453390" indent="-226695" lvl="1">
              <a:lnSpc>
                <a:spcPts val="2940"/>
              </a:lnSpc>
              <a:spcBef>
                <a:spcPct val="0"/>
              </a:spcBef>
              <a:buFont typeface="Arial"/>
              <a:buChar char="•"/>
            </a:pPr>
            <a:r>
              <a:rPr lang="en-US" sz="2100" spc="94">
                <a:solidFill>
                  <a:srgbClr val="2A2E3A"/>
                </a:solidFill>
                <a:latin typeface="Montserrat Classic"/>
                <a:ea typeface="Montserrat Classic"/>
                <a:cs typeface="Montserrat Classic"/>
                <a:sym typeface="Montserrat Classic"/>
              </a:rPr>
              <a:t>Aer</a:t>
            </a:r>
            <a:r>
              <a:rPr lang="en-US" sz="2100" spc="94" strike="noStrike" u="none">
                <a:solidFill>
                  <a:srgbClr val="2A2E3A"/>
                </a:solidFill>
                <a:latin typeface="Montserrat Classic"/>
                <a:ea typeface="Montserrat Classic"/>
                <a:cs typeface="Montserrat Classic"/>
                <a:sym typeface="Montserrat Classic"/>
              </a:rPr>
              <a:t>oBoard allows users to input commands and text through natural hand gestures, making it an intuitive, touch-free experience.</a:t>
            </a:r>
          </a:p>
          <a:p>
            <a:pPr algn="l" marL="453390" indent="-226695"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Research Area: Gesture Recognition &amp; Natural User Interfaces (NUIs).</a:t>
            </a:r>
          </a:p>
          <a:p>
            <a:pPr algn="l" marL="0" indent="0" lvl="0">
              <a:lnSpc>
                <a:spcPts val="2940"/>
              </a:lnSpc>
              <a:spcBef>
                <a:spcPct val="0"/>
              </a:spcBef>
            </a:pPr>
            <a:r>
              <a:rPr lang="en-US" sz="2100" spc="94" strike="noStrike" u="none">
                <a:solidFill>
                  <a:srgbClr val="2A2E3A"/>
                </a:solidFill>
                <a:latin typeface="Montserrat Classic"/>
                <a:ea typeface="Montserrat Classic"/>
                <a:cs typeface="Montserrat Classic"/>
                <a:sym typeface="Montserrat Classic"/>
              </a:rPr>
              <a:t>2. Improved Accessibility</a:t>
            </a:r>
          </a:p>
          <a:p>
            <a:pPr algn="l" marL="453390" indent="-226695"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This system is designed to assist individuals with mobility challenges, providing an easy, hands-free interaction method.</a:t>
            </a:r>
          </a:p>
          <a:p>
            <a:pPr algn="l" marL="453390" indent="-226695"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Research Area: Accessibility in HCI.</a:t>
            </a:r>
          </a:p>
          <a:p>
            <a:pPr algn="l" marL="0" indent="0" lvl="0">
              <a:lnSpc>
                <a:spcPts val="2940"/>
              </a:lnSpc>
              <a:spcBef>
                <a:spcPct val="0"/>
              </a:spcBef>
            </a:pPr>
            <a:r>
              <a:rPr lang="en-US" sz="2100" spc="94" strike="noStrike" u="none">
                <a:solidFill>
                  <a:srgbClr val="2A2E3A"/>
                </a:solidFill>
                <a:latin typeface="Montserrat Classic"/>
                <a:ea typeface="Montserrat Classic"/>
                <a:cs typeface="Montserrat Classic"/>
                <a:sym typeface="Montserrat Classic"/>
              </a:rPr>
              <a:t>3. Reduced Device Dependency</a:t>
            </a:r>
          </a:p>
          <a:p>
            <a:pPr algn="l" marL="453390" indent="-226695"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By offering a virtual keyboard and mouse, AeroBoard reduces the need for traditional physical devices, improving user interaction.</a:t>
            </a:r>
          </a:p>
          <a:p>
            <a:pPr algn="l" marL="453390" indent="-226695"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Research Area: Human-Centered Design &amp; Ergonomics.</a:t>
            </a:r>
          </a:p>
          <a:p>
            <a:pPr algn="l" marL="0" indent="0" lvl="0">
              <a:lnSpc>
                <a:spcPts val="2940"/>
              </a:lnSpc>
              <a:spcBef>
                <a:spcPct val="0"/>
              </a:spcBef>
            </a:pPr>
            <a:r>
              <a:rPr lang="en-US" sz="2100" spc="94" strike="noStrike" u="none">
                <a:solidFill>
                  <a:srgbClr val="2A2E3A"/>
                </a:solidFill>
                <a:latin typeface="Montserrat Classic"/>
                <a:ea typeface="Montserrat Classic"/>
                <a:cs typeface="Montserrat Classic"/>
                <a:sym typeface="Montserrat Classic"/>
              </a:rPr>
              <a:t>4. Hygiene-Focused Interaction</a:t>
            </a:r>
          </a:p>
          <a:p>
            <a:pPr algn="l" marL="453390" indent="-226695"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AeroBoard minimizes physical contact, making it ideal for medical and sterile environments, reducing contamination risks.</a:t>
            </a:r>
          </a:p>
          <a:p>
            <a:pPr algn="l" marL="453390" indent="-226695" lvl="1">
              <a:lnSpc>
                <a:spcPts val="2940"/>
              </a:lnSpc>
              <a:spcBef>
                <a:spcPct val="0"/>
              </a:spcBef>
              <a:buFont typeface="Arial"/>
              <a:buChar char="•"/>
            </a:pPr>
            <a:r>
              <a:rPr lang="en-US" sz="2100" spc="94" strike="noStrike" u="none">
                <a:solidFill>
                  <a:srgbClr val="2A2E3A"/>
                </a:solidFill>
                <a:latin typeface="Montserrat Classic"/>
                <a:ea typeface="Montserrat Classic"/>
                <a:cs typeface="Montserrat Classic"/>
                <a:sym typeface="Montserrat Classic"/>
              </a:rPr>
              <a:t>Research Area: Touchless Technology in Healthcare HCI.</a:t>
            </a:r>
          </a:p>
          <a:p>
            <a:pPr algn="l" marL="0" indent="0" lvl="0">
              <a:lnSpc>
                <a:spcPts val="2940"/>
              </a:lnSpc>
              <a:spcBef>
                <a:spcPct val="0"/>
              </a:spcBef>
            </a:pPr>
          </a:p>
        </p:txBody>
      </p:sp>
      <p:sp>
        <p:nvSpPr>
          <p:cNvPr name="TextBox 6" id="6"/>
          <p:cNvSpPr txBox="true"/>
          <p:nvPr/>
        </p:nvSpPr>
        <p:spPr>
          <a:xfrm rot="0">
            <a:off x="1868161" y="788310"/>
            <a:ext cx="13325742" cy="2152716"/>
          </a:xfrm>
          <a:prstGeom prst="rect">
            <a:avLst/>
          </a:prstGeom>
        </p:spPr>
        <p:txBody>
          <a:bodyPr anchor="t" rtlCol="false" tIns="0" lIns="0" bIns="0" rIns="0">
            <a:spAutoFit/>
          </a:bodyPr>
          <a:lstStyle/>
          <a:p>
            <a:pPr algn="l" marL="0" indent="0" lvl="0">
              <a:lnSpc>
                <a:spcPts val="8496"/>
              </a:lnSpc>
              <a:spcBef>
                <a:spcPct val="0"/>
              </a:spcBef>
            </a:pPr>
            <a:r>
              <a:rPr lang="en-US" b="true" sz="7080" spc="254">
                <a:solidFill>
                  <a:srgbClr val="2A2E3A"/>
                </a:solidFill>
                <a:latin typeface="Montserrat Classic Bold"/>
                <a:ea typeface="Montserrat Classic Bold"/>
                <a:cs typeface="Montserrat Classic Bold"/>
                <a:sym typeface="Montserrat Classic Bold"/>
              </a:rPr>
              <a:t>How does Aero</a:t>
            </a:r>
            <a:r>
              <a:rPr lang="en-US" b="true" sz="7080" spc="254">
                <a:solidFill>
                  <a:srgbClr val="80D12A"/>
                </a:solidFill>
                <a:latin typeface="Montserrat Classic Bold"/>
                <a:ea typeface="Montserrat Classic Bold"/>
                <a:cs typeface="Montserrat Classic Bold"/>
                <a:sym typeface="Montserrat Classic Bold"/>
              </a:rPr>
              <a:t>Board </a:t>
            </a:r>
            <a:r>
              <a:rPr lang="en-US" b="true" sz="7080" spc="254">
                <a:solidFill>
                  <a:srgbClr val="051D40"/>
                </a:solidFill>
                <a:latin typeface="Montserrat Classic Bold"/>
                <a:ea typeface="Montserrat Classic Bold"/>
                <a:cs typeface="Montserrat Classic Bold"/>
                <a:sym typeface="Montserrat Classic Bold"/>
              </a:rPr>
              <a:t>Help in HCI ?</a:t>
            </a:r>
          </a:p>
        </p:txBody>
      </p:sp>
      <p:grpSp>
        <p:nvGrpSpPr>
          <p:cNvPr name="Group 7" id="7"/>
          <p:cNvGrpSpPr/>
          <p:nvPr/>
        </p:nvGrpSpPr>
        <p:grpSpPr>
          <a:xfrm rot="0">
            <a:off x="12411022" y="5331077"/>
            <a:ext cx="2945028" cy="5777885"/>
            <a:chOff x="0" y="0"/>
            <a:chExt cx="406400" cy="797321"/>
          </a:xfrm>
        </p:grpSpPr>
        <p:sp>
          <p:nvSpPr>
            <p:cNvPr name="Freeform 8" id="8"/>
            <p:cNvSpPr/>
            <p:nvPr/>
          </p:nvSpPr>
          <p:spPr>
            <a:xfrm flipH="false" flipV="false" rot="0">
              <a:off x="0" y="0"/>
              <a:ext cx="406400" cy="797321"/>
            </a:xfrm>
            <a:custGeom>
              <a:avLst/>
              <a:gdLst/>
              <a:ahLst/>
              <a:cxnLst/>
              <a:rect r="r" b="b" t="t" l="l"/>
              <a:pathLst>
                <a:path h="797321" w="406400">
                  <a:moveTo>
                    <a:pt x="203200" y="0"/>
                  </a:moveTo>
                  <a:lnTo>
                    <a:pt x="406400" y="0"/>
                  </a:lnTo>
                  <a:lnTo>
                    <a:pt x="203200" y="797321"/>
                  </a:lnTo>
                  <a:lnTo>
                    <a:pt x="0" y="797321"/>
                  </a:lnTo>
                  <a:lnTo>
                    <a:pt x="203200" y="0"/>
                  </a:lnTo>
                  <a:close/>
                </a:path>
              </a:pathLst>
            </a:custGeom>
            <a:solidFill>
              <a:srgbClr val="4DBF38"/>
            </a:solidFill>
            <a:ln cap="sq">
              <a:noFill/>
              <a:prstDash val="solid"/>
              <a:miter/>
            </a:ln>
          </p:spPr>
        </p:sp>
        <p:sp>
          <p:nvSpPr>
            <p:cNvPr name="TextBox 9" id="9"/>
            <p:cNvSpPr txBox="true"/>
            <p:nvPr/>
          </p:nvSpPr>
          <p:spPr>
            <a:xfrm>
              <a:off x="101600" y="-47625"/>
              <a:ext cx="203200" cy="84494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0" id="10"/>
          <p:cNvGrpSpPr/>
          <p:nvPr/>
        </p:nvGrpSpPr>
        <p:grpSpPr>
          <a:xfrm rot="0">
            <a:off x="-1371921" y="-634385"/>
            <a:ext cx="2743842" cy="5383177"/>
            <a:chOff x="0" y="0"/>
            <a:chExt cx="406400" cy="797321"/>
          </a:xfrm>
        </p:grpSpPr>
        <p:sp>
          <p:nvSpPr>
            <p:cNvPr name="Freeform 11" id="11"/>
            <p:cNvSpPr/>
            <p:nvPr/>
          </p:nvSpPr>
          <p:spPr>
            <a:xfrm flipH="false" flipV="false" rot="0">
              <a:off x="0" y="0"/>
              <a:ext cx="406400" cy="797321"/>
            </a:xfrm>
            <a:custGeom>
              <a:avLst/>
              <a:gdLst/>
              <a:ahLst/>
              <a:cxnLst/>
              <a:rect r="r" b="b" t="t" l="l"/>
              <a:pathLst>
                <a:path h="797321" w="406400">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name="TextBox 12" id="12"/>
            <p:cNvSpPr txBox="true"/>
            <p:nvPr/>
          </p:nvSpPr>
          <p:spPr>
            <a:xfrm>
              <a:off x="101600" y="-47625"/>
              <a:ext cx="203200" cy="844946"/>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3" id="13"/>
          <p:cNvGrpSpPr/>
          <p:nvPr/>
        </p:nvGrpSpPr>
        <p:grpSpPr>
          <a:xfrm rot="0">
            <a:off x="15356049" y="-373209"/>
            <a:ext cx="714563" cy="1401909"/>
            <a:chOff x="0" y="0"/>
            <a:chExt cx="406400" cy="797321"/>
          </a:xfrm>
        </p:grpSpPr>
        <p:sp>
          <p:nvSpPr>
            <p:cNvPr name="Freeform 14" id="14"/>
            <p:cNvSpPr/>
            <p:nvPr/>
          </p:nvSpPr>
          <p:spPr>
            <a:xfrm flipH="false" flipV="false" rot="0">
              <a:off x="0" y="0"/>
              <a:ext cx="406400" cy="797321"/>
            </a:xfrm>
            <a:custGeom>
              <a:avLst/>
              <a:gdLst/>
              <a:ahLst/>
              <a:cxnLst/>
              <a:rect r="r" b="b" t="t" l="l"/>
              <a:pathLst>
                <a:path h="797321" w="406400">
                  <a:moveTo>
                    <a:pt x="203200" y="0"/>
                  </a:moveTo>
                  <a:lnTo>
                    <a:pt x="406400" y="0"/>
                  </a:lnTo>
                  <a:lnTo>
                    <a:pt x="203200" y="797321"/>
                  </a:lnTo>
                  <a:lnTo>
                    <a:pt x="0" y="797321"/>
                  </a:lnTo>
                  <a:lnTo>
                    <a:pt x="203200" y="0"/>
                  </a:lnTo>
                  <a:close/>
                </a:path>
              </a:pathLst>
            </a:custGeom>
            <a:solidFill>
              <a:srgbClr val="80D12A"/>
            </a:solidFill>
            <a:ln cap="sq">
              <a:noFill/>
              <a:prstDash val="solid"/>
              <a:miter/>
            </a:ln>
          </p:spPr>
        </p:sp>
        <p:sp>
          <p:nvSpPr>
            <p:cNvPr name="TextBox 15" id="15"/>
            <p:cNvSpPr txBox="true"/>
            <p:nvPr/>
          </p:nvSpPr>
          <p:spPr>
            <a:xfrm>
              <a:off x="101600" y="-47625"/>
              <a:ext cx="203200" cy="844946"/>
            </a:xfrm>
            <a:prstGeom prst="rect">
              <a:avLst/>
            </a:prstGeom>
          </p:spPr>
          <p:txBody>
            <a:bodyPr anchor="ctr" rtlCol="false" tIns="50800" lIns="50800" bIns="50800" rIns="50800"/>
            <a:lstStyle/>
            <a:p>
              <a:pPr algn="ctr" marL="0" indent="0" lvl="0">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053739"/>
            <a:chOff x="0" y="0"/>
            <a:chExt cx="4816593" cy="1067651"/>
          </a:xfrm>
        </p:grpSpPr>
        <p:sp>
          <p:nvSpPr>
            <p:cNvPr name="Freeform 3" id="3"/>
            <p:cNvSpPr/>
            <p:nvPr/>
          </p:nvSpPr>
          <p:spPr>
            <a:xfrm flipH="false" flipV="false" rot="0">
              <a:off x="0" y="0"/>
              <a:ext cx="4816592" cy="1067651"/>
            </a:xfrm>
            <a:custGeom>
              <a:avLst/>
              <a:gdLst/>
              <a:ahLst/>
              <a:cxnLst/>
              <a:rect r="r" b="b" t="t" l="l"/>
              <a:pathLst>
                <a:path h="1067651" w="4816592">
                  <a:moveTo>
                    <a:pt x="0" y="0"/>
                  </a:moveTo>
                  <a:lnTo>
                    <a:pt x="4816592" y="0"/>
                  </a:lnTo>
                  <a:lnTo>
                    <a:pt x="4816592" y="1067651"/>
                  </a:lnTo>
                  <a:lnTo>
                    <a:pt x="0" y="1067651"/>
                  </a:lnTo>
                  <a:close/>
                </a:path>
              </a:pathLst>
            </a:custGeom>
            <a:solidFill>
              <a:srgbClr val="052A47"/>
            </a:solidFill>
            <a:ln cap="sq">
              <a:noFill/>
              <a:prstDash val="solid"/>
              <a:miter/>
            </a:ln>
          </p:spPr>
        </p:sp>
        <p:sp>
          <p:nvSpPr>
            <p:cNvPr name="TextBox 4" id="4"/>
            <p:cNvSpPr txBox="true"/>
            <p:nvPr/>
          </p:nvSpPr>
          <p:spPr>
            <a:xfrm>
              <a:off x="0" y="-47625"/>
              <a:ext cx="4816593" cy="111527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0" y="0"/>
            <a:ext cx="18288000" cy="4053739"/>
          </a:xfrm>
          <a:custGeom>
            <a:avLst/>
            <a:gdLst/>
            <a:ahLst/>
            <a:cxnLst/>
            <a:rect r="r" b="b" t="t" l="l"/>
            <a:pathLst>
              <a:path h="4053739" w="18288000">
                <a:moveTo>
                  <a:pt x="0" y="0"/>
                </a:moveTo>
                <a:lnTo>
                  <a:pt x="18288000" y="0"/>
                </a:lnTo>
                <a:lnTo>
                  <a:pt x="18288000" y="4053739"/>
                </a:lnTo>
                <a:lnTo>
                  <a:pt x="0" y="4053739"/>
                </a:lnTo>
                <a:lnTo>
                  <a:pt x="0" y="0"/>
                </a:lnTo>
                <a:close/>
              </a:path>
            </a:pathLst>
          </a:custGeom>
          <a:blipFill>
            <a:blip r:embed="rId2">
              <a:alphaModFix amt="19999"/>
            </a:blip>
            <a:stretch>
              <a:fillRect l="0" t="-76109" r="0" b="-76109"/>
            </a:stretch>
          </a:blipFill>
        </p:spPr>
      </p:sp>
      <p:sp>
        <p:nvSpPr>
          <p:cNvPr name="TextBox 6" id="6"/>
          <p:cNvSpPr txBox="true"/>
          <p:nvPr/>
        </p:nvSpPr>
        <p:spPr>
          <a:xfrm rot="0">
            <a:off x="506874" y="2128824"/>
            <a:ext cx="10543032" cy="1020228"/>
          </a:xfrm>
          <a:prstGeom prst="rect">
            <a:avLst/>
          </a:prstGeom>
        </p:spPr>
        <p:txBody>
          <a:bodyPr anchor="t" rtlCol="false" tIns="0" lIns="0" bIns="0" rIns="0">
            <a:spAutoFit/>
          </a:bodyPr>
          <a:lstStyle/>
          <a:p>
            <a:pPr algn="l" marL="0" indent="0" lvl="0">
              <a:lnSpc>
                <a:spcPts val="8010"/>
              </a:lnSpc>
              <a:spcBef>
                <a:spcPct val="0"/>
              </a:spcBef>
            </a:pPr>
            <a:r>
              <a:rPr lang="en-US" b="true" sz="6675" spc="240">
                <a:solidFill>
                  <a:srgbClr val="FFFBFB"/>
                </a:solidFill>
                <a:latin typeface="Montserrat Classic Bold"/>
                <a:ea typeface="Montserrat Classic Bold"/>
                <a:cs typeface="Montserrat Classic Bold"/>
                <a:sym typeface="Montserrat Classic Bold"/>
              </a:rPr>
              <a:t>Features of AeroBoard</a:t>
            </a:r>
          </a:p>
        </p:txBody>
      </p:sp>
      <p:sp>
        <p:nvSpPr>
          <p:cNvPr name="Freeform 7" id="7"/>
          <p:cNvSpPr/>
          <p:nvPr/>
        </p:nvSpPr>
        <p:spPr>
          <a:xfrm flipH="false" flipV="false" rot="0">
            <a:off x="9374818" y="-2586212"/>
            <a:ext cx="9619282" cy="5963955"/>
          </a:xfrm>
          <a:custGeom>
            <a:avLst/>
            <a:gdLst/>
            <a:ahLst/>
            <a:cxnLst/>
            <a:rect r="r" b="b" t="t" l="l"/>
            <a:pathLst>
              <a:path h="5963955" w="9619282">
                <a:moveTo>
                  <a:pt x="0" y="0"/>
                </a:moveTo>
                <a:lnTo>
                  <a:pt x="9619282" y="0"/>
                </a:lnTo>
                <a:lnTo>
                  <a:pt x="9619282" y="5963954"/>
                </a:lnTo>
                <a:lnTo>
                  <a:pt x="0" y="59639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8" id="8"/>
          <p:cNvGrpSpPr/>
          <p:nvPr/>
        </p:nvGrpSpPr>
        <p:grpSpPr>
          <a:xfrm rot="0">
            <a:off x="1923858" y="5885310"/>
            <a:ext cx="3086100" cy="507624"/>
            <a:chOff x="0" y="0"/>
            <a:chExt cx="812800" cy="133695"/>
          </a:xfrm>
        </p:grpSpPr>
        <p:sp>
          <p:nvSpPr>
            <p:cNvPr name="Freeform 9" id="9"/>
            <p:cNvSpPr/>
            <p:nvPr/>
          </p:nvSpPr>
          <p:spPr>
            <a:xfrm flipH="false" flipV="false" rot="0">
              <a:off x="0" y="0"/>
              <a:ext cx="812800" cy="133695"/>
            </a:xfrm>
            <a:custGeom>
              <a:avLst/>
              <a:gdLst/>
              <a:ahLst/>
              <a:cxnLst/>
              <a:rect r="r" b="b" t="t" l="l"/>
              <a:pathLst>
                <a:path h="133695" w="812800">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051D40"/>
            </a:solidFill>
          </p:spPr>
        </p:sp>
        <p:sp>
          <p:nvSpPr>
            <p:cNvPr name="TextBox 10" id="10"/>
            <p:cNvSpPr txBox="true"/>
            <p:nvPr/>
          </p:nvSpPr>
          <p:spPr>
            <a:xfrm>
              <a:off x="0" y="-19050"/>
              <a:ext cx="812800" cy="152745"/>
            </a:xfrm>
            <a:prstGeom prst="rect">
              <a:avLst/>
            </a:prstGeom>
          </p:spPr>
          <p:txBody>
            <a:bodyPr anchor="ctr" rtlCol="false" tIns="50800" lIns="50800" bIns="50800" rIns="50800"/>
            <a:lstStyle/>
            <a:p>
              <a:pPr algn="ctr">
                <a:lnSpc>
                  <a:spcPts val="2859"/>
                </a:lnSpc>
              </a:pPr>
              <a:r>
                <a:rPr lang="en-US" sz="2199">
                  <a:solidFill>
                    <a:srgbClr val="FFFFFF"/>
                  </a:solidFill>
                  <a:latin typeface="Montserrat Classic"/>
                  <a:ea typeface="Montserrat Classic"/>
                  <a:cs typeface="Montserrat Classic"/>
                  <a:sym typeface="Montserrat Classic"/>
                </a:rPr>
                <a:t>Virtual Keyboard</a:t>
              </a:r>
            </a:p>
          </p:txBody>
        </p:sp>
      </p:grpSp>
      <p:grpSp>
        <p:nvGrpSpPr>
          <p:cNvPr name="Group 11" id="11"/>
          <p:cNvGrpSpPr/>
          <p:nvPr/>
        </p:nvGrpSpPr>
        <p:grpSpPr>
          <a:xfrm rot="0">
            <a:off x="5715906" y="5885310"/>
            <a:ext cx="3086100" cy="507624"/>
            <a:chOff x="0" y="0"/>
            <a:chExt cx="812800" cy="133695"/>
          </a:xfrm>
        </p:grpSpPr>
        <p:sp>
          <p:nvSpPr>
            <p:cNvPr name="Freeform 12" id="12"/>
            <p:cNvSpPr/>
            <p:nvPr/>
          </p:nvSpPr>
          <p:spPr>
            <a:xfrm flipH="false" flipV="false" rot="0">
              <a:off x="0" y="0"/>
              <a:ext cx="812800" cy="133695"/>
            </a:xfrm>
            <a:custGeom>
              <a:avLst/>
              <a:gdLst/>
              <a:ahLst/>
              <a:cxnLst/>
              <a:rect r="r" b="b" t="t" l="l"/>
              <a:pathLst>
                <a:path h="133695" w="812800">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051D40"/>
            </a:solidFill>
            <a:ln cap="rnd">
              <a:noFill/>
              <a:prstDash val="solid"/>
              <a:round/>
            </a:ln>
          </p:spPr>
        </p:sp>
        <p:sp>
          <p:nvSpPr>
            <p:cNvPr name="TextBox 13" id="13"/>
            <p:cNvSpPr txBox="true"/>
            <p:nvPr/>
          </p:nvSpPr>
          <p:spPr>
            <a:xfrm>
              <a:off x="0" y="-19050"/>
              <a:ext cx="812800" cy="152745"/>
            </a:xfrm>
            <a:prstGeom prst="rect">
              <a:avLst/>
            </a:prstGeom>
          </p:spPr>
          <p:txBody>
            <a:bodyPr anchor="ctr" rtlCol="false" tIns="50800" lIns="50800" bIns="50800" rIns="50800"/>
            <a:lstStyle/>
            <a:p>
              <a:pPr algn="ctr" marL="0" indent="0" lvl="0">
                <a:lnSpc>
                  <a:spcPts val="2859"/>
                </a:lnSpc>
                <a:spcBef>
                  <a:spcPct val="0"/>
                </a:spcBef>
              </a:pPr>
              <a:r>
                <a:rPr lang="en-US" sz="2199">
                  <a:solidFill>
                    <a:srgbClr val="FFFFFF"/>
                  </a:solidFill>
                  <a:latin typeface="Montserrat Classic"/>
                  <a:ea typeface="Montserrat Classic"/>
                  <a:cs typeface="Montserrat Classic"/>
                  <a:sym typeface="Montserrat Classic"/>
                </a:rPr>
                <a:t>Virtual Mouse</a:t>
              </a:r>
            </a:p>
          </p:txBody>
        </p:sp>
      </p:grpSp>
      <p:grpSp>
        <p:nvGrpSpPr>
          <p:cNvPr name="Group 14" id="14"/>
          <p:cNvGrpSpPr/>
          <p:nvPr/>
        </p:nvGrpSpPr>
        <p:grpSpPr>
          <a:xfrm rot="0">
            <a:off x="9506856" y="5885310"/>
            <a:ext cx="3086100" cy="507624"/>
            <a:chOff x="0" y="0"/>
            <a:chExt cx="812800" cy="133695"/>
          </a:xfrm>
        </p:grpSpPr>
        <p:sp>
          <p:nvSpPr>
            <p:cNvPr name="Freeform 15" id="15"/>
            <p:cNvSpPr/>
            <p:nvPr/>
          </p:nvSpPr>
          <p:spPr>
            <a:xfrm flipH="false" flipV="false" rot="0">
              <a:off x="0" y="0"/>
              <a:ext cx="812800" cy="133695"/>
            </a:xfrm>
            <a:custGeom>
              <a:avLst/>
              <a:gdLst/>
              <a:ahLst/>
              <a:cxnLst/>
              <a:rect r="r" b="b" t="t" l="l"/>
              <a:pathLst>
                <a:path h="133695" w="812800">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051D40"/>
            </a:solidFill>
            <a:ln cap="rnd">
              <a:noFill/>
              <a:prstDash val="solid"/>
              <a:round/>
            </a:ln>
          </p:spPr>
        </p:sp>
        <p:sp>
          <p:nvSpPr>
            <p:cNvPr name="TextBox 16" id="16"/>
            <p:cNvSpPr txBox="true"/>
            <p:nvPr/>
          </p:nvSpPr>
          <p:spPr>
            <a:xfrm>
              <a:off x="0" y="-19050"/>
              <a:ext cx="812800" cy="152745"/>
            </a:xfrm>
            <a:prstGeom prst="rect">
              <a:avLst/>
            </a:prstGeom>
          </p:spPr>
          <p:txBody>
            <a:bodyPr anchor="ctr" rtlCol="false" tIns="50800" lIns="50800" bIns="50800" rIns="50800"/>
            <a:lstStyle/>
            <a:p>
              <a:pPr algn="ctr" marL="0" indent="0" lvl="0">
                <a:lnSpc>
                  <a:spcPts val="2859"/>
                </a:lnSpc>
                <a:spcBef>
                  <a:spcPct val="0"/>
                </a:spcBef>
              </a:pPr>
              <a:r>
                <a:rPr lang="en-US" sz="2199">
                  <a:solidFill>
                    <a:srgbClr val="FFFFFF"/>
                  </a:solidFill>
                  <a:latin typeface="Montserrat Classic"/>
                  <a:ea typeface="Montserrat Classic"/>
                  <a:cs typeface="Montserrat Classic"/>
                  <a:sym typeface="Montserrat Classic"/>
                </a:rPr>
                <a:t>Air Canvas:</a:t>
              </a:r>
            </a:p>
          </p:txBody>
        </p:sp>
      </p:grpSp>
      <p:grpSp>
        <p:nvGrpSpPr>
          <p:cNvPr name="Group 17" id="17"/>
          <p:cNvGrpSpPr/>
          <p:nvPr/>
        </p:nvGrpSpPr>
        <p:grpSpPr>
          <a:xfrm rot="0">
            <a:off x="13297806" y="5885310"/>
            <a:ext cx="3086100" cy="507624"/>
            <a:chOff x="0" y="0"/>
            <a:chExt cx="812800" cy="133695"/>
          </a:xfrm>
        </p:grpSpPr>
        <p:sp>
          <p:nvSpPr>
            <p:cNvPr name="Freeform 18" id="18"/>
            <p:cNvSpPr/>
            <p:nvPr/>
          </p:nvSpPr>
          <p:spPr>
            <a:xfrm flipH="false" flipV="false" rot="0">
              <a:off x="0" y="0"/>
              <a:ext cx="812800" cy="133695"/>
            </a:xfrm>
            <a:custGeom>
              <a:avLst/>
              <a:gdLst/>
              <a:ahLst/>
              <a:cxnLst/>
              <a:rect r="r" b="b" t="t" l="l"/>
              <a:pathLst>
                <a:path h="133695" w="812800">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051D40"/>
            </a:solidFill>
            <a:ln cap="rnd">
              <a:noFill/>
              <a:prstDash val="solid"/>
              <a:round/>
            </a:ln>
          </p:spPr>
        </p:sp>
        <p:sp>
          <p:nvSpPr>
            <p:cNvPr name="TextBox 19" id="19"/>
            <p:cNvSpPr txBox="true"/>
            <p:nvPr/>
          </p:nvSpPr>
          <p:spPr>
            <a:xfrm>
              <a:off x="0" y="-19050"/>
              <a:ext cx="812800" cy="152745"/>
            </a:xfrm>
            <a:prstGeom prst="rect">
              <a:avLst/>
            </a:prstGeom>
          </p:spPr>
          <p:txBody>
            <a:bodyPr anchor="ctr" rtlCol="false" tIns="50800" lIns="50800" bIns="50800" rIns="50800"/>
            <a:lstStyle/>
            <a:p>
              <a:pPr algn="ctr" marL="0" indent="0" lvl="0">
                <a:lnSpc>
                  <a:spcPts val="2859"/>
                </a:lnSpc>
                <a:spcBef>
                  <a:spcPct val="0"/>
                </a:spcBef>
              </a:pPr>
              <a:r>
                <a:rPr lang="en-US" sz="2199">
                  <a:solidFill>
                    <a:srgbClr val="FFFFFF"/>
                  </a:solidFill>
                  <a:latin typeface="Montserrat Classic"/>
                  <a:ea typeface="Montserrat Classic"/>
                  <a:cs typeface="Montserrat Classic"/>
                  <a:sym typeface="Montserrat Classic"/>
                </a:rPr>
                <a:t>Connect with AI</a:t>
              </a:r>
            </a:p>
          </p:txBody>
        </p:sp>
      </p:grpSp>
      <p:sp>
        <p:nvSpPr>
          <p:cNvPr name="Freeform 20" id="20"/>
          <p:cNvSpPr/>
          <p:nvPr/>
        </p:nvSpPr>
        <p:spPr>
          <a:xfrm flipH="false" flipV="false" rot="0">
            <a:off x="8345096" y="-1016743"/>
            <a:ext cx="5903940" cy="3660443"/>
          </a:xfrm>
          <a:custGeom>
            <a:avLst/>
            <a:gdLst/>
            <a:ahLst/>
            <a:cxnLst/>
            <a:rect r="r" b="b" t="t" l="l"/>
            <a:pathLst>
              <a:path h="3660443" w="5903940">
                <a:moveTo>
                  <a:pt x="0" y="0"/>
                </a:moveTo>
                <a:lnTo>
                  <a:pt x="5903940" y="0"/>
                </a:lnTo>
                <a:lnTo>
                  <a:pt x="5903940" y="3660443"/>
                </a:lnTo>
                <a:lnTo>
                  <a:pt x="0" y="36604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6854287" y="4633952"/>
            <a:ext cx="789574" cy="975879"/>
          </a:xfrm>
          <a:custGeom>
            <a:avLst/>
            <a:gdLst/>
            <a:ahLst/>
            <a:cxnLst/>
            <a:rect r="r" b="b" t="t" l="l"/>
            <a:pathLst>
              <a:path h="975879" w="789574">
                <a:moveTo>
                  <a:pt x="0" y="0"/>
                </a:moveTo>
                <a:lnTo>
                  <a:pt x="789575" y="0"/>
                </a:lnTo>
                <a:lnTo>
                  <a:pt x="789575" y="975879"/>
                </a:lnTo>
                <a:lnTo>
                  <a:pt x="0" y="9758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10351234" y="4607865"/>
            <a:ext cx="1397344" cy="1049278"/>
          </a:xfrm>
          <a:custGeom>
            <a:avLst/>
            <a:gdLst/>
            <a:ahLst/>
            <a:cxnLst/>
            <a:rect r="r" b="b" t="t" l="l"/>
            <a:pathLst>
              <a:path h="1049278" w="1397344">
                <a:moveTo>
                  <a:pt x="0" y="0"/>
                </a:moveTo>
                <a:lnTo>
                  <a:pt x="1397344" y="0"/>
                </a:lnTo>
                <a:lnTo>
                  <a:pt x="1397344" y="1049278"/>
                </a:lnTo>
                <a:lnTo>
                  <a:pt x="0" y="104927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3" id="23"/>
          <p:cNvSpPr/>
          <p:nvPr/>
        </p:nvSpPr>
        <p:spPr>
          <a:xfrm flipH="false" flipV="false" rot="0">
            <a:off x="14241187" y="4678836"/>
            <a:ext cx="964077" cy="978307"/>
          </a:xfrm>
          <a:custGeom>
            <a:avLst/>
            <a:gdLst/>
            <a:ahLst/>
            <a:cxnLst/>
            <a:rect r="r" b="b" t="t" l="l"/>
            <a:pathLst>
              <a:path h="978307" w="964077">
                <a:moveTo>
                  <a:pt x="0" y="0"/>
                </a:moveTo>
                <a:lnTo>
                  <a:pt x="964077" y="0"/>
                </a:lnTo>
                <a:lnTo>
                  <a:pt x="964077" y="978307"/>
                </a:lnTo>
                <a:lnTo>
                  <a:pt x="0" y="97830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4" id="24"/>
          <p:cNvSpPr/>
          <p:nvPr/>
        </p:nvSpPr>
        <p:spPr>
          <a:xfrm flipH="false" flipV="false" rot="0">
            <a:off x="2847010" y="4589960"/>
            <a:ext cx="1079092" cy="1061434"/>
          </a:xfrm>
          <a:custGeom>
            <a:avLst/>
            <a:gdLst/>
            <a:ahLst/>
            <a:cxnLst/>
            <a:rect r="r" b="b" t="t" l="l"/>
            <a:pathLst>
              <a:path h="1061434" w="1079092">
                <a:moveTo>
                  <a:pt x="0" y="0"/>
                </a:moveTo>
                <a:lnTo>
                  <a:pt x="1079092" y="0"/>
                </a:lnTo>
                <a:lnTo>
                  <a:pt x="1079092" y="1061434"/>
                </a:lnTo>
                <a:lnTo>
                  <a:pt x="0" y="106143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5" id="25"/>
          <p:cNvSpPr txBox="true"/>
          <p:nvPr/>
        </p:nvSpPr>
        <p:spPr>
          <a:xfrm rot="0">
            <a:off x="1904094" y="6801104"/>
            <a:ext cx="3105864" cy="1610030"/>
          </a:xfrm>
          <a:prstGeom prst="rect">
            <a:avLst/>
          </a:prstGeom>
        </p:spPr>
        <p:txBody>
          <a:bodyPr anchor="t" rtlCol="false" tIns="0" lIns="0" bIns="0" rIns="0">
            <a:spAutoFit/>
          </a:bodyPr>
          <a:lstStyle/>
          <a:p>
            <a:pPr algn="ctr" marL="0" indent="0" lvl="0">
              <a:lnSpc>
                <a:spcPts val="2589"/>
              </a:lnSpc>
              <a:spcBef>
                <a:spcPct val="0"/>
              </a:spcBef>
            </a:pPr>
            <a:r>
              <a:rPr lang="en-US" sz="1849" spc="83">
                <a:solidFill>
                  <a:srgbClr val="2A2E3A"/>
                </a:solidFill>
                <a:latin typeface="Montserrat Classic"/>
                <a:ea typeface="Montserrat Classic"/>
                <a:cs typeface="Montserrat Classic"/>
                <a:sym typeface="Montserrat Classic"/>
              </a:rPr>
              <a:t>A gesture-controlled keyboard that enables touch-free text input in mid-air for a seamless user experience</a:t>
            </a:r>
          </a:p>
        </p:txBody>
      </p:sp>
      <p:sp>
        <p:nvSpPr>
          <p:cNvPr name="TextBox 26" id="26"/>
          <p:cNvSpPr txBox="true"/>
          <p:nvPr/>
        </p:nvSpPr>
        <p:spPr>
          <a:xfrm rot="0">
            <a:off x="5696142" y="6869349"/>
            <a:ext cx="3105864" cy="1610030"/>
          </a:xfrm>
          <a:prstGeom prst="rect">
            <a:avLst/>
          </a:prstGeom>
        </p:spPr>
        <p:txBody>
          <a:bodyPr anchor="t" rtlCol="false" tIns="0" lIns="0" bIns="0" rIns="0">
            <a:spAutoFit/>
          </a:bodyPr>
          <a:lstStyle/>
          <a:p>
            <a:pPr algn="ctr" marL="0" indent="0" lvl="0">
              <a:lnSpc>
                <a:spcPts val="2589"/>
              </a:lnSpc>
              <a:spcBef>
                <a:spcPct val="0"/>
              </a:spcBef>
            </a:pPr>
            <a:r>
              <a:rPr lang="en-US" sz="1849" spc="83">
                <a:solidFill>
                  <a:srgbClr val="2A2E3A"/>
                </a:solidFill>
                <a:latin typeface="Montserrat Classic"/>
                <a:ea typeface="Montserrat Classic"/>
                <a:cs typeface="Montserrat Classic"/>
                <a:sym typeface="Montserrat Classic"/>
              </a:rPr>
              <a:t>A gesture-based system for controlling the on-screen cursor, allowing precise navigation without physical touch</a:t>
            </a:r>
          </a:p>
        </p:txBody>
      </p:sp>
      <p:sp>
        <p:nvSpPr>
          <p:cNvPr name="TextBox 27" id="27"/>
          <p:cNvSpPr txBox="true"/>
          <p:nvPr/>
        </p:nvSpPr>
        <p:spPr>
          <a:xfrm rot="0">
            <a:off x="9506856" y="6477320"/>
            <a:ext cx="3105864" cy="2257598"/>
          </a:xfrm>
          <a:prstGeom prst="rect">
            <a:avLst/>
          </a:prstGeom>
        </p:spPr>
        <p:txBody>
          <a:bodyPr anchor="t" rtlCol="false" tIns="0" lIns="0" bIns="0" rIns="0">
            <a:spAutoFit/>
          </a:bodyPr>
          <a:lstStyle/>
          <a:p>
            <a:pPr algn="ctr" marL="0" indent="0" lvl="0">
              <a:lnSpc>
                <a:spcPts val="2589"/>
              </a:lnSpc>
              <a:spcBef>
                <a:spcPct val="0"/>
              </a:spcBef>
            </a:pPr>
            <a:r>
              <a:rPr lang="en-US" sz="1849" spc="83">
                <a:solidFill>
                  <a:srgbClr val="2A2E3A"/>
                </a:solidFill>
                <a:latin typeface="Montserrat Classic"/>
                <a:ea typeface="Montserrat Classic"/>
                <a:cs typeface="Montserrat Classic"/>
                <a:sym typeface="Montserrat Classic"/>
              </a:rPr>
              <a:t> A dynamic, interactive space that allows users to draw and perform actions through hand movements, enhancing creative and functional interaction.</a:t>
            </a:r>
          </a:p>
        </p:txBody>
      </p:sp>
      <p:sp>
        <p:nvSpPr>
          <p:cNvPr name="TextBox 28" id="28"/>
          <p:cNvSpPr txBox="true"/>
          <p:nvPr/>
        </p:nvSpPr>
        <p:spPr>
          <a:xfrm rot="0">
            <a:off x="13170294" y="6477089"/>
            <a:ext cx="3105864" cy="2258061"/>
          </a:xfrm>
          <a:prstGeom prst="rect">
            <a:avLst/>
          </a:prstGeom>
        </p:spPr>
        <p:txBody>
          <a:bodyPr anchor="t" rtlCol="false" tIns="0" lIns="0" bIns="0" rIns="0">
            <a:spAutoFit/>
          </a:bodyPr>
          <a:lstStyle/>
          <a:p>
            <a:pPr algn="ctr" marL="0" indent="0" lvl="0">
              <a:lnSpc>
                <a:spcPts val="2589"/>
              </a:lnSpc>
              <a:spcBef>
                <a:spcPct val="0"/>
              </a:spcBef>
            </a:pPr>
            <a:r>
              <a:rPr lang="en-US" sz="1849" spc="83" strike="noStrike" u="none">
                <a:solidFill>
                  <a:srgbClr val="2A2E3A"/>
                </a:solidFill>
                <a:latin typeface="Montserrat Classic"/>
                <a:ea typeface="Montserrat Classic"/>
                <a:cs typeface="Montserrat Classic"/>
                <a:sym typeface="Montserrat Classic"/>
              </a:rPr>
              <a:t>Lorem ipsum dolor sit amet, consectetur adipiscing elit. Duis vulputate nulla at ante rhoncus, vel efficitur felis condimentum. Proin odio odio.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019606">
            <a:off x="13155969" y="-1375299"/>
            <a:ext cx="3889773" cy="12559257"/>
          </a:xfrm>
          <a:custGeom>
            <a:avLst/>
            <a:gdLst/>
            <a:ahLst/>
            <a:cxnLst/>
            <a:rect r="r" b="b" t="t" l="l"/>
            <a:pathLst>
              <a:path h="12559257" w="3889773">
                <a:moveTo>
                  <a:pt x="0" y="0"/>
                </a:moveTo>
                <a:lnTo>
                  <a:pt x="3889773" y="0"/>
                </a:lnTo>
                <a:lnTo>
                  <a:pt x="3889773" y="12559257"/>
                </a:lnTo>
                <a:lnTo>
                  <a:pt x="0" y="12559257"/>
                </a:lnTo>
                <a:lnTo>
                  <a:pt x="0" y="0"/>
                </a:lnTo>
                <a:close/>
              </a:path>
            </a:pathLst>
          </a:custGeom>
          <a:blipFill>
            <a:blip r:embed="rId2">
              <a:extLst>
                <a:ext uri="{96DAC541-7B7A-43D3-8B79-37D633B846F1}">
                  <asvg:svgBlip xmlns:asvg="http://schemas.microsoft.com/office/drawing/2016/SVG/main" r:embed="rId3"/>
                </a:ext>
              </a:extLst>
            </a:blip>
            <a:stretch>
              <a:fillRect l="-525794" t="-40822" r="0" b="-52994"/>
            </a:stretch>
          </a:blipFill>
        </p:spPr>
      </p:sp>
      <p:grpSp>
        <p:nvGrpSpPr>
          <p:cNvPr name="Group 3" id="3"/>
          <p:cNvGrpSpPr/>
          <p:nvPr/>
        </p:nvGrpSpPr>
        <p:grpSpPr>
          <a:xfrm rot="721907">
            <a:off x="14190642" y="-1397498"/>
            <a:ext cx="8981737" cy="13081995"/>
            <a:chOff x="0" y="0"/>
            <a:chExt cx="2365560" cy="3445464"/>
          </a:xfrm>
        </p:grpSpPr>
        <p:sp>
          <p:nvSpPr>
            <p:cNvPr name="Freeform 4" id="4"/>
            <p:cNvSpPr/>
            <p:nvPr/>
          </p:nvSpPr>
          <p:spPr>
            <a:xfrm flipH="false" flipV="false" rot="0">
              <a:off x="0" y="0"/>
              <a:ext cx="2365560" cy="3445464"/>
            </a:xfrm>
            <a:custGeom>
              <a:avLst/>
              <a:gdLst/>
              <a:ahLst/>
              <a:cxnLst/>
              <a:rect r="r" b="b" t="t" l="l"/>
              <a:pathLst>
                <a:path h="3445464" w="2365560">
                  <a:moveTo>
                    <a:pt x="0" y="0"/>
                  </a:moveTo>
                  <a:lnTo>
                    <a:pt x="2365560" y="0"/>
                  </a:lnTo>
                  <a:lnTo>
                    <a:pt x="2365560" y="3445464"/>
                  </a:lnTo>
                  <a:lnTo>
                    <a:pt x="0" y="3445464"/>
                  </a:lnTo>
                  <a:close/>
                </a:path>
              </a:pathLst>
            </a:custGeom>
            <a:solidFill>
              <a:srgbClr val="052A47"/>
            </a:solidFill>
            <a:ln cap="sq">
              <a:noFill/>
              <a:prstDash val="solid"/>
              <a:miter/>
            </a:ln>
          </p:spPr>
        </p:sp>
        <p:sp>
          <p:nvSpPr>
            <p:cNvPr name="TextBox 5" id="5"/>
            <p:cNvSpPr txBox="true"/>
            <p:nvPr/>
          </p:nvSpPr>
          <p:spPr>
            <a:xfrm>
              <a:off x="0" y="-47625"/>
              <a:ext cx="2365560" cy="3493089"/>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81375" y="2372258"/>
            <a:ext cx="8522879" cy="7027824"/>
          </a:xfrm>
          <a:custGeom>
            <a:avLst/>
            <a:gdLst/>
            <a:ahLst/>
            <a:cxnLst/>
            <a:rect r="r" b="b" t="t" l="l"/>
            <a:pathLst>
              <a:path h="7027824" w="8522879">
                <a:moveTo>
                  <a:pt x="0" y="0"/>
                </a:moveTo>
                <a:lnTo>
                  <a:pt x="8522879" y="0"/>
                </a:lnTo>
                <a:lnTo>
                  <a:pt x="8522879" y="7027824"/>
                </a:lnTo>
                <a:lnTo>
                  <a:pt x="0" y="7027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7" id="7"/>
          <p:cNvGrpSpPr/>
          <p:nvPr/>
        </p:nvGrpSpPr>
        <p:grpSpPr>
          <a:xfrm rot="0">
            <a:off x="10953526" y="1754225"/>
            <a:ext cx="6778577" cy="6778550"/>
            <a:chOff x="0" y="0"/>
            <a:chExt cx="6350000" cy="6349975"/>
          </a:xfrm>
        </p:grpSpPr>
        <p:sp>
          <p:nvSpPr>
            <p:cNvPr name="Freeform 8" id="8"/>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6"/>
              <a:stretch>
                <a:fillRect l="-15650" t="0" r="-15650" b="0"/>
              </a:stretch>
            </a:blipFill>
          </p:spPr>
        </p:sp>
      </p:grpSp>
      <p:grpSp>
        <p:nvGrpSpPr>
          <p:cNvPr name="Group 9" id="9"/>
          <p:cNvGrpSpPr/>
          <p:nvPr/>
        </p:nvGrpSpPr>
        <p:grpSpPr>
          <a:xfrm rot="0">
            <a:off x="6880083" y="-1412741"/>
            <a:ext cx="2758717" cy="275871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38150" cap="sq">
              <a:solidFill>
                <a:srgbClr val="4DBF38"/>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94224" y="326734"/>
            <a:ext cx="5985860" cy="1019241"/>
          </a:xfrm>
          <a:prstGeom prst="rect">
            <a:avLst/>
          </a:prstGeom>
        </p:spPr>
        <p:txBody>
          <a:bodyPr anchor="t" rtlCol="false" tIns="0" lIns="0" bIns="0" rIns="0">
            <a:spAutoFit/>
          </a:bodyPr>
          <a:lstStyle/>
          <a:p>
            <a:pPr algn="l" marL="0" indent="0" lvl="0">
              <a:lnSpc>
                <a:spcPts val="4043"/>
              </a:lnSpc>
              <a:spcBef>
                <a:spcPct val="0"/>
              </a:spcBef>
            </a:pPr>
            <a:r>
              <a:rPr lang="en-US" b="true" sz="3369" spc="121">
                <a:solidFill>
                  <a:srgbClr val="2A2E3A"/>
                </a:solidFill>
                <a:latin typeface="Montserrat Classic Bold"/>
                <a:ea typeface="Montserrat Classic Bold"/>
                <a:cs typeface="Montserrat Classic Bold"/>
                <a:sym typeface="Montserrat Classic Bold"/>
              </a:rPr>
              <a:t>How is this research effective?</a:t>
            </a:r>
          </a:p>
        </p:txBody>
      </p:sp>
      <p:sp>
        <p:nvSpPr>
          <p:cNvPr name="TextBox 13" id="13"/>
          <p:cNvSpPr txBox="true"/>
          <p:nvPr/>
        </p:nvSpPr>
        <p:spPr>
          <a:xfrm rot="0">
            <a:off x="894224" y="1532481"/>
            <a:ext cx="7605422" cy="2584622"/>
          </a:xfrm>
          <a:prstGeom prst="rect">
            <a:avLst/>
          </a:prstGeom>
        </p:spPr>
        <p:txBody>
          <a:bodyPr anchor="t" rtlCol="false" tIns="0" lIns="0" bIns="0" rIns="0">
            <a:spAutoFit/>
          </a:bodyPr>
          <a:lstStyle/>
          <a:p>
            <a:pPr algn="l" marL="0" indent="0" lvl="0">
              <a:lnSpc>
                <a:spcPts val="2940"/>
              </a:lnSpc>
              <a:spcBef>
                <a:spcPct val="0"/>
              </a:spcBef>
            </a:pPr>
            <a:r>
              <a:rPr lang="en-US" sz="2100" spc="94">
                <a:solidFill>
                  <a:srgbClr val="2A2E3A"/>
                </a:solidFill>
                <a:latin typeface="Montserrat Classic"/>
                <a:ea typeface="Montserrat Classic"/>
                <a:cs typeface="Montserrat Classic"/>
                <a:sym typeface="Montserrat Classic"/>
              </a:rPr>
              <a:t>This research is effective as it introduces a touch-free interaction system, improving accessibility and usability, while also reducing the reliance on traditional input devices in various professional and personal settings. It promotes intuitive and seamless human-computer interaction through natural gestures.</a:t>
            </a:r>
          </a:p>
        </p:txBody>
      </p:sp>
      <p:grpSp>
        <p:nvGrpSpPr>
          <p:cNvPr name="Group 14" id="14"/>
          <p:cNvGrpSpPr/>
          <p:nvPr/>
        </p:nvGrpSpPr>
        <p:grpSpPr>
          <a:xfrm rot="0">
            <a:off x="-1124737" y="8771946"/>
            <a:ext cx="2606317" cy="260631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04825" cap="sq">
              <a:solidFill>
                <a:srgbClr val="80D12A"/>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7" id="17"/>
          <p:cNvSpPr txBox="true"/>
          <p:nvPr/>
        </p:nvSpPr>
        <p:spPr>
          <a:xfrm rot="0">
            <a:off x="602233" y="4493226"/>
            <a:ext cx="9806579" cy="4459579"/>
          </a:xfrm>
          <a:prstGeom prst="rect">
            <a:avLst/>
          </a:prstGeom>
        </p:spPr>
        <p:txBody>
          <a:bodyPr anchor="t" rtlCol="false" tIns="0" lIns="0" bIns="0" rIns="0">
            <a:spAutoFit/>
          </a:bodyPr>
          <a:lstStyle/>
          <a:p>
            <a:pPr algn="l">
              <a:lnSpc>
                <a:spcPts val="3079"/>
              </a:lnSpc>
            </a:pPr>
            <a:r>
              <a:rPr lang="en-US" sz="2199" spc="98" b="true">
                <a:solidFill>
                  <a:srgbClr val="2A2E3A"/>
                </a:solidFill>
                <a:latin typeface="Montserrat Classic Bold"/>
                <a:ea typeface="Montserrat Classic Bold"/>
                <a:cs typeface="Montserrat Classic Bold"/>
                <a:sym typeface="Montserrat Classic Bold"/>
              </a:rPr>
              <a:t>Here’s a more concise version of where AeroBoard can be used:</a:t>
            </a:r>
          </a:p>
          <a:p>
            <a:pPr algn="l" marL="453390" indent="-226695" lvl="1">
              <a:lnSpc>
                <a:spcPts val="2940"/>
              </a:lnSpc>
              <a:buAutoNum type="arabicPeriod" startAt="1"/>
            </a:pPr>
            <a:r>
              <a:rPr lang="en-US" sz="2100" spc="94">
                <a:solidFill>
                  <a:srgbClr val="2A2E3A"/>
                </a:solidFill>
                <a:latin typeface="Montserrat Classic"/>
                <a:ea typeface="Montserrat Classic"/>
                <a:cs typeface="Montserrat Classic"/>
                <a:sym typeface="Montserrat Classic"/>
              </a:rPr>
              <a:t>Healthcare: Enables touch-free control of devices in hospitals, reducing the risk of cross-contamination.</a:t>
            </a:r>
          </a:p>
          <a:p>
            <a:pPr algn="l" marL="453390" indent="-226695" lvl="1">
              <a:lnSpc>
                <a:spcPts val="2940"/>
              </a:lnSpc>
              <a:buAutoNum type="arabicPeriod" startAt="1"/>
            </a:pPr>
            <a:r>
              <a:rPr lang="en-US" sz="2100" spc="94">
                <a:solidFill>
                  <a:srgbClr val="2A2E3A"/>
                </a:solidFill>
                <a:latin typeface="Montserrat Classic"/>
                <a:ea typeface="Montserrat Classic"/>
                <a:cs typeface="Montserrat Classic"/>
                <a:sym typeface="Montserrat Classic"/>
              </a:rPr>
              <a:t>Smart Homes: Allows seamless interaction with smart devices through hand gestures for increased convenience.</a:t>
            </a:r>
          </a:p>
          <a:p>
            <a:pPr algn="l" marL="453390" indent="-226695" lvl="1">
              <a:lnSpc>
                <a:spcPts val="2940"/>
              </a:lnSpc>
              <a:buAutoNum type="arabicPeriod" startAt="1"/>
            </a:pPr>
            <a:r>
              <a:rPr lang="en-US" sz="2100" spc="94">
                <a:solidFill>
                  <a:srgbClr val="2A2E3A"/>
                </a:solidFill>
                <a:latin typeface="Montserrat Classic"/>
                <a:ea typeface="Montserrat Classic"/>
                <a:cs typeface="Montserrat Classic"/>
                <a:sym typeface="Montserrat Classic"/>
              </a:rPr>
              <a:t>Assistive Technology: Helps individuals with disabilities by offering hands-free interaction with digital devices.</a:t>
            </a:r>
          </a:p>
          <a:p>
            <a:pPr algn="l" marL="453390" indent="-226695" lvl="1">
              <a:lnSpc>
                <a:spcPts val="2940"/>
              </a:lnSpc>
              <a:buAutoNum type="arabicPeriod" startAt="1"/>
            </a:pPr>
            <a:r>
              <a:rPr lang="en-US" sz="2100" spc="94">
                <a:solidFill>
                  <a:srgbClr val="2A2E3A"/>
                </a:solidFill>
                <a:latin typeface="Montserrat Classic"/>
                <a:ea typeface="Montserrat Classic"/>
                <a:cs typeface="Montserrat Classic"/>
                <a:sym typeface="Montserrat Classic"/>
              </a:rPr>
              <a:t>Industrial Environments: Provides touch-free device control in workplaces where workers wear gloves or handle materials.</a:t>
            </a:r>
          </a:p>
          <a:p>
            <a:pPr algn="l" marL="453390" indent="-226695" lvl="1">
              <a:lnSpc>
                <a:spcPts val="2940"/>
              </a:lnSpc>
              <a:spcBef>
                <a:spcPct val="0"/>
              </a:spcBef>
              <a:buAutoNum type="arabicPeriod" startAt="1"/>
            </a:pPr>
            <a:r>
              <a:rPr lang="en-US" sz="2100" spc="94">
                <a:solidFill>
                  <a:srgbClr val="2A2E3A"/>
                </a:solidFill>
                <a:latin typeface="Montserrat Classic"/>
                <a:ea typeface="Montserrat Classic"/>
                <a:cs typeface="Montserrat Classic"/>
                <a:sym typeface="Montserrat Classic"/>
              </a:rPr>
              <a:t>Public Spaces: Facilitates touchless interaction with kiosks and interfaces in high-traffic areas like airports and stores.</a:t>
            </a:r>
          </a:p>
          <a:p>
            <a:pPr algn="l" marL="0" indent="0" lvl="0">
              <a:lnSpc>
                <a:spcPts val="294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10713" y="1991035"/>
            <a:ext cx="17216013" cy="685866"/>
          </a:xfrm>
          <a:prstGeom prst="rect">
            <a:avLst/>
          </a:prstGeom>
        </p:spPr>
        <p:txBody>
          <a:bodyPr anchor="t" rtlCol="false" tIns="0" lIns="0" bIns="0" rIns="0">
            <a:spAutoFit/>
          </a:bodyPr>
          <a:lstStyle/>
          <a:p>
            <a:pPr algn="l" marL="0" indent="0" lvl="0">
              <a:lnSpc>
                <a:spcPts val="5363"/>
              </a:lnSpc>
              <a:spcBef>
                <a:spcPct val="0"/>
              </a:spcBef>
            </a:pPr>
            <a:r>
              <a:rPr lang="en-US" b="true" sz="4469" spc="160">
                <a:solidFill>
                  <a:srgbClr val="2A2E3A"/>
                </a:solidFill>
                <a:latin typeface="Montserrat Classic Bold"/>
                <a:ea typeface="Montserrat Classic Bold"/>
                <a:cs typeface="Montserrat Classic Bold"/>
                <a:sym typeface="Montserrat Classic Bold"/>
              </a:rPr>
              <a:t>Exploring the Boundless Applications of AeroBoard</a:t>
            </a:r>
          </a:p>
        </p:txBody>
      </p:sp>
      <p:sp>
        <p:nvSpPr>
          <p:cNvPr name="AutoShape 3" id="3"/>
          <p:cNvSpPr/>
          <p:nvPr/>
        </p:nvSpPr>
        <p:spPr>
          <a:xfrm>
            <a:off x="2813942" y="5500144"/>
            <a:ext cx="12497051" cy="0"/>
          </a:xfrm>
          <a:prstGeom prst="line">
            <a:avLst/>
          </a:prstGeom>
          <a:ln cap="rnd" w="76200">
            <a:solidFill>
              <a:srgbClr val="051D40"/>
            </a:solidFill>
            <a:prstDash val="solid"/>
            <a:headEnd type="none" len="sm" w="sm"/>
            <a:tailEnd type="none" len="sm" w="sm"/>
          </a:ln>
        </p:spPr>
      </p:sp>
      <p:sp>
        <p:nvSpPr>
          <p:cNvPr name="Freeform 4" id="4"/>
          <p:cNvSpPr/>
          <p:nvPr/>
        </p:nvSpPr>
        <p:spPr>
          <a:xfrm flipH="false" flipV="false" rot="-9317080">
            <a:off x="1669204" y="2563483"/>
            <a:ext cx="2452540" cy="2540295"/>
          </a:xfrm>
          <a:custGeom>
            <a:avLst/>
            <a:gdLst/>
            <a:ahLst/>
            <a:cxnLst/>
            <a:rect r="r" b="b" t="t" l="l"/>
            <a:pathLst>
              <a:path h="2540295" w="2452540">
                <a:moveTo>
                  <a:pt x="0" y="0"/>
                </a:moveTo>
                <a:lnTo>
                  <a:pt x="2452540" y="0"/>
                </a:lnTo>
                <a:lnTo>
                  <a:pt x="2452540" y="2540295"/>
                </a:lnTo>
                <a:lnTo>
                  <a:pt x="0" y="2540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2642052" y="5328254"/>
            <a:ext cx="343780" cy="3437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9317080">
            <a:off x="4792411" y="2563483"/>
            <a:ext cx="2452540" cy="2540295"/>
          </a:xfrm>
          <a:custGeom>
            <a:avLst/>
            <a:gdLst/>
            <a:ahLst/>
            <a:cxnLst/>
            <a:rect r="r" b="b" t="t" l="l"/>
            <a:pathLst>
              <a:path h="2540295" w="2452540">
                <a:moveTo>
                  <a:pt x="0" y="0"/>
                </a:moveTo>
                <a:lnTo>
                  <a:pt x="2452540" y="0"/>
                </a:lnTo>
                <a:lnTo>
                  <a:pt x="2452540" y="2540295"/>
                </a:lnTo>
                <a:lnTo>
                  <a:pt x="0" y="2540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5765259" y="5328254"/>
            <a:ext cx="343780" cy="34378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9317080">
            <a:off x="8081793" y="2563483"/>
            <a:ext cx="2452540" cy="2540295"/>
          </a:xfrm>
          <a:custGeom>
            <a:avLst/>
            <a:gdLst/>
            <a:ahLst/>
            <a:cxnLst/>
            <a:rect r="r" b="b" t="t" l="l"/>
            <a:pathLst>
              <a:path h="2540295" w="2452540">
                <a:moveTo>
                  <a:pt x="0" y="0"/>
                </a:moveTo>
                <a:lnTo>
                  <a:pt x="2452540" y="0"/>
                </a:lnTo>
                <a:lnTo>
                  <a:pt x="2452540" y="2540295"/>
                </a:lnTo>
                <a:lnTo>
                  <a:pt x="0" y="2540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9054640" y="5328254"/>
            <a:ext cx="343780" cy="34378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9317080">
            <a:off x="11204381" y="2563483"/>
            <a:ext cx="2452540" cy="2540295"/>
          </a:xfrm>
          <a:custGeom>
            <a:avLst/>
            <a:gdLst/>
            <a:ahLst/>
            <a:cxnLst/>
            <a:rect r="r" b="b" t="t" l="l"/>
            <a:pathLst>
              <a:path h="2540295" w="2452540">
                <a:moveTo>
                  <a:pt x="0" y="0"/>
                </a:moveTo>
                <a:lnTo>
                  <a:pt x="2452539" y="0"/>
                </a:lnTo>
                <a:lnTo>
                  <a:pt x="2452539" y="2540295"/>
                </a:lnTo>
                <a:lnTo>
                  <a:pt x="0" y="2540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2177228" y="5328254"/>
            <a:ext cx="343780" cy="34378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9317080">
            <a:off x="14166256" y="2563483"/>
            <a:ext cx="2452540" cy="2540295"/>
          </a:xfrm>
          <a:custGeom>
            <a:avLst/>
            <a:gdLst/>
            <a:ahLst/>
            <a:cxnLst/>
            <a:rect r="r" b="b" t="t" l="l"/>
            <a:pathLst>
              <a:path h="2540295" w="2452540">
                <a:moveTo>
                  <a:pt x="0" y="0"/>
                </a:moveTo>
                <a:lnTo>
                  <a:pt x="2452540" y="0"/>
                </a:lnTo>
                <a:lnTo>
                  <a:pt x="2452540" y="2540295"/>
                </a:lnTo>
                <a:lnTo>
                  <a:pt x="0" y="2540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5139103" y="5328254"/>
            <a:ext cx="343780" cy="34378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5608203" y="3546140"/>
            <a:ext cx="657892" cy="916052"/>
          </a:xfrm>
          <a:custGeom>
            <a:avLst/>
            <a:gdLst/>
            <a:ahLst/>
            <a:cxnLst/>
            <a:rect r="r" b="b" t="t" l="l"/>
            <a:pathLst>
              <a:path h="916052" w="657892">
                <a:moveTo>
                  <a:pt x="0" y="0"/>
                </a:moveTo>
                <a:lnTo>
                  <a:pt x="657892" y="0"/>
                </a:lnTo>
                <a:lnTo>
                  <a:pt x="657892" y="916052"/>
                </a:lnTo>
                <a:lnTo>
                  <a:pt x="0" y="9160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8836167" y="3515101"/>
            <a:ext cx="780726" cy="978130"/>
          </a:xfrm>
          <a:custGeom>
            <a:avLst/>
            <a:gdLst/>
            <a:ahLst/>
            <a:cxnLst/>
            <a:rect r="r" b="b" t="t" l="l"/>
            <a:pathLst>
              <a:path h="978130" w="780726">
                <a:moveTo>
                  <a:pt x="0" y="0"/>
                </a:moveTo>
                <a:lnTo>
                  <a:pt x="780726" y="0"/>
                </a:lnTo>
                <a:lnTo>
                  <a:pt x="780726" y="978130"/>
                </a:lnTo>
                <a:lnTo>
                  <a:pt x="0" y="9781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1960265" y="3546140"/>
            <a:ext cx="780059" cy="947091"/>
          </a:xfrm>
          <a:custGeom>
            <a:avLst/>
            <a:gdLst/>
            <a:ahLst/>
            <a:cxnLst/>
            <a:rect r="r" b="b" t="t" l="l"/>
            <a:pathLst>
              <a:path h="947091" w="780059">
                <a:moveTo>
                  <a:pt x="0" y="0"/>
                </a:moveTo>
                <a:lnTo>
                  <a:pt x="780059" y="0"/>
                </a:lnTo>
                <a:lnTo>
                  <a:pt x="780059" y="947091"/>
                </a:lnTo>
                <a:lnTo>
                  <a:pt x="0" y="9470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2327223" y="3644667"/>
            <a:ext cx="876828" cy="718999"/>
          </a:xfrm>
          <a:custGeom>
            <a:avLst/>
            <a:gdLst/>
            <a:ahLst/>
            <a:cxnLst/>
            <a:rect r="r" b="b" t="t" l="l"/>
            <a:pathLst>
              <a:path h="718999" w="876828">
                <a:moveTo>
                  <a:pt x="0" y="0"/>
                </a:moveTo>
                <a:lnTo>
                  <a:pt x="876828" y="0"/>
                </a:lnTo>
                <a:lnTo>
                  <a:pt x="876828" y="718998"/>
                </a:lnTo>
                <a:lnTo>
                  <a:pt x="0" y="7189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8" id="28"/>
          <p:cNvSpPr/>
          <p:nvPr/>
        </p:nvSpPr>
        <p:spPr>
          <a:xfrm flipH="false" flipV="false" rot="0">
            <a:off x="14875100" y="3588568"/>
            <a:ext cx="871787" cy="775098"/>
          </a:xfrm>
          <a:custGeom>
            <a:avLst/>
            <a:gdLst/>
            <a:ahLst/>
            <a:cxnLst/>
            <a:rect r="r" b="b" t="t" l="l"/>
            <a:pathLst>
              <a:path h="775098" w="871787">
                <a:moveTo>
                  <a:pt x="0" y="0"/>
                </a:moveTo>
                <a:lnTo>
                  <a:pt x="871787" y="0"/>
                </a:lnTo>
                <a:lnTo>
                  <a:pt x="871787" y="775097"/>
                </a:lnTo>
                <a:lnTo>
                  <a:pt x="0" y="77509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grpSp>
        <p:nvGrpSpPr>
          <p:cNvPr name="Group 29" id="29"/>
          <p:cNvGrpSpPr/>
          <p:nvPr/>
        </p:nvGrpSpPr>
        <p:grpSpPr>
          <a:xfrm rot="0">
            <a:off x="-1190934" y="-2057400"/>
            <a:ext cx="19917660" cy="3086100"/>
            <a:chOff x="0" y="0"/>
            <a:chExt cx="5245803" cy="812800"/>
          </a:xfrm>
        </p:grpSpPr>
        <p:sp>
          <p:nvSpPr>
            <p:cNvPr name="Freeform 30" id="30"/>
            <p:cNvSpPr/>
            <p:nvPr/>
          </p:nvSpPr>
          <p:spPr>
            <a:xfrm flipH="false" flipV="false" rot="0">
              <a:off x="0" y="0"/>
              <a:ext cx="5245803" cy="812800"/>
            </a:xfrm>
            <a:custGeom>
              <a:avLst/>
              <a:gdLst/>
              <a:ahLst/>
              <a:cxnLst/>
              <a:rect r="r" b="b" t="t" l="l"/>
              <a:pathLst>
                <a:path h="812800" w="5245803">
                  <a:moveTo>
                    <a:pt x="0" y="0"/>
                  </a:moveTo>
                  <a:lnTo>
                    <a:pt x="5245803" y="0"/>
                  </a:lnTo>
                  <a:lnTo>
                    <a:pt x="5245803" y="812800"/>
                  </a:lnTo>
                  <a:lnTo>
                    <a:pt x="0" y="812800"/>
                  </a:lnTo>
                  <a:close/>
                </a:path>
              </a:pathLst>
            </a:custGeom>
            <a:solidFill>
              <a:srgbClr val="052A47"/>
            </a:solidFill>
          </p:spPr>
        </p:sp>
        <p:sp>
          <p:nvSpPr>
            <p:cNvPr name="TextBox 31" id="31"/>
            <p:cNvSpPr txBox="true"/>
            <p:nvPr/>
          </p:nvSpPr>
          <p:spPr>
            <a:xfrm>
              <a:off x="0" y="-47625"/>
              <a:ext cx="5245803" cy="860425"/>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1648851" y="6435975"/>
            <a:ext cx="2493246" cy="1501366"/>
          </a:xfrm>
          <a:prstGeom prst="rect">
            <a:avLst/>
          </a:prstGeom>
        </p:spPr>
        <p:txBody>
          <a:bodyPr anchor="t" rtlCol="false" tIns="0" lIns="0" bIns="0" rIns="0">
            <a:spAutoFit/>
          </a:bodyPr>
          <a:lstStyle/>
          <a:p>
            <a:pPr algn="ctr">
              <a:lnSpc>
                <a:spcPts val="2034"/>
              </a:lnSpc>
            </a:pPr>
          </a:p>
          <a:p>
            <a:pPr algn="ctr" marL="0" indent="0" lvl="0">
              <a:lnSpc>
                <a:spcPts val="2034"/>
              </a:lnSpc>
              <a:spcBef>
                <a:spcPct val="0"/>
              </a:spcBef>
            </a:pPr>
            <a:r>
              <a:rPr lang="en-US" sz="1452" spc="65">
                <a:solidFill>
                  <a:srgbClr val="2A2E3A"/>
                </a:solidFill>
                <a:latin typeface="Montserrat Classic"/>
                <a:ea typeface="Montserrat Classic"/>
                <a:cs typeface="Montserrat Classic"/>
                <a:sym typeface="Montserrat Classic"/>
              </a:rPr>
              <a:t>Facilitates touch-free interaction with medical equipment, reducing infection risk in hospitals and clinics.</a:t>
            </a:r>
          </a:p>
        </p:txBody>
      </p:sp>
      <p:sp>
        <p:nvSpPr>
          <p:cNvPr name="TextBox 33" id="33"/>
          <p:cNvSpPr txBox="true"/>
          <p:nvPr/>
        </p:nvSpPr>
        <p:spPr>
          <a:xfrm rot="0">
            <a:off x="1911800" y="5855528"/>
            <a:ext cx="1804284" cy="389947"/>
          </a:xfrm>
          <a:prstGeom prst="rect">
            <a:avLst/>
          </a:prstGeom>
        </p:spPr>
        <p:txBody>
          <a:bodyPr anchor="t" rtlCol="false" tIns="0" lIns="0" bIns="0" rIns="0">
            <a:spAutoFit/>
          </a:bodyPr>
          <a:lstStyle/>
          <a:p>
            <a:pPr algn="ctr" marL="0" indent="0" lvl="0">
              <a:lnSpc>
                <a:spcPts val="3180"/>
              </a:lnSpc>
              <a:spcBef>
                <a:spcPct val="0"/>
              </a:spcBef>
            </a:pPr>
            <a:r>
              <a:rPr lang="en-US" b="true" sz="2271" spc="102">
                <a:solidFill>
                  <a:srgbClr val="2A2E3A"/>
                </a:solidFill>
                <a:latin typeface="Montserrat Classic Bold"/>
                <a:ea typeface="Montserrat Classic Bold"/>
                <a:cs typeface="Montserrat Classic Bold"/>
                <a:sym typeface="Montserrat Classic Bold"/>
              </a:rPr>
              <a:t>Healthcare</a:t>
            </a:r>
          </a:p>
        </p:txBody>
      </p:sp>
      <p:sp>
        <p:nvSpPr>
          <p:cNvPr name="TextBox 34" id="34"/>
          <p:cNvSpPr txBox="true"/>
          <p:nvPr/>
        </p:nvSpPr>
        <p:spPr>
          <a:xfrm rot="0">
            <a:off x="4745711" y="6368596"/>
            <a:ext cx="2493246" cy="1751395"/>
          </a:xfrm>
          <a:prstGeom prst="rect">
            <a:avLst/>
          </a:prstGeom>
        </p:spPr>
        <p:txBody>
          <a:bodyPr anchor="t" rtlCol="false" tIns="0" lIns="0" bIns="0" rIns="0">
            <a:spAutoFit/>
          </a:bodyPr>
          <a:lstStyle/>
          <a:p>
            <a:pPr algn="ctr">
              <a:lnSpc>
                <a:spcPts val="2034"/>
              </a:lnSpc>
            </a:pPr>
          </a:p>
          <a:p>
            <a:pPr algn="ctr" marL="0" indent="0" lvl="0">
              <a:lnSpc>
                <a:spcPts val="2034"/>
              </a:lnSpc>
              <a:spcBef>
                <a:spcPct val="0"/>
              </a:spcBef>
            </a:pPr>
            <a:r>
              <a:rPr lang="en-US" sz="1452" spc="65">
                <a:solidFill>
                  <a:srgbClr val="2A2E3A"/>
                </a:solidFill>
                <a:latin typeface="Montserrat Classic"/>
                <a:ea typeface="Montserrat Classic"/>
                <a:cs typeface="Montserrat Classic"/>
                <a:sym typeface="Montserrat Classic"/>
              </a:rPr>
              <a:t>Provides a seamless, gesture-based control system for smart devices, enhancing user convenience and accessibility.</a:t>
            </a:r>
          </a:p>
        </p:txBody>
      </p:sp>
      <p:sp>
        <p:nvSpPr>
          <p:cNvPr name="TextBox 35" id="35"/>
          <p:cNvSpPr txBox="true"/>
          <p:nvPr/>
        </p:nvSpPr>
        <p:spPr>
          <a:xfrm rot="0">
            <a:off x="4835779" y="5859588"/>
            <a:ext cx="2365803" cy="381828"/>
          </a:xfrm>
          <a:prstGeom prst="rect">
            <a:avLst/>
          </a:prstGeom>
        </p:spPr>
        <p:txBody>
          <a:bodyPr anchor="t" rtlCol="false" tIns="0" lIns="0" bIns="0" rIns="0">
            <a:spAutoFit/>
          </a:bodyPr>
          <a:lstStyle/>
          <a:p>
            <a:pPr algn="ctr" marL="0" indent="0" lvl="0">
              <a:lnSpc>
                <a:spcPts val="3108"/>
              </a:lnSpc>
              <a:spcBef>
                <a:spcPct val="0"/>
              </a:spcBef>
            </a:pPr>
            <a:r>
              <a:rPr lang="en-US" b="true" sz="2220" spc="99">
                <a:solidFill>
                  <a:srgbClr val="2A2E3A"/>
                </a:solidFill>
                <a:latin typeface="Montserrat Classic Bold"/>
                <a:ea typeface="Montserrat Classic Bold"/>
                <a:cs typeface="Montserrat Classic Bold"/>
                <a:sym typeface="Montserrat Classic Bold"/>
              </a:rPr>
              <a:t>Smart Homes</a:t>
            </a:r>
          </a:p>
        </p:txBody>
      </p:sp>
      <p:sp>
        <p:nvSpPr>
          <p:cNvPr name="TextBox 36" id="36"/>
          <p:cNvSpPr txBox="true"/>
          <p:nvPr/>
        </p:nvSpPr>
        <p:spPr>
          <a:xfrm rot="0">
            <a:off x="8192179" y="6569325"/>
            <a:ext cx="2493246" cy="1501366"/>
          </a:xfrm>
          <a:prstGeom prst="rect">
            <a:avLst/>
          </a:prstGeom>
        </p:spPr>
        <p:txBody>
          <a:bodyPr anchor="t" rtlCol="false" tIns="0" lIns="0" bIns="0" rIns="0">
            <a:spAutoFit/>
          </a:bodyPr>
          <a:lstStyle/>
          <a:p>
            <a:pPr algn="ctr" marL="0" indent="0" lvl="0">
              <a:lnSpc>
                <a:spcPts val="2034"/>
              </a:lnSpc>
              <a:spcBef>
                <a:spcPct val="0"/>
              </a:spcBef>
            </a:pPr>
            <a:r>
              <a:rPr lang="en-US" sz="1452" spc="65">
                <a:solidFill>
                  <a:srgbClr val="2A2E3A"/>
                </a:solidFill>
                <a:latin typeface="Montserrat Classic"/>
                <a:ea typeface="Montserrat Classic"/>
                <a:cs typeface="Montserrat Classic"/>
                <a:sym typeface="Montserrat Classic"/>
              </a:rPr>
              <a:t>Empowers individuals with disabilities to interact with devices without physical touch, promoting independence.</a:t>
            </a:r>
          </a:p>
        </p:txBody>
      </p:sp>
      <p:sp>
        <p:nvSpPr>
          <p:cNvPr name="TextBox 37" id="37"/>
          <p:cNvSpPr txBox="true"/>
          <p:nvPr/>
        </p:nvSpPr>
        <p:spPr>
          <a:xfrm rot="0">
            <a:off x="7472001" y="5620606"/>
            <a:ext cx="3852840" cy="790001"/>
          </a:xfrm>
          <a:prstGeom prst="rect">
            <a:avLst/>
          </a:prstGeom>
        </p:spPr>
        <p:txBody>
          <a:bodyPr anchor="t" rtlCol="false" tIns="0" lIns="0" bIns="0" rIns="0">
            <a:spAutoFit/>
          </a:bodyPr>
          <a:lstStyle/>
          <a:p>
            <a:pPr algn="ctr">
              <a:lnSpc>
                <a:spcPts val="3177"/>
              </a:lnSpc>
            </a:pPr>
            <a:r>
              <a:rPr lang="en-US" b="true" sz="2269" spc="102">
                <a:solidFill>
                  <a:srgbClr val="2A2E3A"/>
                </a:solidFill>
                <a:latin typeface="Montserrat Classic Bold"/>
                <a:ea typeface="Montserrat Classic Bold"/>
                <a:cs typeface="Montserrat Classic Bold"/>
                <a:sym typeface="Montserrat Classic Bold"/>
              </a:rPr>
              <a:t>Assistive </a:t>
            </a:r>
          </a:p>
          <a:p>
            <a:pPr algn="ctr" marL="0" indent="0" lvl="0">
              <a:lnSpc>
                <a:spcPts val="3177"/>
              </a:lnSpc>
              <a:spcBef>
                <a:spcPct val="0"/>
              </a:spcBef>
            </a:pPr>
            <a:r>
              <a:rPr lang="en-US" b="true" sz="2269" spc="102">
                <a:solidFill>
                  <a:srgbClr val="2A2E3A"/>
                </a:solidFill>
                <a:latin typeface="Montserrat Classic Bold"/>
                <a:ea typeface="Montserrat Classic Bold"/>
                <a:cs typeface="Montserrat Classic Bold"/>
                <a:sym typeface="Montserrat Classic Bold"/>
              </a:rPr>
              <a:t>Technology</a:t>
            </a:r>
          </a:p>
        </p:txBody>
      </p:sp>
      <p:sp>
        <p:nvSpPr>
          <p:cNvPr name="TextBox 38" id="38"/>
          <p:cNvSpPr txBox="true"/>
          <p:nvPr/>
        </p:nvSpPr>
        <p:spPr>
          <a:xfrm rot="0">
            <a:off x="11493701" y="6618625"/>
            <a:ext cx="2493246" cy="1251338"/>
          </a:xfrm>
          <a:prstGeom prst="rect">
            <a:avLst/>
          </a:prstGeom>
        </p:spPr>
        <p:txBody>
          <a:bodyPr anchor="t" rtlCol="false" tIns="0" lIns="0" bIns="0" rIns="0">
            <a:spAutoFit/>
          </a:bodyPr>
          <a:lstStyle/>
          <a:p>
            <a:pPr algn="ctr" marL="0" indent="0" lvl="0">
              <a:lnSpc>
                <a:spcPts val="2034"/>
              </a:lnSpc>
              <a:spcBef>
                <a:spcPct val="0"/>
              </a:spcBef>
            </a:pPr>
            <a:r>
              <a:rPr lang="en-US" sz="1452" spc="65">
                <a:solidFill>
                  <a:srgbClr val="2A2E3A"/>
                </a:solidFill>
                <a:latin typeface="Montserrat Classic"/>
                <a:ea typeface="Montserrat Classic"/>
                <a:cs typeface="Montserrat Classic"/>
                <a:sym typeface="Montserrat Classic"/>
              </a:rPr>
              <a:t>Enables touch-free operation of machinery and equipment, especially in hazardous or sterile environments.</a:t>
            </a:r>
          </a:p>
        </p:txBody>
      </p:sp>
      <p:sp>
        <p:nvSpPr>
          <p:cNvPr name="TextBox 39" id="39"/>
          <p:cNvSpPr txBox="true"/>
          <p:nvPr/>
        </p:nvSpPr>
        <p:spPr>
          <a:xfrm rot="0">
            <a:off x="10417349" y="5719568"/>
            <a:ext cx="4299910" cy="754507"/>
          </a:xfrm>
          <a:prstGeom prst="rect">
            <a:avLst/>
          </a:prstGeom>
        </p:spPr>
        <p:txBody>
          <a:bodyPr anchor="t" rtlCol="false" tIns="0" lIns="0" bIns="0" rIns="0">
            <a:spAutoFit/>
          </a:bodyPr>
          <a:lstStyle/>
          <a:p>
            <a:pPr algn="ctr">
              <a:lnSpc>
                <a:spcPts val="3037"/>
              </a:lnSpc>
            </a:pPr>
            <a:r>
              <a:rPr lang="en-US" b="true" sz="2169" spc="97">
                <a:solidFill>
                  <a:srgbClr val="2A2E3A"/>
                </a:solidFill>
                <a:latin typeface="Montserrat Classic Bold"/>
                <a:ea typeface="Montserrat Classic Bold"/>
                <a:cs typeface="Montserrat Classic Bold"/>
                <a:sym typeface="Montserrat Classic Bold"/>
              </a:rPr>
              <a:t>Industrial</a:t>
            </a:r>
          </a:p>
          <a:p>
            <a:pPr algn="ctr" marL="0" indent="0" lvl="0">
              <a:lnSpc>
                <a:spcPts val="3037"/>
              </a:lnSpc>
              <a:spcBef>
                <a:spcPct val="0"/>
              </a:spcBef>
            </a:pPr>
            <a:r>
              <a:rPr lang="en-US" b="true" sz="2169" spc="97">
                <a:solidFill>
                  <a:srgbClr val="2A2E3A"/>
                </a:solidFill>
                <a:latin typeface="Montserrat Classic Bold"/>
                <a:ea typeface="Montserrat Classic Bold"/>
                <a:cs typeface="Montserrat Classic Bold"/>
                <a:sym typeface="Montserrat Classic Bold"/>
              </a:rPr>
              <a:t> Environments</a:t>
            </a:r>
          </a:p>
        </p:txBody>
      </p:sp>
      <p:sp>
        <p:nvSpPr>
          <p:cNvPr name="TextBox 40" id="40"/>
          <p:cNvSpPr txBox="true"/>
          <p:nvPr/>
        </p:nvSpPr>
        <p:spPr>
          <a:xfrm rot="0">
            <a:off x="14404943" y="6523621"/>
            <a:ext cx="2493246" cy="1501366"/>
          </a:xfrm>
          <a:prstGeom prst="rect">
            <a:avLst/>
          </a:prstGeom>
        </p:spPr>
        <p:txBody>
          <a:bodyPr anchor="t" rtlCol="false" tIns="0" lIns="0" bIns="0" rIns="0">
            <a:spAutoFit/>
          </a:bodyPr>
          <a:lstStyle/>
          <a:p>
            <a:pPr algn="ctr" marL="0" indent="0" lvl="0">
              <a:lnSpc>
                <a:spcPts val="2034"/>
              </a:lnSpc>
              <a:spcBef>
                <a:spcPct val="0"/>
              </a:spcBef>
            </a:pPr>
            <a:r>
              <a:rPr lang="en-US" sz="1452" spc="65">
                <a:solidFill>
                  <a:srgbClr val="2A2E3A"/>
                </a:solidFill>
                <a:latin typeface="Montserrat Classic"/>
                <a:ea typeface="Montserrat Classic"/>
                <a:cs typeface="Montserrat Classic"/>
                <a:sym typeface="Montserrat Classic"/>
              </a:rPr>
              <a:t>Enhances user interaction with kiosks and digital signage in high-traffic locations, reducing hygiene concerns.</a:t>
            </a:r>
          </a:p>
        </p:txBody>
      </p:sp>
      <p:sp>
        <p:nvSpPr>
          <p:cNvPr name="TextBox 41" id="41"/>
          <p:cNvSpPr txBox="true"/>
          <p:nvPr/>
        </p:nvSpPr>
        <p:spPr>
          <a:xfrm rot="0">
            <a:off x="14064370" y="5628845"/>
            <a:ext cx="3174392" cy="790001"/>
          </a:xfrm>
          <a:prstGeom prst="rect">
            <a:avLst/>
          </a:prstGeom>
        </p:spPr>
        <p:txBody>
          <a:bodyPr anchor="t" rtlCol="false" tIns="0" lIns="0" bIns="0" rIns="0">
            <a:spAutoFit/>
          </a:bodyPr>
          <a:lstStyle/>
          <a:p>
            <a:pPr algn="ctr">
              <a:lnSpc>
                <a:spcPts val="3177"/>
              </a:lnSpc>
            </a:pPr>
            <a:r>
              <a:rPr lang="en-US" b="true" sz="2269" spc="102">
                <a:solidFill>
                  <a:srgbClr val="2A2E3A"/>
                </a:solidFill>
                <a:latin typeface="Montserrat Classic Bold"/>
                <a:ea typeface="Montserrat Classic Bold"/>
                <a:cs typeface="Montserrat Classic Bold"/>
                <a:sym typeface="Montserrat Classic Bold"/>
              </a:rPr>
              <a:t>Public</a:t>
            </a:r>
          </a:p>
          <a:p>
            <a:pPr algn="ctr" marL="0" indent="0" lvl="0">
              <a:lnSpc>
                <a:spcPts val="3177"/>
              </a:lnSpc>
              <a:spcBef>
                <a:spcPct val="0"/>
              </a:spcBef>
            </a:pPr>
            <a:r>
              <a:rPr lang="en-US" b="true" sz="2269" spc="102">
                <a:solidFill>
                  <a:srgbClr val="2A2E3A"/>
                </a:solidFill>
                <a:latin typeface="Montserrat Classic Bold"/>
                <a:ea typeface="Montserrat Classic Bold"/>
                <a:cs typeface="Montserrat Classic Bold"/>
                <a:sym typeface="Montserrat Classic Bold"/>
              </a:rPr>
              <a:t> Spaces</a:t>
            </a:r>
          </a:p>
        </p:txBody>
      </p:sp>
      <p:grpSp>
        <p:nvGrpSpPr>
          <p:cNvPr name="Group 42" id="42"/>
          <p:cNvGrpSpPr/>
          <p:nvPr/>
        </p:nvGrpSpPr>
        <p:grpSpPr>
          <a:xfrm rot="0">
            <a:off x="-520028" y="9258300"/>
            <a:ext cx="19917660" cy="3086100"/>
            <a:chOff x="0" y="0"/>
            <a:chExt cx="5245803" cy="812800"/>
          </a:xfrm>
        </p:grpSpPr>
        <p:sp>
          <p:nvSpPr>
            <p:cNvPr name="Freeform 43" id="43"/>
            <p:cNvSpPr/>
            <p:nvPr/>
          </p:nvSpPr>
          <p:spPr>
            <a:xfrm flipH="false" flipV="false" rot="0">
              <a:off x="0" y="0"/>
              <a:ext cx="5245803" cy="812800"/>
            </a:xfrm>
            <a:custGeom>
              <a:avLst/>
              <a:gdLst/>
              <a:ahLst/>
              <a:cxnLst/>
              <a:rect r="r" b="b" t="t" l="l"/>
              <a:pathLst>
                <a:path h="812800" w="5245803">
                  <a:moveTo>
                    <a:pt x="0" y="0"/>
                  </a:moveTo>
                  <a:lnTo>
                    <a:pt x="5245803" y="0"/>
                  </a:lnTo>
                  <a:lnTo>
                    <a:pt x="5245803" y="812800"/>
                  </a:lnTo>
                  <a:lnTo>
                    <a:pt x="0" y="812800"/>
                  </a:lnTo>
                  <a:close/>
                </a:path>
              </a:pathLst>
            </a:custGeom>
            <a:solidFill>
              <a:srgbClr val="052A47"/>
            </a:solidFill>
          </p:spPr>
        </p:sp>
        <p:sp>
          <p:nvSpPr>
            <p:cNvPr name="TextBox 44" id="44"/>
            <p:cNvSpPr txBox="true"/>
            <p:nvPr/>
          </p:nvSpPr>
          <p:spPr>
            <a:xfrm>
              <a:off x="0" y="-47625"/>
              <a:ext cx="5245803" cy="860425"/>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10800000">
            <a:off x="13716743" y="8698748"/>
            <a:ext cx="6449593" cy="3224796"/>
            <a:chOff x="0" y="0"/>
            <a:chExt cx="812800" cy="406400"/>
          </a:xfrm>
        </p:grpSpPr>
        <p:sp>
          <p:nvSpPr>
            <p:cNvPr name="Freeform 46" id="46"/>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4DBF38"/>
            </a:solidFill>
            <a:ln cap="sq">
              <a:noFill/>
              <a:prstDash val="solid"/>
              <a:miter/>
            </a:ln>
          </p:spPr>
        </p:sp>
        <p:sp>
          <p:nvSpPr>
            <p:cNvPr name="TextBox 47" id="47"/>
            <p:cNvSpPr txBox="true"/>
            <p:nvPr/>
          </p:nvSpPr>
          <p:spPr>
            <a:xfrm>
              <a:off x="177800" y="-47625"/>
              <a:ext cx="558800" cy="4540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48" id="48"/>
          <p:cNvGrpSpPr/>
          <p:nvPr/>
        </p:nvGrpSpPr>
        <p:grpSpPr>
          <a:xfrm rot="0">
            <a:off x="-2733509" y="-1612398"/>
            <a:ext cx="6449593" cy="3224796"/>
            <a:chOff x="0" y="0"/>
            <a:chExt cx="812800" cy="406400"/>
          </a:xfrm>
        </p:grpSpPr>
        <p:sp>
          <p:nvSpPr>
            <p:cNvPr name="Freeform 49" id="49"/>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4DBF38"/>
            </a:solidFill>
            <a:ln cap="sq">
              <a:noFill/>
              <a:prstDash val="solid"/>
              <a:miter/>
            </a:ln>
          </p:spPr>
        </p:sp>
        <p:sp>
          <p:nvSpPr>
            <p:cNvPr name="TextBox 50" id="50"/>
            <p:cNvSpPr txBox="true"/>
            <p:nvPr/>
          </p:nvSpPr>
          <p:spPr>
            <a:xfrm>
              <a:off x="177800" y="-47625"/>
              <a:ext cx="558800" cy="454025"/>
            </a:xfrm>
            <a:prstGeom prst="rect">
              <a:avLst/>
            </a:prstGeom>
          </p:spPr>
          <p:txBody>
            <a:bodyPr anchor="ctr" rtlCol="false" tIns="50800" lIns="50800" bIns="50800" rIns="50800"/>
            <a:lstStyle/>
            <a:p>
              <a:pPr algn="ctr" marL="0" indent="0" lvl="0">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60" t="0" r="-60" b="0"/>
            </a:stretch>
          </a:blipFill>
        </p:spPr>
      </p:sp>
      <p:grpSp>
        <p:nvGrpSpPr>
          <p:cNvPr name="Group 3" id="3"/>
          <p:cNvGrpSpPr/>
          <p:nvPr/>
        </p:nvGrpSpPr>
        <p:grpSpPr>
          <a:xfrm rot="0">
            <a:off x="0" y="0"/>
            <a:ext cx="2280917" cy="10287000"/>
            <a:chOff x="0" y="0"/>
            <a:chExt cx="617987" cy="2787141"/>
          </a:xfrm>
        </p:grpSpPr>
        <p:sp>
          <p:nvSpPr>
            <p:cNvPr name="Freeform 4" id="4"/>
            <p:cNvSpPr/>
            <p:nvPr/>
          </p:nvSpPr>
          <p:spPr>
            <a:xfrm flipH="false" flipV="false" rot="0">
              <a:off x="0" y="0"/>
              <a:ext cx="617987" cy="2787141"/>
            </a:xfrm>
            <a:custGeom>
              <a:avLst/>
              <a:gdLst/>
              <a:ahLst/>
              <a:cxnLst/>
              <a:rect r="r" b="b" t="t" l="l"/>
              <a:pathLst>
                <a:path h="2787141" w="617987">
                  <a:moveTo>
                    <a:pt x="0" y="0"/>
                  </a:moveTo>
                  <a:lnTo>
                    <a:pt x="617987" y="0"/>
                  </a:lnTo>
                  <a:lnTo>
                    <a:pt x="617987" y="2787141"/>
                  </a:lnTo>
                  <a:lnTo>
                    <a:pt x="0" y="2787141"/>
                  </a:lnTo>
                  <a:close/>
                </a:path>
              </a:pathLst>
            </a:custGeom>
            <a:solidFill>
              <a:srgbClr val="051D40"/>
            </a:solidFill>
          </p:spPr>
        </p:sp>
        <p:sp>
          <p:nvSpPr>
            <p:cNvPr name="TextBox 5" id="5"/>
            <p:cNvSpPr txBox="true"/>
            <p:nvPr/>
          </p:nvSpPr>
          <p:spPr>
            <a:xfrm>
              <a:off x="0" y="-47625"/>
              <a:ext cx="617987" cy="28347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362158" y="7412001"/>
            <a:ext cx="772673" cy="77267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40458" y="935743"/>
            <a:ext cx="12248420" cy="8322557"/>
            <a:chOff x="0" y="0"/>
            <a:chExt cx="1023149" cy="695210"/>
          </a:xfrm>
        </p:grpSpPr>
        <p:sp>
          <p:nvSpPr>
            <p:cNvPr name="Freeform 10" id="10"/>
            <p:cNvSpPr/>
            <p:nvPr/>
          </p:nvSpPr>
          <p:spPr>
            <a:xfrm flipH="false" flipV="false" rot="0">
              <a:off x="0" y="0"/>
              <a:ext cx="1023149" cy="695210"/>
            </a:xfrm>
            <a:custGeom>
              <a:avLst/>
              <a:gdLst/>
              <a:ahLst/>
              <a:cxnLst/>
              <a:rect r="r" b="b" t="t" l="l"/>
              <a:pathLst>
                <a:path h="695210" w="1023149">
                  <a:moveTo>
                    <a:pt x="819949" y="0"/>
                  </a:moveTo>
                  <a:lnTo>
                    <a:pt x="0" y="0"/>
                  </a:lnTo>
                  <a:lnTo>
                    <a:pt x="0" y="695210"/>
                  </a:lnTo>
                  <a:lnTo>
                    <a:pt x="819949" y="695210"/>
                  </a:lnTo>
                  <a:lnTo>
                    <a:pt x="1023149" y="347605"/>
                  </a:lnTo>
                  <a:lnTo>
                    <a:pt x="819949" y="0"/>
                  </a:lnTo>
                  <a:close/>
                </a:path>
              </a:pathLst>
            </a:custGeom>
            <a:solidFill>
              <a:srgbClr val="FFFFFF"/>
            </a:solidFill>
          </p:spPr>
        </p:sp>
        <p:sp>
          <p:nvSpPr>
            <p:cNvPr name="TextBox 11" id="11"/>
            <p:cNvSpPr txBox="true"/>
            <p:nvPr/>
          </p:nvSpPr>
          <p:spPr>
            <a:xfrm>
              <a:off x="0" y="-47625"/>
              <a:ext cx="908849" cy="74283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807149" y="3392110"/>
            <a:ext cx="441890" cy="1367718"/>
            <a:chOff x="0" y="0"/>
            <a:chExt cx="847440" cy="2622960"/>
          </a:xfrm>
        </p:grpSpPr>
        <p:sp>
          <p:nvSpPr>
            <p:cNvPr name="Freeform 13" id="13"/>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14" id="14"/>
          <p:cNvGrpSpPr/>
          <p:nvPr/>
        </p:nvGrpSpPr>
        <p:grpSpPr>
          <a:xfrm rot="0">
            <a:off x="-218831" y="3392110"/>
            <a:ext cx="3241082" cy="1367718"/>
            <a:chOff x="0" y="0"/>
            <a:chExt cx="1838524" cy="775847"/>
          </a:xfrm>
        </p:grpSpPr>
        <p:sp>
          <p:nvSpPr>
            <p:cNvPr name="Freeform 15" id="15"/>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16" id="16"/>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2693755" y="5143500"/>
            <a:ext cx="441890" cy="1367718"/>
            <a:chOff x="0" y="0"/>
            <a:chExt cx="847440" cy="2622960"/>
          </a:xfrm>
        </p:grpSpPr>
        <p:sp>
          <p:nvSpPr>
            <p:cNvPr name="Freeform 18" id="18"/>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19" id="19"/>
          <p:cNvGrpSpPr/>
          <p:nvPr/>
        </p:nvGrpSpPr>
        <p:grpSpPr>
          <a:xfrm rot="0">
            <a:off x="-332225" y="5143500"/>
            <a:ext cx="3241082" cy="1367718"/>
            <a:chOff x="0" y="0"/>
            <a:chExt cx="1838524" cy="775847"/>
          </a:xfrm>
        </p:grpSpPr>
        <p:sp>
          <p:nvSpPr>
            <p:cNvPr name="Freeform 20" id="20"/>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21" id="21"/>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2698597" y="6892218"/>
            <a:ext cx="441890" cy="1367718"/>
            <a:chOff x="0" y="0"/>
            <a:chExt cx="847440" cy="2622960"/>
          </a:xfrm>
        </p:grpSpPr>
        <p:sp>
          <p:nvSpPr>
            <p:cNvPr name="Freeform 23" id="23"/>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4" id="24"/>
          <p:cNvGrpSpPr/>
          <p:nvPr/>
        </p:nvGrpSpPr>
        <p:grpSpPr>
          <a:xfrm rot="0">
            <a:off x="-327383" y="6892218"/>
            <a:ext cx="3241082" cy="1367718"/>
            <a:chOff x="0" y="0"/>
            <a:chExt cx="1838524" cy="775847"/>
          </a:xfrm>
        </p:grpSpPr>
        <p:sp>
          <p:nvSpPr>
            <p:cNvPr name="Freeform 25" id="25"/>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26" id="26"/>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2807149" y="1093029"/>
            <a:ext cx="8148725" cy="939353"/>
          </a:xfrm>
          <a:prstGeom prst="rect">
            <a:avLst/>
          </a:prstGeom>
        </p:spPr>
        <p:txBody>
          <a:bodyPr anchor="t" rtlCol="false" tIns="0" lIns="0" bIns="0" rIns="0">
            <a:spAutoFit/>
          </a:bodyPr>
          <a:lstStyle/>
          <a:p>
            <a:pPr algn="l" marL="0" indent="0" lvl="0">
              <a:lnSpc>
                <a:spcPts val="7369"/>
              </a:lnSpc>
              <a:spcBef>
                <a:spcPct val="0"/>
              </a:spcBef>
            </a:pPr>
            <a:r>
              <a:rPr lang="en-US" b="true" sz="6141" spc="221">
                <a:solidFill>
                  <a:srgbClr val="2A2E3A"/>
                </a:solidFill>
                <a:latin typeface="Montserrat Classic Bold"/>
                <a:ea typeface="Montserrat Classic Bold"/>
                <a:cs typeface="Montserrat Classic Bold"/>
                <a:sym typeface="Montserrat Classic Bold"/>
              </a:rPr>
              <a:t>Our Goals</a:t>
            </a:r>
          </a:p>
        </p:txBody>
      </p:sp>
      <p:sp>
        <p:nvSpPr>
          <p:cNvPr name="TextBox 28" id="28"/>
          <p:cNvSpPr txBox="true"/>
          <p:nvPr/>
        </p:nvSpPr>
        <p:spPr>
          <a:xfrm rot="0">
            <a:off x="3427312" y="2768219"/>
            <a:ext cx="8668993" cy="2302942"/>
          </a:xfrm>
          <a:prstGeom prst="rect">
            <a:avLst/>
          </a:prstGeom>
        </p:spPr>
        <p:txBody>
          <a:bodyPr anchor="t" rtlCol="false" tIns="0" lIns="0" bIns="0" rIns="0">
            <a:spAutoFit/>
          </a:bodyPr>
          <a:lstStyle/>
          <a:p>
            <a:pPr algn="l">
              <a:lnSpc>
                <a:spcPts val="2644"/>
              </a:lnSpc>
            </a:pPr>
          </a:p>
          <a:p>
            <a:pPr algn="l">
              <a:lnSpc>
                <a:spcPts val="2644"/>
              </a:lnSpc>
            </a:pPr>
            <a:r>
              <a:rPr lang="en-US" sz="1889" spc="85">
                <a:solidFill>
                  <a:srgbClr val="051D40"/>
                </a:solidFill>
                <a:latin typeface="Montserrat Classic"/>
                <a:ea typeface="Montserrat Classic"/>
                <a:cs typeface="Montserrat Classic"/>
                <a:sym typeface="Montserrat Classic"/>
              </a:rPr>
              <a:t>Enhance accessibility for individuals with physical disabilities by providing a touch-free interaction system. AeroBoard allows users with limited mobility to engage with digital devices without the need for traditional input methods, improving their quality of life and independence.</a:t>
            </a:r>
          </a:p>
          <a:p>
            <a:pPr algn="l" marL="0" indent="0" lvl="0">
              <a:lnSpc>
                <a:spcPts val="2644"/>
              </a:lnSpc>
              <a:spcBef>
                <a:spcPct val="0"/>
              </a:spcBef>
            </a:pPr>
          </a:p>
        </p:txBody>
      </p:sp>
      <p:sp>
        <p:nvSpPr>
          <p:cNvPr name="TextBox 29" id="29"/>
          <p:cNvSpPr txBox="true"/>
          <p:nvPr/>
        </p:nvSpPr>
        <p:spPr>
          <a:xfrm rot="0">
            <a:off x="709816" y="3211135"/>
            <a:ext cx="1872263" cy="1548693"/>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Classic Bold"/>
                <a:ea typeface="Montserrat Classic Bold"/>
                <a:cs typeface="Montserrat Classic Bold"/>
                <a:sym typeface="Montserrat Classic Bold"/>
              </a:rPr>
              <a:t>01</a:t>
            </a:r>
          </a:p>
        </p:txBody>
      </p:sp>
      <p:sp>
        <p:nvSpPr>
          <p:cNvPr name="TextBox 30" id="30"/>
          <p:cNvSpPr txBox="true"/>
          <p:nvPr/>
        </p:nvSpPr>
        <p:spPr>
          <a:xfrm rot="0">
            <a:off x="2853873" y="2356232"/>
            <a:ext cx="9086119" cy="450087"/>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Classic Bold"/>
                <a:ea typeface="Montserrat Classic Bold"/>
                <a:cs typeface="Montserrat Classic Bold"/>
                <a:sym typeface="Montserrat Classic Bold"/>
              </a:rPr>
              <a:t>Improving Accessibility for Disabled Individuals </a:t>
            </a:r>
          </a:p>
        </p:txBody>
      </p:sp>
      <p:sp>
        <p:nvSpPr>
          <p:cNvPr name="TextBox 31" id="31"/>
          <p:cNvSpPr txBox="true"/>
          <p:nvPr/>
        </p:nvSpPr>
        <p:spPr>
          <a:xfrm rot="0">
            <a:off x="596423" y="4962525"/>
            <a:ext cx="1872263" cy="1548693"/>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Classic Bold"/>
                <a:ea typeface="Montserrat Classic Bold"/>
                <a:cs typeface="Montserrat Classic Bold"/>
                <a:sym typeface="Montserrat Classic Bold"/>
              </a:rPr>
              <a:t>02</a:t>
            </a:r>
          </a:p>
        </p:txBody>
      </p:sp>
      <p:sp>
        <p:nvSpPr>
          <p:cNvPr name="TextBox 32" id="32"/>
          <p:cNvSpPr txBox="true"/>
          <p:nvPr/>
        </p:nvSpPr>
        <p:spPr>
          <a:xfrm rot="0">
            <a:off x="601264" y="6711243"/>
            <a:ext cx="1872263" cy="1548693"/>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Classic Bold"/>
                <a:ea typeface="Montserrat Classic Bold"/>
                <a:cs typeface="Montserrat Classic Bold"/>
                <a:sym typeface="Montserrat Classic Bold"/>
              </a:rPr>
              <a:t>03</a:t>
            </a:r>
          </a:p>
        </p:txBody>
      </p:sp>
      <p:sp>
        <p:nvSpPr>
          <p:cNvPr name="TextBox 33" id="33"/>
          <p:cNvSpPr txBox="true"/>
          <p:nvPr/>
        </p:nvSpPr>
        <p:spPr>
          <a:xfrm rot="0">
            <a:off x="3364244" y="4805380"/>
            <a:ext cx="9724650" cy="1972538"/>
          </a:xfrm>
          <a:prstGeom prst="rect">
            <a:avLst/>
          </a:prstGeom>
        </p:spPr>
        <p:txBody>
          <a:bodyPr anchor="t" rtlCol="false" tIns="0" lIns="0" bIns="0" rIns="0">
            <a:spAutoFit/>
          </a:bodyPr>
          <a:lstStyle/>
          <a:p>
            <a:pPr algn="l">
              <a:lnSpc>
                <a:spcPts val="2644"/>
              </a:lnSpc>
            </a:pPr>
          </a:p>
          <a:p>
            <a:pPr algn="l">
              <a:lnSpc>
                <a:spcPts val="2644"/>
              </a:lnSpc>
            </a:pPr>
            <a:r>
              <a:rPr lang="en-US" sz="1889" spc="85">
                <a:solidFill>
                  <a:srgbClr val="051D40"/>
                </a:solidFill>
                <a:latin typeface="Montserrat Classic"/>
                <a:ea typeface="Montserrat Classic"/>
                <a:cs typeface="Montserrat Classic"/>
                <a:sym typeface="Montserrat Classic"/>
              </a:rPr>
              <a:t>Implement AeroBoard in healthcare settings where hygiene is critical, such as hospitals and clinics. By enabling touchless interaction with medical devices and systems, it helps prevent the spread of infections while improving efficiency and patient care.</a:t>
            </a:r>
          </a:p>
          <a:p>
            <a:pPr algn="l" marL="0" indent="0" lvl="0">
              <a:lnSpc>
                <a:spcPts val="2644"/>
              </a:lnSpc>
              <a:spcBef>
                <a:spcPct val="0"/>
              </a:spcBef>
            </a:pPr>
          </a:p>
        </p:txBody>
      </p:sp>
      <p:sp>
        <p:nvSpPr>
          <p:cNvPr name="TextBox 34" id="34"/>
          <p:cNvSpPr txBox="true"/>
          <p:nvPr/>
        </p:nvSpPr>
        <p:spPr>
          <a:xfrm rot="0">
            <a:off x="3364244" y="4712202"/>
            <a:ext cx="9961566" cy="450087"/>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Classic Bold"/>
                <a:ea typeface="Montserrat Classic Bold"/>
                <a:cs typeface="Montserrat Classic Bold"/>
                <a:sym typeface="Montserrat Classic Bold"/>
              </a:rPr>
              <a:t>Supporting Healthcare in Touch-Free Environments</a:t>
            </a:r>
          </a:p>
        </p:txBody>
      </p:sp>
      <p:sp>
        <p:nvSpPr>
          <p:cNvPr name="TextBox 35" id="35"/>
          <p:cNvSpPr txBox="true"/>
          <p:nvPr/>
        </p:nvSpPr>
        <p:spPr>
          <a:xfrm rot="0">
            <a:off x="3364244" y="6848951"/>
            <a:ext cx="8380405" cy="2633346"/>
          </a:xfrm>
          <a:prstGeom prst="rect">
            <a:avLst/>
          </a:prstGeom>
        </p:spPr>
        <p:txBody>
          <a:bodyPr anchor="t" rtlCol="false" tIns="0" lIns="0" bIns="0" rIns="0">
            <a:spAutoFit/>
          </a:bodyPr>
          <a:lstStyle/>
          <a:p>
            <a:pPr algn="l">
              <a:lnSpc>
                <a:spcPts val="2644"/>
              </a:lnSpc>
            </a:pPr>
          </a:p>
          <a:p>
            <a:pPr algn="l">
              <a:lnSpc>
                <a:spcPts val="2644"/>
              </a:lnSpc>
            </a:pPr>
            <a:r>
              <a:rPr lang="en-US" sz="1889" spc="85">
                <a:solidFill>
                  <a:srgbClr val="051D40"/>
                </a:solidFill>
                <a:latin typeface="Montserrat Classic"/>
                <a:ea typeface="Montserrat Classic"/>
                <a:cs typeface="Montserrat Classic"/>
                <a:sym typeface="Montserrat Classic"/>
              </a:rPr>
              <a:t>Introduce AeroBoard in classrooms to help students with disabilities, including those with visual or motor impairments, access digital education more easily. It can facilitate a more inclusive and engaging learning experience, particularly in underserved regions or areas lacking traditional technology infrastructure.</a:t>
            </a:r>
          </a:p>
          <a:p>
            <a:pPr algn="l" marL="0" indent="0" lvl="0">
              <a:lnSpc>
                <a:spcPts val="2644"/>
              </a:lnSpc>
              <a:spcBef>
                <a:spcPct val="0"/>
              </a:spcBef>
            </a:pPr>
          </a:p>
        </p:txBody>
      </p:sp>
      <p:sp>
        <p:nvSpPr>
          <p:cNvPr name="TextBox 36" id="36"/>
          <p:cNvSpPr txBox="true"/>
          <p:nvPr/>
        </p:nvSpPr>
        <p:spPr>
          <a:xfrm rot="0">
            <a:off x="3427312" y="6529062"/>
            <a:ext cx="8668993" cy="450087"/>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Classic Bold"/>
                <a:ea typeface="Montserrat Classic Bold"/>
                <a:cs typeface="Montserrat Classic Bold"/>
                <a:sym typeface="Montserrat Classic Bold"/>
              </a:rPr>
              <a:t>Bridging the Digital Divide in Education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978476">
            <a:off x="9374032" y="-985879"/>
            <a:ext cx="3889773" cy="12559257"/>
          </a:xfrm>
          <a:custGeom>
            <a:avLst/>
            <a:gdLst/>
            <a:ahLst/>
            <a:cxnLst/>
            <a:rect r="r" b="b" t="t" l="l"/>
            <a:pathLst>
              <a:path h="12559257" w="3889773">
                <a:moveTo>
                  <a:pt x="0" y="0"/>
                </a:moveTo>
                <a:lnTo>
                  <a:pt x="3889773" y="0"/>
                </a:lnTo>
                <a:lnTo>
                  <a:pt x="3889773" y="12559257"/>
                </a:lnTo>
                <a:lnTo>
                  <a:pt x="0" y="12559257"/>
                </a:lnTo>
                <a:lnTo>
                  <a:pt x="0" y="0"/>
                </a:lnTo>
                <a:close/>
              </a:path>
            </a:pathLst>
          </a:custGeom>
          <a:blipFill>
            <a:blip r:embed="rId2">
              <a:extLst>
                <a:ext uri="{96DAC541-7B7A-43D3-8B79-37D633B846F1}">
                  <asvg:svgBlip xmlns:asvg="http://schemas.microsoft.com/office/drawing/2016/SVG/main" r:embed="rId3"/>
                </a:ext>
              </a:extLst>
            </a:blip>
            <a:stretch>
              <a:fillRect l="-525794" t="-40822" r="0" b="-52994"/>
            </a:stretch>
          </a:blipFill>
        </p:spPr>
      </p:sp>
      <p:grpSp>
        <p:nvGrpSpPr>
          <p:cNvPr name="Group 3" id="3"/>
          <p:cNvGrpSpPr/>
          <p:nvPr/>
        </p:nvGrpSpPr>
        <p:grpSpPr>
          <a:xfrm rot="0">
            <a:off x="9129040" y="-450102"/>
            <a:ext cx="9607786" cy="11487702"/>
            <a:chOff x="0" y="0"/>
            <a:chExt cx="8603361" cy="10286746"/>
          </a:xfrm>
        </p:grpSpPr>
        <p:sp>
          <p:nvSpPr>
            <p:cNvPr name="Freeform 4" id="4"/>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solidFill>
              <a:srgbClr val="052A47"/>
            </a:solidFill>
            <a:ln w="12700">
              <a:solidFill>
                <a:srgbClr val="000000"/>
              </a:solidFill>
            </a:ln>
          </p:spPr>
        </p:sp>
      </p:grpSp>
      <p:grpSp>
        <p:nvGrpSpPr>
          <p:cNvPr name="Group 5" id="5"/>
          <p:cNvGrpSpPr/>
          <p:nvPr/>
        </p:nvGrpSpPr>
        <p:grpSpPr>
          <a:xfrm rot="0">
            <a:off x="9292044" y="-1200702"/>
            <a:ext cx="9607786" cy="11487702"/>
            <a:chOff x="0" y="0"/>
            <a:chExt cx="8603361" cy="10286746"/>
          </a:xfrm>
        </p:grpSpPr>
        <p:sp>
          <p:nvSpPr>
            <p:cNvPr name="Freeform 6" id="6"/>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4">
                <a:alphaModFix amt="88000"/>
              </a:blip>
              <a:stretch>
                <a:fillRect l="-56933" t="0" r="-56933" b="0"/>
              </a:stretch>
            </a:blipFill>
          </p:spPr>
        </p:sp>
      </p:grpSp>
      <p:sp>
        <p:nvSpPr>
          <p:cNvPr name="TextBox 7" id="7"/>
          <p:cNvSpPr txBox="true"/>
          <p:nvPr/>
        </p:nvSpPr>
        <p:spPr>
          <a:xfrm rot="0">
            <a:off x="1028700" y="875493"/>
            <a:ext cx="6745436" cy="1257366"/>
          </a:xfrm>
          <a:prstGeom prst="rect">
            <a:avLst/>
          </a:prstGeom>
        </p:spPr>
        <p:txBody>
          <a:bodyPr anchor="t" rtlCol="false" tIns="0" lIns="0" bIns="0" rIns="0">
            <a:spAutoFit/>
          </a:bodyPr>
          <a:lstStyle/>
          <a:p>
            <a:pPr algn="just" marL="0" indent="0" lvl="0">
              <a:lnSpc>
                <a:spcPts val="9895"/>
              </a:lnSpc>
              <a:spcBef>
                <a:spcPct val="0"/>
              </a:spcBef>
            </a:pPr>
            <a:r>
              <a:rPr lang="en-US" b="true" sz="8246" spc="296">
                <a:solidFill>
                  <a:srgbClr val="2A2E3A"/>
                </a:solidFill>
                <a:latin typeface="Montserrat Classic Bold"/>
                <a:ea typeface="Montserrat Classic Bold"/>
                <a:cs typeface="Montserrat Classic Bold"/>
                <a:sym typeface="Montserrat Classic Bold"/>
              </a:rPr>
              <a:t>Conclusion</a:t>
            </a:r>
          </a:p>
        </p:txBody>
      </p:sp>
      <p:grpSp>
        <p:nvGrpSpPr>
          <p:cNvPr name="Group 8" id="8"/>
          <p:cNvGrpSpPr/>
          <p:nvPr/>
        </p:nvGrpSpPr>
        <p:grpSpPr>
          <a:xfrm rot="0">
            <a:off x="-4944330" y="-6134429"/>
            <a:ext cx="6449593" cy="9554097"/>
            <a:chOff x="0" y="0"/>
            <a:chExt cx="812800" cy="1204040"/>
          </a:xfrm>
        </p:grpSpPr>
        <p:sp>
          <p:nvSpPr>
            <p:cNvPr name="Freeform 9" id="9"/>
            <p:cNvSpPr/>
            <p:nvPr/>
          </p:nvSpPr>
          <p:spPr>
            <a:xfrm flipH="false" flipV="false" rot="0">
              <a:off x="0" y="0"/>
              <a:ext cx="812800" cy="1204040"/>
            </a:xfrm>
            <a:custGeom>
              <a:avLst/>
              <a:gdLst/>
              <a:ahLst/>
              <a:cxnLst/>
              <a:rect r="r" b="b" t="t" l="l"/>
              <a:pathLst>
                <a:path h="1204040" w="812800">
                  <a:moveTo>
                    <a:pt x="0" y="0"/>
                  </a:moveTo>
                  <a:lnTo>
                    <a:pt x="609600" y="0"/>
                  </a:lnTo>
                  <a:lnTo>
                    <a:pt x="812800" y="602020"/>
                  </a:lnTo>
                  <a:lnTo>
                    <a:pt x="609600" y="1204040"/>
                  </a:lnTo>
                  <a:lnTo>
                    <a:pt x="0" y="1204040"/>
                  </a:lnTo>
                  <a:lnTo>
                    <a:pt x="203200" y="602020"/>
                  </a:lnTo>
                  <a:lnTo>
                    <a:pt x="0" y="0"/>
                  </a:lnTo>
                  <a:close/>
                </a:path>
              </a:pathLst>
            </a:custGeom>
            <a:solidFill>
              <a:srgbClr val="4DBF38"/>
            </a:solidFill>
            <a:ln cap="sq">
              <a:noFill/>
              <a:prstDash val="solid"/>
              <a:miter/>
            </a:ln>
          </p:spPr>
        </p:sp>
        <p:sp>
          <p:nvSpPr>
            <p:cNvPr name="TextBox 10" id="10"/>
            <p:cNvSpPr txBox="true"/>
            <p:nvPr/>
          </p:nvSpPr>
          <p:spPr>
            <a:xfrm>
              <a:off x="177800" y="-47625"/>
              <a:ext cx="558800" cy="125166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1" id="11"/>
          <p:cNvSpPr txBox="true"/>
          <p:nvPr/>
        </p:nvSpPr>
        <p:spPr>
          <a:xfrm rot="0">
            <a:off x="1198564" y="2975964"/>
            <a:ext cx="6901554" cy="6132511"/>
          </a:xfrm>
          <a:prstGeom prst="rect">
            <a:avLst/>
          </a:prstGeom>
        </p:spPr>
        <p:txBody>
          <a:bodyPr anchor="t" rtlCol="false" tIns="0" lIns="0" bIns="0" rIns="0">
            <a:spAutoFit/>
          </a:bodyPr>
          <a:lstStyle/>
          <a:p>
            <a:pPr algn="l" marL="0" indent="0" lvl="0">
              <a:lnSpc>
                <a:spcPts val="3264"/>
              </a:lnSpc>
              <a:spcBef>
                <a:spcPct val="0"/>
              </a:spcBef>
            </a:pPr>
            <a:r>
              <a:rPr lang="en-US" b="true" sz="2332" spc="51">
                <a:solidFill>
                  <a:srgbClr val="2A2E3A"/>
                </a:solidFill>
                <a:latin typeface="Montserrat Classic Bold"/>
                <a:ea typeface="Montserrat Classic Bold"/>
                <a:cs typeface="Montserrat Classic Bold"/>
                <a:sym typeface="Montserrat Classic Bold"/>
              </a:rPr>
              <a:t>In conclusion, AeroBoard represents a groundbreaking advancement in human-computer interaction (HCI) by offering a touch-free, gesture-based system that enhances accessibility, efficiency, and user engagement. Its potential to transform industries such as healthcare, education, and accessibility for individuals with disabilities makes it a valuable tool in creating more inclusive environments. By eliminating the need for traditional input methods, AeroBoard can revolutionize how users interact with technology, fostering a seamless and intuitive experience across a variety of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DAGWFBEaw6A</dc:identifier>
  <dcterms:modified xsi:type="dcterms:W3CDTF">2011-08-01T06:04:30Z</dcterms:modified>
  <cp:revision>1</cp:revision>
  <dc:title>Bhanu Pandey</dc:title>
</cp:coreProperties>
</file>