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Norwester" charset="1" panose="00000506000000000000"/>
      <p:regular r:id="rId17"/>
    </p:embeddedFont>
    <p:embeddedFont>
      <p:font typeface="Open Sans" charset="1" panose="00000000000000000000"/>
      <p:regular r:id="rId18"/>
    </p:embeddedFont>
    <p:embeddedFont>
      <p:font typeface="Open Sans Bold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46.png" Type="http://schemas.openxmlformats.org/officeDocument/2006/relationships/image"/><Relationship Id="rId3" Target="../media/image47.svg" Type="http://schemas.openxmlformats.org/officeDocument/2006/relationships/image"/><Relationship Id="rId4" Target="../media/image48.png" Type="http://schemas.openxmlformats.org/officeDocument/2006/relationships/image"/><Relationship Id="rId5" Target="../media/image49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0.png" Type="http://schemas.openxmlformats.org/officeDocument/2006/relationships/image"/><Relationship Id="rId5" Target="../media/image51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27.pn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5.png" Type="http://schemas.openxmlformats.org/officeDocument/2006/relationships/image"/><Relationship Id="rId13" Target="../media/image6.svg" Type="http://schemas.openxmlformats.org/officeDocument/2006/relationships/image"/><Relationship Id="rId14" Target="../media/image42.png" Type="http://schemas.openxmlformats.org/officeDocument/2006/relationships/image"/><Relationship Id="rId15" Target="../media/image43.svg" Type="http://schemas.openxmlformats.org/officeDocument/2006/relationships/image"/><Relationship Id="rId16" Target="http://localhost:5173/counter" TargetMode="External" Type="http://schemas.openxmlformats.org/officeDocument/2006/relationships/hyperlink"/><Relationship Id="rId17" Target="http://localhost:5173/counter" TargetMode="External" Type="http://schemas.openxmlformats.org/officeDocument/2006/relationships/hyperlink"/><Relationship Id="rId18" Target="../media/image15.png" Type="http://schemas.openxmlformats.org/officeDocument/2006/relationships/image"/><Relationship Id="rId19" Target="../media/image16.svg" Type="http://schemas.openxmlformats.org/officeDocument/2006/relationships/image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Relationship Id="rId6" Target="../media/image38.png" Type="http://schemas.openxmlformats.org/officeDocument/2006/relationships/image"/><Relationship Id="rId7" Target="../media/image39.svg" Type="http://schemas.openxmlformats.org/officeDocument/2006/relationships/image"/><Relationship Id="rId8" Target="../media/image40.png" Type="http://schemas.openxmlformats.org/officeDocument/2006/relationships/image"/><Relationship Id="rId9" Target="../media/image41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4.png" Type="http://schemas.openxmlformats.org/officeDocument/2006/relationships/image"/><Relationship Id="rId5" Target="../media/image45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200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707406">
            <a:off x="-1964459" y="3113585"/>
            <a:ext cx="13990975" cy="9706239"/>
          </a:xfrm>
          <a:custGeom>
            <a:avLst/>
            <a:gdLst/>
            <a:ahLst/>
            <a:cxnLst/>
            <a:rect r="r" b="b" t="t" l="l"/>
            <a:pathLst>
              <a:path h="9706239" w="13990975">
                <a:moveTo>
                  <a:pt x="0" y="9706239"/>
                </a:moveTo>
                <a:lnTo>
                  <a:pt x="13990975" y="9706239"/>
                </a:lnTo>
                <a:lnTo>
                  <a:pt x="13990975" y="0"/>
                </a:lnTo>
                <a:lnTo>
                  <a:pt x="0" y="0"/>
                </a:lnTo>
                <a:lnTo>
                  <a:pt x="0" y="97062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9" r="0" b="-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55104" y="1559940"/>
            <a:ext cx="10387130" cy="7167120"/>
          </a:xfrm>
          <a:custGeom>
            <a:avLst/>
            <a:gdLst/>
            <a:ahLst/>
            <a:cxnLst/>
            <a:rect r="r" b="b" t="t" l="l"/>
            <a:pathLst>
              <a:path h="7167120" w="10387130">
                <a:moveTo>
                  <a:pt x="0" y="0"/>
                </a:moveTo>
                <a:lnTo>
                  <a:pt x="10387130" y="0"/>
                </a:lnTo>
                <a:lnTo>
                  <a:pt x="10387130" y="7167120"/>
                </a:lnTo>
                <a:lnTo>
                  <a:pt x="0" y="71671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46" r="0" b="-146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2620902">
            <a:off x="12643663" y="-3938340"/>
            <a:ext cx="8527182" cy="5915733"/>
          </a:xfrm>
          <a:custGeom>
            <a:avLst/>
            <a:gdLst/>
            <a:ahLst/>
            <a:cxnLst/>
            <a:rect r="r" b="b" t="t" l="l"/>
            <a:pathLst>
              <a:path h="5915733" w="8527182">
                <a:moveTo>
                  <a:pt x="0" y="5915733"/>
                </a:moveTo>
                <a:lnTo>
                  <a:pt x="8527182" y="5915733"/>
                </a:lnTo>
                <a:lnTo>
                  <a:pt x="8527182" y="0"/>
                </a:lnTo>
                <a:lnTo>
                  <a:pt x="0" y="0"/>
                </a:lnTo>
                <a:lnTo>
                  <a:pt x="0" y="591573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32" r="0" b="-3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157456" y="1272325"/>
            <a:ext cx="1973087" cy="1326637"/>
          </a:xfrm>
          <a:custGeom>
            <a:avLst/>
            <a:gdLst/>
            <a:ahLst/>
            <a:cxnLst/>
            <a:rect r="r" b="b" t="t" l="l"/>
            <a:pathLst>
              <a:path h="1326637" w="1973087">
                <a:moveTo>
                  <a:pt x="0" y="0"/>
                </a:moveTo>
                <a:lnTo>
                  <a:pt x="1973087" y="0"/>
                </a:lnTo>
                <a:lnTo>
                  <a:pt x="1973087" y="1326637"/>
                </a:lnTo>
                <a:lnTo>
                  <a:pt x="0" y="13266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52" r="0" b="-52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349738" y="2347857"/>
            <a:ext cx="7405037" cy="3158411"/>
            <a:chOff x="0" y="0"/>
            <a:chExt cx="9873383" cy="42112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873383" cy="4211215"/>
            </a:xfrm>
            <a:custGeom>
              <a:avLst/>
              <a:gdLst/>
              <a:ahLst/>
              <a:cxnLst/>
              <a:rect r="r" b="b" t="t" l="l"/>
              <a:pathLst>
                <a:path h="4211215" w="9873383">
                  <a:moveTo>
                    <a:pt x="0" y="0"/>
                  </a:moveTo>
                  <a:lnTo>
                    <a:pt x="9873383" y="0"/>
                  </a:lnTo>
                  <a:lnTo>
                    <a:pt x="9873383" y="4211215"/>
                  </a:lnTo>
                  <a:lnTo>
                    <a:pt x="0" y="42112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52425"/>
              <a:ext cx="9873383" cy="456364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25790"/>
                </a:lnSpc>
              </a:pPr>
              <a:r>
                <a:rPr lang="en-US" sz="18422" spc="-644">
                  <a:solidFill>
                    <a:srgbClr val="FF63A4"/>
                  </a:solidFill>
                  <a:latin typeface="Norwester"/>
                  <a:ea typeface="Norwester"/>
                  <a:cs typeface="Norwester"/>
                  <a:sym typeface="Norwester"/>
                </a:rPr>
                <a:t>AMIFIT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2415717" y="6763892"/>
            <a:ext cx="4253332" cy="1091431"/>
          </a:xfrm>
          <a:custGeom>
            <a:avLst/>
            <a:gdLst/>
            <a:ahLst/>
            <a:cxnLst/>
            <a:rect r="r" b="b" t="t" l="l"/>
            <a:pathLst>
              <a:path h="1091431" w="4253332">
                <a:moveTo>
                  <a:pt x="0" y="0"/>
                </a:moveTo>
                <a:lnTo>
                  <a:pt x="4253332" y="0"/>
                </a:lnTo>
                <a:lnTo>
                  <a:pt x="4253332" y="1091431"/>
                </a:lnTo>
                <a:lnTo>
                  <a:pt x="0" y="10914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1625839" y="2393577"/>
            <a:ext cx="5043211" cy="372671"/>
            <a:chOff x="0" y="0"/>
            <a:chExt cx="6724281" cy="49689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724281" cy="496895"/>
            </a:xfrm>
            <a:custGeom>
              <a:avLst/>
              <a:gdLst/>
              <a:ahLst/>
              <a:cxnLst/>
              <a:rect r="r" b="b" t="t" l="l"/>
              <a:pathLst>
                <a:path h="496895" w="6724281">
                  <a:moveTo>
                    <a:pt x="0" y="0"/>
                  </a:moveTo>
                  <a:lnTo>
                    <a:pt x="6724281" y="0"/>
                  </a:lnTo>
                  <a:lnTo>
                    <a:pt x="6724281" y="496895"/>
                  </a:lnTo>
                  <a:lnTo>
                    <a:pt x="0" y="49689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6724281" cy="5349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3078"/>
                </a:lnSpc>
              </a:pPr>
              <a:r>
                <a:rPr lang="en-US" sz="2199" spc="315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NTCC 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910215" y="5345336"/>
            <a:ext cx="6844559" cy="1417098"/>
            <a:chOff x="0" y="0"/>
            <a:chExt cx="9126079" cy="188946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126079" cy="1889464"/>
            </a:xfrm>
            <a:custGeom>
              <a:avLst/>
              <a:gdLst/>
              <a:ahLst/>
              <a:cxnLst/>
              <a:rect r="r" b="b" t="t" l="l"/>
              <a:pathLst>
                <a:path h="1889464" w="9126079">
                  <a:moveTo>
                    <a:pt x="0" y="0"/>
                  </a:moveTo>
                  <a:lnTo>
                    <a:pt x="9126079" y="0"/>
                  </a:lnTo>
                  <a:lnTo>
                    <a:pt x="9126079" y="1889464"/>
                  </a:lnTo>
                  <a:lnTo>
                    <a:pt x="0" y="18894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9126079" cy="194661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A Hybrid Approach to Exercise Recognition and Performance Analysis Using Artificial Intelligence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501443" y="7124759"/>
            <a:ext cx="4167607" cy="454415"/>
            <a:chOff x="0" y="0"/>
            <a:chExt cx="5556809" cy="60588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556809" cy="605887"/>
            </a:xfrm>
            <a:custGeom>
              <a:avLst/>
              <a:gdLst/>
              <a:ahLst/>
              <a:cxnLst/>
              <a:rect r="r" b="b" t="t" l="l"/>
              <a:pathLst>
                <a:path h="605887" w="5556809">
                  <a:moveTo>
                    <a:pt x="0" y="0"/>
                  </a:moveTo>
                  <a:lnTo>
                    <a:pt x="5556809" y="0"/>
                  </a:lnTo>
                  <a:lnTo>
                    <a:pt x="5556809" y="605887"/>
                  </a:lnTo>
                  <a:lnTo>
                    <a:pt x="0" y="6058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5556809" cy="66303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824"/>
                </a:lnSpc>
              </a:pPr>
              <a:r>
                <a:rPr lang="en-US" sz="2731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Bhanu Prakash Pandey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3004415" y="1420275"/>
            <a:ext cx="779169" cy="1011402"/>
          </a:xfrm>
          <a:custGeom>
            <a:avLst/>
            <a:gdLst/>
            <a:ahLst/>
            <a:cxnLst/>
            <a:rect r="r" b="b" t="t" l="l"/>
            <a:pathLst>
              <a:path h="1011402" w="779169">
                <a:moveTo>
                  <a:pt x="0" y="0"/>
                </a:moveTo>
                <a:lnTo>
                  <a:pt x="779169" y="0"/>
                </a:lnTo>
                <a:lnTo>
                  <a:pt x="779169" y="1011402"/>
                </a:lnTo>
                <a:lnTo>
                  <a:pt x="0" y="10114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-262" r="0" b="-262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200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071870"/>
            <a:ext cx="18254865" cy="5186430"/>
          </a:xfrm>
          <a:custGeom>
            <a:avLst/>
            <a:gdLst/>
            <a:ahLst/>
            <a:cxnLst/>
            <a:rect r="r" b="b" t="t" l="l"/>
            <a:pathLst>
              <a:path h="5186430" w="18254865">
                <a:moveTo>
                  <a:pt x="0" y="0"/>
                </a:moveTo>
                <a:lnTo>
                  <a:pt x="18254865" y="0"/>
                </a:lnTo>
                <a:lnTo>
                  <a:pt x="18254865" y="5186430"/>
                </a:lnTo>
                <a:lnTo>
                  <a:pt x="0" y="5186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259791" y="2006948"/>
            <a:ext cx="9491342" cy="7260877"/>
          </a:xfrm>
          <a:custGeom>
            <a:avLst/>
            <a:gdLst/>
            <a:ahLst/>
            <a:cxnLst/>
            <a:rect r="r" b="b" t="t" l="l"/>
            <a:pathLst>
              <a:path h="7260877" w="9491342">
                <a:moveTo>
                  <a:pt x="0" y="0"/>
                </a:moveTo>
                <a:lnTo>
                  <a:pt x="9491342" y="0"/>
                </a:lnTo>
                <a:lnTo>
                  <a:pt x="9491342" y="7260877"/>
                </a:lnTo>
                <a:lnTo>
                  <a:pt x="0" y="72608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9" r="0" b="-1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025212" y="3062157"/>
            <a:ext cx="1699919" cy="282374"/>
          </a:xfrm>
          <a:custGeom>
            <a:avLst/>
            <a:gdLst/>
            <a:ahLst/>
            <a:cxnLst/>
            <a:rect r="r" b="b" t="t" l="l"/>
            <a:pathLst>
              <a:path h="282374" w="1699919">
                <a:moveTo>
                  <a:pt x="0" y="0"/>
                </a:moveTo>
                <a:lnTo>
                  <a:pt x="1699919" y="0"/>
                </a:lnTo>
                <a:lnTo>
                  <a:pt x="1699919" y="282374"/>
                </a:lnTo>
                <a:lnTo>
                  <a:pt x="0" y="2823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035440" y="1839834"/>
            <a:ext cx="1533400" cy="1031006"/>
          </a:xfrm>
          <a:custGeom>
            <a:avLst/>
            <a:gdLst/>
            <a:ahLst/>
            <a:cxnLst/>
            <a:rect r="r" b="b" t="t" l="l"/>
            <a:pathLst>
              <a:path h="1031006" w="1533400">
                <a:moveTo>
                  <a:pt x="0" y="0"/>
                </a:moveTo>
                <a:lnTo>
                  <a:pt x="1533400" y="0"/>
                </a:lnTo>
                <a:lnTo>
                  <a:pt x="1533400" y="1031006"/>
                </a:lnTo>
                <a:lnTo>
                  <a:pt x="0" y="1031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345" r="0" b="-345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0024115" y="1098565"/>
            <a:ext cx="1973087" cy="1326637"/>
          </a:xfrm>
          <a:custGeom>
            <a:avLst/>
            <a:gdLst/>
            <a:ahLst/>
            <a:cxnLst/>
            <a:rect r="r" b="b" t="t" l="l"/>
            <a:pathLst>
              <a:path h="1326637" w="1973087">
                <a:moveTo>
                  <a:pt x="1973087" y="0"/>
                </a:moveTo>
                <a:lnTo>
                  <a:pt x="0" y="0"/>
                </a:lnTo>
                <a:lnTo>
                  <a:pt x="0" y="1326637"/>
                </a:lnTo>
                <a:lnTo>
                  <a:pt x="1973087" y="1326637"/>
                </a:lnTo>
                <a:lnTo>
                  <a:pt x="1973087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52" r="0" b="-52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6905256" y="3710829"/>
            <a:ext cx="779169" cy="1011402"/>
          </a:xfrm>
          <a:custGeom>
            <a:avLst/>
            <a:gdLst/>
            <a:ahLst/>
            <a:cxnLst/>
            <a:rect r="r" b="b" t="t" l="l"/>
            <a:pathLst>
              <a:path h="1011402" w="779169">
                <a:moveTo>
                  <a:pt x="779169" y="0"/>
                </a:moveTo>
                <a:lnTo>
                  <a:pt x="0" y="0"/>
                </a:lnTo>
                <a:lnTo>
                  <a:pt x="0" y="1011402"/>
                </a:lnTo>
                <a:lnTo>
                  <a:pt x="779169" y="1011402"/>
                </a:lnTo>
                <a:lnTo>
                  <a:pt x="779169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-262" r="0" b="-262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343700" y="3555189"/>
            <a:ext cx="661762" cy="859002"/>
          </a:xfrm>
          <a:custGeom>
            <a:avLst/>
            <a:gdLst/>
            <a:ahLst/>
            <a:cxnLst/>
            <a:rect r="r" b="b" t="t" l="l"/>
            <a:pathLst>
              <a:path h="859002" w="661762">
                <a:moveTo>
                  <a:pt x="0" y="0"/>
                </a:moveTo>
                <a:lnTo>
                  <a:pt x="661762" y="0"/>
                </a:lnTo>
                <a:lnTo>
                  <a:pt x="661762" y="859002"/>
                </a:lnTo>
                <a:lnTo>
                  <a:pt x="0" y="8590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-75" r="0" b="-75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025212" y="1807739"/>
            <a:ext cx="5136491" cy="1111324"/>
            <a:chOff x="0" y="0"/>
            <a:chExt cx="6848655" cy="148176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848655" cy="1481765"/>
            </a:xfrm>
            <a:custGeom>
              <a:avLst/>
              <a:gdLst/>
              <a:ahLst/>
              <a:cxnLst/>
              <a:rect r="r" b="b" t="t" l="l"/>
              <a:pathLst>
                <a:path h="1481765" w="6848655">
                  <a:moveTo>
                    <a:pt x="0" y="0"/>
                  </a:moveTo>
                  <a:lnTo>
                    <a:pt x="6848655" y="0"/>
                  </a:lnTo>
                  <a:lnTo>
                    <a:pt x="6848655" y="1481765"/>
                  </a:lnTo>
                  <a:lnTo>
                    <a:pt x="0" y="14817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23825"/>
              <a:ext cx="6848655" cy="160559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100"/>
                </a:lnSpc>
              </a:pPr>
              <a:r>
                <a:rPr lang="en-US" sz="6500">
                  <a:solidFill>
                    <a:srgbClr val="FFFFFF"/>
                  </a:solidFill>
                  <a:latin typeface="Norwester"/>
                  <a:ea typeface="Norwester"/>
                  <a:cs typeface="Norwester"/>
                  <a:sym typeface="Norwester"/>
                </a:rPr>
                <a:t>CONCLUSION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38615" y="5131885"/>
            <a:ext cx="7329444" cy="2702650"/>
            <a:chOff x="0" y="0"/>
            <a:chExt cx="9772592" cy="360353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772592" cy="3603534"/>
            </a:xfrm>
            <a:custGeom>
              <a:avLst/>
              <a:gdLst/>
              <a:ahLst/>
              <a:cxnLst/>
              <a:rect r="r" b="b" t="t" l="l"/>
              <a:pathLst>
                <a:path h="3603534" w="9772592">
                  <a:moveTo>
                    <a:pt x="0" y="0"/>
                  </a:moveTo>
                  <a:lnTo>
                    <a:pt x="9772592" y="0"/>
                  </a:lnTo>
                  <a:lnTo>
                    <a:pt x="9772592" y="3603534"/>
                  </a:lnTo>
                  <a:lnTo>
                    <a:pt x="0" y="36035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9772592" cy="365115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507046" indent="-169015" lvl="2">
                <a:lnSpc>
                  <a:spcPts val="3105"/>
                </a:lnSpc>
                <a:buFont typeface="Arial"/>
                <a:buChar char="⚬"/>
              </a:pPr>
              <a:r>
                <a:rPr lang="en-US" sz="2218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The hybrid AI system offers a reliable, scalable, and user-friendly fitness monitoring solution.</a:t>
              </a:r>
            </a:p>
            <a:p>
              <a:pPr algn="l" marL="507046" indent="-169015" lvl="2">
                <a:lnSpc>
                  <a:spcPts val="3105"/>
                </a:lnSpc>
                <a:buFont typeface="Arial"/>
                <a:buChar char="⚬"/>
              </a:pPr>
              <a:r>
                <a:rPr lang="en-US" sz="2218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Enhances workout safety, efficiency, and accessibility.</a:t>
              </a:r>
            </a:p>
            <a:p>
              <a:pPr algn="l" marL="507046" indent="-169015" lvl="2">
                <a:lnSpc>
                  <a:spcPts val="3105"/>
                </a:lnSpc>
                <a:buFont typeface="Arial"/>
                <a:buChar char="⚬"/>
              </a:pPr>
              <a:r>
                <a:rPr lang="en-US" sz="2218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Paves the way for AI-driven digital fitness platforms and personal coaching.</a:t>
              </a:r>
            </a:p>
            <a:p>
              <a:pPr algn="l" marL="507046" indent="-169015" lvl="2">
                <a:lnSpc>
                  <a:spcPts val="3105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200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-4081862">
            <a:off x="6101669" y="2849825"/>
            <a:ext cx="18474883" cy="12816950"/>
          </a:xfrm>
          <a:custGeom>
            <a:avLst/>
            <a:gdLst/>
            <a:ahLst/>
            <a:cxnLst/>
            <a:rect r="r" b="b" t="t" l="l"/>
            <a:pathLst>
              <a:path h="12816950" w="18474883">
                <a:moveTo>
                  <a:pt x="18474883" y="12816950"/>
                </a:moveTo>
                <a:lnTo>
                  <a:pt x="0" y="12816950"/>
                </a:lnTo>
                <a:lnTo>
                  <a:pt x="0" y="0"/>
                </a:lnTo>
                <a:lnTo>
                  <a:pt x="18474883" y="0"/>
                </a:lnTo>
                <a:lnTo>
                  <a:pt x="18474883" y="1281695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1" t="0" r="-2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16075" y="456543"/>
            <a:ext cx="8341567" cy="15270603"/>
          </a:xfrm>
          <a:custGeom>
            <a:avLst/>
            <a:gdLst/>
            <a:ahLst/>
            <a:cxnLst/>
            <a:rect r="r" b="b" t="t" l="l"/>
            <a:pathLst>
              <a:path h="15270603" w="8341567">
                <a:moveTo>
                  <a:pt x="0" y="0"/>
                </a:moveTo>
                <a:lnTo>
                  <a:pt x="8341567" y="0"/>
                </a:lnTo>
                <a:lnTo>
                  <a:pt x="8341567" y="15270603"/>
                </a:lnTo>
                <a:lnTo>
                  <a:pt x="0" y="152706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74" t="0" r="-274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71927" y="7790421"/>
            <a:ext cx="1699919" cy="282374"/>
          </a:xfrm>
          <a:custGeom>
            <a:avLst/>
            <a:gdLst/>
            <a:ahLst/>
            <a:cxnLst/>
            <a:rect r="r" b="b" t="t" l="l"/>
            <a:pathLst>
              <a:path h="282374" w="1699919">
                <a:moveTo>
                  <a:pt x="0" y="0"/>
                </a:moveTo>
                <a:lnTo>
                  <a:pt x="1699919" y="0"/>
                </a:lnTo>
                <a:lnTo>
                  <a:pt x="1699919" y="282374"/>
                </a:lnTo>
                <a:lnTo>
                  <a:pt x="0" y="2823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43338" y="3783558"/>
            <a:ext cx="7844148" cy="2911129"/>
            <a:chOff x="0" y="0"/>
            <a:chExt cx="10458864" cy="38815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458864" cy="3881505"/>
            </a:xfrm>
            <a:custGeom>
              <a:avLst/>
              <a:gdLst/>
              <a:ahLst/>
              <a:cxnLst/>
              <a:rect r="r" b="b" t="t" l="l"/>
              <a:pathLst>
                <a:path h="3881505" w="10458864">
                  <a:moveTo>
                    <a:pt x="0" y="0"/>
                  </a:moveTo>
                  <a:lnTo>
                    <a:pt x="10458864" y="0"/>
                  </a:lnTo>
                  <a:lnTo>
                    <a:pt x="10458864" y="3881505"/>
                  </a:lnTo>
                  <a:lnTo>
                    <a:pt x="0" y="38815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23850"/>
              <a:ext cx="10458864" cy="420535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3839"/>
                </a:lnSpc>
              </a:pPr>
              <a:r>
                <a:rPr lang="en-US" sz="17028" spc="-595">
                  <a:solidFill>
                    <a:srgbClr val="FF63A4"/>
                  </a:solidFill>
                  <a:latin typeface="Norwester"/>
                  <a:ea typeface="Norwester"/>
                  <a:cs typeface="Norwester"/>
                  <a:sym typeface="Norwester"/>
                </a:rPr>
                <a:t>THANK'S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true" rot="-62638">
            <a:off x="-3381453" y="-3937467"/>
            <a:ext cx="8527182" cy="5915733"/>
          </a:xfrm>
          <a:custGeom>
            <a:avLst/>
            <a:gdLst/>
            <a:ahLst/>
            <a:cxnLst/>
            <a:rect r="r" b="b" t="t" l="l"/>
            <a:pathLst>
              <a:path h="5915733" w="8527182">
                <a:moveTo>
                  <a:pt x="0" y="5915733"/>
                </a:moveTo>
                <a:lnTo>
                  <a:pt x="8527182" y="5915733"/>
                </a:lnTo>
                <a:lnTo>
                  <a:pt x="8527182" y="0"/>
                </a:lnTo>
                <a:lnTo>
                  <a:pt x="0" y="0"/>
                </a:lnTo>
                <a:lnTo>
                  <a:pt x="0" y="591573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32" r="0" b="-32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0159718" y="2410404"/>
            <a:ext cx="1973087" cy="1326637"/>
          </a:xfrm>
          <a:custGeom>
            <a:avLst/>
            <a:gdLst/>
            <a:ahLst/>
            <a:cxnLst/>
            <a:rect r="r" b="b" t="t" l="l"/>
            <a:pathLst>
              <a:path h="1326637" w="1973087">
                <a:moveTo>
                  <a:pt x="1973087" y="0"/>
                </a:moveTo>
                <a:lnTo>
                  <a:pt x="0" y="0"/>
                </a:lnTo>
                <a:lnTo>
                  <a:pt x="0" y="1326637"/>
                </a:lnTo>
                <a:lnTo>
                  <a:pt x="1973087" y="1326637"/>
                </a:lnTo>
                <a:lnTo>
                  <a:pt x="1973087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52" r="0" b="-52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074123" y="2752139"/>
            <a:ext cx="779169" cy="1011402"/>
          </a:xfrm>
          <a:custGeom>
            <a:avLst/>
            <a:gdLst/>
            <a:ahLst/>
            <a:cxnLst/>
            <a:rect r="r" b="b" t="t" l="l"/>
            <a:pathLst>
              <a:path h="1011402" w="779169">
                <a:moveTo>
                  <a:pt x="0" y="0"/>
                </a:moveTo>
                <a:lnTo>
                  <a:pt x="779169" y="0"/>
                </a:lnTo>
                <a:lnTo>
                  <a:pt x="779169" y="1011402"/>
                </a:lnTo>
                <a:lnTo>
                  <a:pt x="0" y="10114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-262" r="0" b="-262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0">
            <a:off x="15087580" y="7271761"/>
            <a:ext cx="1511728" cy="1016435"/>
          </a:xfrm>
          <a:custGeom>
            <a:avLst/>
            <a:gdLst/>
            <a:ahLst/>
            <a:cxnLst/>
            <a:rect r="r" b="b" t="t" l="l"/>
            <a:pathLst>
              <a:path h="1016435" w="1511728">
                <a:moveTo>
                  <a:pt x="0" y="1016435"/>
                </a:moveTo>
                <a:lnTo>
                  <a:pt x="1511728" y="1016435"/>
                </a:lnTo>
                <a:lnTo>
                  <a:pt x="1511728" y="0"/>
                </a:lnTo>
                <a:lnTo>
                  <a:pt x="0" y="0"/>
                </a:lnTo>
                <a:lnTo>
                  <a:pt x="0" y="1016435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43" r="0" b="-43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0">
            <a:off x="10756677" y="7271761"/>
            <a:ext cx="779169" cy="1011402"/>
          </a:xfrm>
          <a:custGeom>
            <a:avLst/>
            <a:gdLst/>
            <a:ahLst/>
            <a:cxnLst/>
            <a:rect r="r" b="b" t="t" l="l"/>
            <a:pathLst>
              <a:path h="1011402" w="779169">
                <a:moveTo>
                  <a:pt x="779169" y="1011402"/>
                </a:moveTo>
                <a:lnTo>
                  <a:pt x="0" y="1011402"/>
                </a:lnTo>
                <a:lnTo>
                  <a:pt x="0" y="0"/>
                </a:lnTo>
                <a:lnTo>
                  <a:pt x="779169" y="0"/>
                </a:lnTo>
                <a:lnTo>
                  <a:pt x="779169" y="1011402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-262" r="0" b="-262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200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5092756"/>
            <a:ext cx="16230600" cy="5670494"/>
          </a:xfrm>
          <a:custGeom>
            <a:avLst/>
            <a:gdLst/>
            <a:ahLst/>
            <a:cxnLst/>
            <a:rect r="r" b="b" t="t" l="l"/>
            <a:pathLst>
              <a:path h="5670494" w="16230600">
                <a:moveTo>
                  <a:pt x="0" y="0"/>
                </a:moveTo>
                <a:lnTo>
                  <a:pt x="16230600" y="0"/>
                </a:lnTo>
                <a:lnTo>
                  <a:pt x="16230600" y="5670494"/>
                </a:lnTo>
                <a:lnTo>
                  <a:pt x="0" y="5670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9447016" y="2223357"/>
            <a:ext cx="9215441" cy="5840286"/>
          </a:xfrm>
          <a:custGeom>
            <a:avLst/>
            <a:gdLst/>
            <a:ahLst/>
            <a:cxnLst/>
            <a:rect r="r" b="b" t="t" l="l"/>
            <a:pathLst>
              <a:path h="5840286" w="9215441">
                <a:moveTo>
                  <a:pt x="9215441" y="0"/>
                </a:moveTo>
                <a:lnTo>
                  <a:pt x="0" y="0"/>
                </a:lnTo>
                <a:lnTo>
                  <a:pt x="0" y="5840286"/>
                </a:lnTo>
                <a:lnTo>
                  <a:pt x="9215441" y="5840286"/>
                </a:lnTo>
                <a:lnTo>
                  <a:pt x="921544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43" r="0" b="-43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27890" y="1826789"/>
            <a:ext cx="1960356" cy="1072849"/>
          </a:xfrm>
          <a:custGeom>
            <a:avLst/>
            <a:gdLst/>
            <a:ahLst/>
            <a:cxnLst/>
            <a:rect r="r" b="b" t="t" l="l"/>
            <a:pathLst>
              <a:path h="1072849" w="1960356">
                <a:moveTo>
                  <a:pt x="0" y="0"/>
                </a:moveTo>
                <a:lnTo>
                  <a:pt x="1960356" y="0"/>
                </a:lnTo>
                <a:lnTo>
                  <a:pt x="1960356" y="1072849"/>
                </a:lnTo>
                <a:lnTo>
                  <a:pt x="0" y="10728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559" r="0" b="-559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5036859" y="7436000"/>
            <a:ext cx="1960356" cy="1072849"/>
          </a:xfrm>
          <a:custGeom>
            <a:avLst/>
            <a:gdLst/>
            <a:ahLst/>
            <a:cxnLst/>
            <a:rect r="r" b="b" t="t" l="l"/>
            <a:pathLst>
              <a:path h="1072849" w="1960356">
                <a:moveTo>
                  <a:pt x="1960356" y="0"/>
                </a:moveTo>
                <a:lnTo>
                  <a:pt x="0" y="0"/>
                </a:lnTo>
                <a:lnTo>
                  <a:pt x="0" y="1072849"/>
                </a:lnTo>
                <a:lnTo>
                  <a:pt x="1960356" y="1072849"/>
                </a:lnTo>
                <a:lnTo>
                  <a:pt x="196035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559" r="0" b="-559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863287" y="1683914"/>
            <a:ext cx="7020754" cy="1111324"/>
            <a:chOff x="0" y="0"/>
            <a:chExt cx="9361005" cy="148176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361005" cy="1481765"/>
            </a:xfrm>
            <a:custGeom>
              <a:avLst/>
              <a:gdLst/>
              <a:ahLst/>
              <a:cxnLst/>
              <a:rect r="r" b="b" t="t" l="l"/>
              <a:pathLst>
                <a:path h="1481765" w="9361005">
                  <a:moveTo>
                    <a:pt x="0" y="0"/>
                  </a:moveTo>
                  <a:lnTo>
                    <a:pt x="9361005" y="0"/>
                  </a:lnTo>
                  <a:lnTo>
                    <a:pt x="9361005" y="1481765"/>
                  </a:lnTo>
                  <a:lnTo>
                    <a:pt x="0" y="14817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23825"/>
              <a:ext cx="9361005" cy="160559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100"/>
                </a:lnSpc>
              </a:pPr>
              <a:r>
                <a:rPr lang="en-US" sz="6500">
                  <a:solidFill>
                    <a:srgbClr val="FFFFFF"/>
                  </a:solidFill>
                  <a:latin typeface="Norwester"/>
                  <a:ea typeface="Norwester"/>
                  <a:cs typeface="Norwester"/>
                  <a:sym typeface="Norwester"/>
                </a:rPr>
                <a:t>INTRODUCTION TO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863287" y="2744281"/>
            <a:ext cx="7020754" cy="1111324"/>
            <a:chOff x="0" y="0"/>
            <a:chExt cx="9361005" cy="148176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361005" cy="1481765"/>
            </a:xfrm>
            <a:custGeom>
              <a:avLst/>
              <a:gdLst/>
              <a:ahLst/>
              <a:cxnLst/>
              <a:rect r="r" b="b" t="t" l="l"/>
              <a:pathLst>
                <a:path h="1481765" w="9361005">
                  <a:moveTo>
                    <a:pt x="0" y="0"/>
                  </a:moveTo>
                  <a:lnTo>
                    <a:pt x="9361005" y="0"/>
                  </a:lnTo>
                  <a:lnTo>
                    <a:pt x="9361005" y="1481765"/>
                  </a:lnTo>
                  <a:lnTo>
                    <a:pt x="0" y="14817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23825"/>
              <a:ext cx="9361005" cy="160559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100"/>
                </a:lnSpc>
              </a:pPr>
              <a:r>
                <a:rPr lang="en-US" sz="6500">
                  <a:solidFill>
                    <a:srgbClr val="FF63A4"/>
                  </a:solidFill>
                  <a:latin typeface="Norwester"/>
                  <a:ea typeface="Norwester"/>
                  <a:cs typeface="Norwester"/>
                  <a:sym typeface="Norwester"/>
                </a:rPr>
                <a:t>AMIFIT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863287" y="3950391"/>
            <a:ext cx="1699919" cy="282374"/>
          </a:xfrm>
          <a:custGeom>
            <a:avLst/>
            <a:gdLst/>
            <a:ahLst/>
            <a:cxnLst/>
            <a:rect r="r" b="b" t="t" l="l"/>
            <a:pathLst>
              <a:path h="282374" w="1699919">
                <a:moveTo>
                  <a:pt x="0" y="0"/>
                </a:moveTo>
                <a:lnTo>
                  <a:pt x="1699919" y="0"/>
                </a:lnTo>
                <a:lnTo>
                  <a:pt x="1699919" y="282374"/>
                </a:lnTo>
                <a:lnTo>
                  <a:pt x="0" y="2823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028700" y="5690504"/>
            <a:ext cx="8962015" cy="4686675"/>
            <a:chOff x="0" y="0"/>
            <a:chExt cx="11949353" cy="62489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949354" cy="6248900"/>
            </a:xfrm>
            <a:custGeom>
              <a:avLst/>
              <a:gdLst/>
              <a:ahLst/>
              <a:cxnLst/>
              <a:rect r="r" b="b" t="t" l="l"/>
              <a:pathLst>
                <a:path h="6248900" w="11949354">
                  <a:moveTo>
                    <a:pt x="0" y="0"/>
                  </a:moveTo>
                  <a:lnTo>
                    <a:pt x="11949354" y="0"/>
                  </a:lnTo>
                  <a:lnTo>
                    <a:pt x="11949354" y="6248900"/>
                  </a:lnTo>
                  <a:lnTo>
                    <a:pt x="0" y="62489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1949353" cy="62870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478974" indent="-159658" lvl="2">
                <a:lnSpc>
                  <a:spcPts val="2933"/>
                </a:lnSpc>
                <a:buFont typeface="Arial"/>
                <a:buChar char="⚬"/>
              </a:pPr>
              <a:r>
                <a:rPr lang="en-US" sz="2094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Physical fitness and proper exercise form are crucial for performance and injury prevention.</a:t>
              </a:r>
            </a:p>
            <a:p>
              <a:pPr algn="l" marL="478974" indent="-159658" lvl="2">
                <a:lnSpc>
                  <a:spcPts val="2933"/>
                </a:lnSpc>
                <a:buFont typeface="Arial"/>
                <a:buChar char="⚬"/>
              </a:pPr>
              <a:r>
                <a:rPr lang="en-US" sz="2094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With the rise of home workouts and online training, supervision is often missing.</a:t>
              </a:r>
            </a:p>
            <a:p>
              <a:pPr algn="l" marL="478974" indent="-159658" lvl="2">
                <a:lnSpc>
                  <a:spcPts val="2933"/>
                </a:lnSpc>
                <a:buFont typeface="Arial"/>
                <a:buChar char="⚬"/>
              </a:pPr>
              <a:r>
                <a:rPr lang="en-US" sz="2094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Incorrect posture can reduce exercise benefits and lead to injuries.</a:t>
              </a:r>
            </a:p>
            <a:p>
              <a:pPr algn="l" marL="478974" indent="-159658" lvl="2">
                <a:lnSpc>
                  <a:spcPts val="2933"/>
                </a:lnSpc>
                <a:buFont typeface="Arial"/>
                <a:buChar char="⚬"/>
              </a:pPr>
              <a:r>
                <a:rPr lang="en-US" sz="2094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Artificial Intelligence (AI) offers real-time solutions through automation and feedback.</a:t>
              </a:r>
            </a:p>
            <a:p>
              <a:pPr algn="l" marL="478974" indent="-159658" lvl="2">
                <a:lnSpc>
                  <a:spcPts val="2933"/>
                </a:lnSpc>
                <a:buFont typeface="Arial"/>
                <a:buChar char="⚬"/>
              </a:pPr>
              <a:r>
                <a:rPr lang="en-US" sz="2094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This research proposes a hybrid AI-based system combining vision and machine learning for accurate exercise recognition and posture analysis.</a:t>
              </a:r>
            </a:p>
            <a:p>
              <a:pPr algn="l" marL="478974" indent="-159658" lvl="2">
                <a:lnSpc>
                  <a:spcPts val="2933"/>
                </a:lnSpc>
                <a:buFont typeface="Arial"/>
                <a:buChar char="⚬"/>
              </a:pPr>
              <a:r>
                <a:rPr lang="en-US" sz="2094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Goal: Improve user experience, ensure safety, and enable intelligent fitness trac</a:t>
              </a:r>
            </a:p>
            <a:p>
              <a:pPr algn="l" marL="478974" indent="-159658" lvl="2">
                <a:lnSpc>
                  <a:spcPts val="2933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200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898115">
            <a:off x="-2940105" y="4102721"/>
            <a:ext cx="13054432" cy="9056512"/>
          </a:xfrm>
          <a:custGeom>
            <a:avLst/>
            <a:gdLst/>
            <a:ahLst/>
            <a:cxnLst/>
            <a:rect r="r" b="b" t="t" l="l"/>
            <a:pathLst>
              <a:path h="9056512" w="13054432">
                <a:moveTo>
                  <a:pt x="0" y="9056512"/>
                </a:moveTo>
                <a:lnTo>
                  <a:pt x="13054432" y="9056512"/>
                </a:lnTo>
                <a:lnTo>
                  <a:pt x="13054432" y="0"/>
                </a:lnTo>
                <a:lnTo>
                  <a:pt x="0" y="0"/>
                </a:lnTo>
                <a:lnTo>
                  <a:pt x="0" y="905651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3" t="0" r="-43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2139293" y="1028700"/>
            <a:ext cx="3905118" cy="8714350"/>
          </a:xfrm>
          <a:custGeom>
            <a:avLst/>
            <a:gdLst/>
            <a:ahLst/>
            <a:cxnLst/>
            <a:rect r="r" b="b" t="t" l="l"/>
            <a:pathLst>
              <a:path h="8714350" w="3905118">
                <a:moveTo>
                  <a:pt x="3905118" y="0"/>
                </a:moveTo>
                <a:lnTo>
                  <a:pt x="0" y="0"/>
                </a:lnTo>
                <a:lnTo>
                  <a:pt x="0" y="8714350"/>
                </a:lnTo>
                <a:lnTo>
                  <a:pt x="3905118" y="8714350"/>
                </a:lnTo>
                <a:lnTo>
                  <a:pt x="390511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17" t="0" r="-117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4064842"/>
            <a:ext cx="1699919" cy="282374"/>
          </a:xfrm>
          <a:custGeom>
            <a:avLst/>
            <a:gdLst/>
            <a:ahLst/>
            <a:cxnLst/>
            <a:rect r="r" b="b" t="t" l="l"/>
            <a:pathLst>
              <a:path h="282374" w="1699919">
                <a:moveTo>
                  <a:pt x="0" y="0"/>
                </a:moveTo>
                <a:lnTo>
                  <a:pt x="1699919" y="0"/>
                </a:lnTo>
                <a:lnTo>
                  <a:pt x="1699919" y="282374"/>
                </a:lnTo>
                <a:lnTo>
                  <a:pt x="0" y="2823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9144000" y="1798365"/>
            <a:ext cx="7020754" cy="1111324"/>
            <a:chOff x="0" y="0"/>
            <a:chExt cx="9361005" cy="148176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361005" cy="1481765"/>
            </a:xfrm>
            <a:custGeom>
              <a:avLst/>
              <a:gdLst/>
              <a:ahLst/>
              <a:cxnLst/>
              <a:rect r="r" b="b" t="t" l="l"/>
              <a:pathLst>
                <a:path h="1481765" w="9361005">
                  <a:moveTo>
                    <a:pt x="0" y="0"/>
                  </a:moveTo>
                  <a:lnTo>
                    <a:pt x="9361005" y="0"/>
                  </a:lnTo>
                  <a:lnTo>
                    <a:pt x="9361005" y="1481765"/>
                  </a:lnTo>
                  <a:lnTo>
                    <a:pt x="0" y="14817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9361005" cy="160559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100"/>
                </a:lnSpc>
              </a:pPr>
              <a:r>
                <a:rPr lang="en-US" sz="6500">
                  <a:solidFill>
                    <a:srgbClr val="FFFFFF"/>
                  </a:solidFill>
                  <a:latin typeface="Norwester"/>
                  <a:ea typeface="Norwester"/>
                  <a:cs typeface="Norwester"/>
                  <a:sym typeface="Norwester"/>
                </a:rPr>
                <a:t>WHY HYBRID 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144000" y="2858731"/>
            <a:ext cx="6008622" cy="1111324"/>
            <a:chOff x="0" y="0"/>
            <a:chExt cx="8011496" cy="148176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011496" cy="1481765"/>
            </a:xfrm>
            <a:custGeom>
              <a:avLst/>
              <a:gdLst/>
              <a:ahLst/>
              <a:cxnLst/>
              <a:rect r="r" b="b" t="t" l="l"/>
              <a:pathLst>
                <a:path h="1481765" w="8011496">
                  <a:moveTo>
                    <a:pt x="0" y="0"/>
                  </a:moveTo>
                  <a:lnTo>
                    <a:pt x="8011496" y="0"/>
                  </a:lnTo>
                  <a:lnTo>
                    <a:pt x="8011496" y="1481765"/>
                  </a:lnTo>
                  <a:lnTo>
                    <a:pt x="0" y="14817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23825"/>
              <a:ext cx="8011496" cy="160559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100"/>
                </a:lnSpc>
              </a:pPr>
              <a:r>
                <a:rPr lang="en-US" sz="6500">
                  <a:solidFill>
                    <a:srgbClr val="FF63A4"/>
                  </a:solidFill>
                  <a:latin typeface="Norwester"/>
                  <a:ea typeface="Norwester"/>
                  <a:cs typeface="Norwester"/>
                  <a:sym typeface="Norwester"/>
                </a:rPr>
                <a:t>APPROACH?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9144000" y="5334013"/>
            <a:ext cx="1400058" cy="761879"/>
          </a:xfrm>
          <a:custGeom>
            <a:avLst/>
            <a:gdLst/>
            <a:ahLst/>
            <a:cxnLst/>
            <a:rect r="r" b="b" t="t" l="l"/>
            <a:pathLst>
              <a:path h="761879" w="1400058">
                <a:moveTo>
                  <a:pt x="0" y="0"/>
                </a:moveTo>
                <a:lnTo>
                  <a:pt x="1400058" y="0"/>
                </a:lnTo>
                <a:lnTo>
                  <a:pt x="1400058" y="761879"/>
                </a:lnTo>
                <a:lnTo>
                  <a:pt x="0" y="7618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8843961" y="6229120"/>
            <a:ext cx="2497225" cy="3854043"/>
            <a:chOff x="0" y="0"/>
            <a:chExt cx="3329633" cy="513872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329633" cy="5138724"/>
            </a:xfrm>
            <a:custGeom>
              <a:avLst/>
              <a:gdLst/>
              <a:ahLst/>
              <a:cxnLst/>
              <a:rect r="r" b="b" t="t" l="l"/>
              <a:pathLst>
                <a:path h="5138724" w="3329633">
                  <a:moveTo>
                    <a:pt x="0" y="0"/>
                  </a:moveTo>
                  <a:lnTo>
                    <a:pt x="3329633" y="0"/>
                  </a:lnTo>
                  <a:lnTo>
                    <a:pt x="3329633" y="5138724"/>
                  </a:lnTo>
                  <a:lnTo>
                    <a:pt x="0" y="51387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3329633" cy="516729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65638" indent="-121879" lvl="2">
                <a:lnSpc>
                  <a:spcPts val="2238"/>
                </a:lnSpc>
                <a:buFont typeface="Arial"/>
                <a:buChar char="⚬"/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Sensors capture precise motion and acceleration, while vision (pose estimation) provides detailed posture and joint alignment.</a:t>
              </a:r>
            </a:p>
            <a:p>
              <a:pPr algn="l" marL="365638" indent="-121879" lvl="2">
                <a:lnSpc>
                  <a:spcPts val="2238"/>
                </a:lnSpc>
                <a:buFont typeface="Arial"/>
                <a:buChar char="⚬"/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Together, they overcome individual weaknesses and provide a complete understanding of exercise quality.</a:t>
              </a:r>
            </a:p>
            <a:p>
              <a:pPr algn="l" marL="365638" indent="-121879" lvl="2">
                <a:lnSpc>
                  <a:spcPts val="2238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144000" y="5475738"/>
            <a:ext cx="1400058" cy="558350"/>
            <a:chOff x="0" y="0"/>
            <a:chExt cx="1866744" cy="74446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866744" cy="744467"/>
            </a:xfrm>
            <a:custGeom>
              <a:avLst/>
              <a:gdLst/>
              <a:ahLst/>
              <a:cxnLst/>
              <a:rect r="r" b="b" t="t" l="l"/>
              <a:pathLst>
                <a:path h="744467" w="1866744">
                  <a:moveTo>
                    <a:pt x="0" y="0"/>
                  </a:moveTo>
                  <a:lnTo>
                    <a:pt x="1866744" y="0"/>
                  </a:lnTo>
                  <a:lnTo>
                    <a:pt x="1866744" y="744467"/>
                  </a:lnTo>
                  <a:lnTo>
                    <a:pt x="0" y="744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1866744" cy="77304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299"/>
                </a:lnSpc>
              </a:pPr>
              <a:r>
                <a:rPr lang="en-US" sz="1642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Combines Strengths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1861592" y="5334013"/>
            <a:ext cx="1400058" cy="761879"/>
          </a:xfrm>
          <a:custGeom>
            <a:avLst/>
            <a:gdLst/>
            <a:ahLst/>
            <a:cxnLst/>
            <a:rect r="r" b="b" t="t" l="l"/>
            <a:pathLst>
              <a:path h="761879" w="1400058">
                <a:moveTo>
                  <a:pt x="0" y="0"/>
                </a:moveTo>
                <a:lnTo>
                  <a:pt x="1400058" y="0"/>
                </a:lnTo>
                <a:lnTo>
                  <a:pt x="1400058" y="761879"/>
                </a:lnTo>
                <a:lnTo>
                  <a:pt x="0" y="7618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1784970" y="6229120"/>
            <a:ext cx="2454363" cy="3854043"/>
            <a:chOff x="0" y="0"/>
            <a:chExt cx="3272484" cy="513872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272484" cy="5138724"/>
            </a:xfrm>
            <a:custGeom>
              <a:avLst/>
              <a:gdLst/>
              <a:ahLst/>
              <a:cxnLst/>
              <a:rect r="r" b="b" t="t" l="l"/>
              <a:pathLst>
                <a:path h="5138724" w="3272484">
                  <a:moveTo>
                    <a:pt x="0" y="0"/>
                  </a:moveTo>
                  <a:lnTo>
                    <a:pt x="3272484" y="0"/>
                  </a:lnTo>
                  <a:lnTo>
                    <a:pt x="3272484" y="5138724"/>
                  </a:lnTo>
                  <a:lnTo>
                    <a:pt x="0" y="51387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3272484" cy="516729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65638" indent="-121879" lvl="2">
                <a:lnSpc>
                  <a:spcPts val="2238"/>
                </a:lnSpc>
                <a:buFont typeface="Arial"/>
                <a:buChar char="⚬"/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Vision-only systems can fail in poor lighting or occlusion, and sensor-only systems can't evaluate form.</a:t>
              </a:r>
            </a:p>
            <a:p>
              <a:pPr algn="l" marL="365638" indent="-121879" lvl="2">
                <a:lnSpc>
                  <a:spcPts val="2238"/>
                </a:lnSpc>
                <a:buFont typeface="Arial"/>
                <a:buChar char="⚬"/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A hybrid system works consistently in real-world conditions, ensuring more accurate repetition counting and posture evaluation.</a:t>
              </a:r>
            </a:p>
            <a:p>
              <a:pPr algn="l" marL="365638" indent="-121879" lvl="2">
                <a:lnSpc>
                  <a:spcPts val="2238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1861592" y="5475738"/>
            <a:ext cx="1400058" cy="558350"/>
            <a:chOff x="0" y="0"/>
            <a:chExt cx="1866744" cy="74446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866744" cy="744467"/>
            </a:xfrm>
            <a:custGeom>
              <a:avLst/>
              <a:gdLst/>
              <a:ahLst/>
              <a:cxnLst/>
              <a:rect r="r" b="b" t="t" l="l"/>
              <a:pathLst>
                <a:path h="744467" w="1866744">
                  <a:moveTo>
                    <a:pt x="0" y="0"/>
                  </a:moveTo>
                  <a:lnTo>
                    <a:pt x="1866744" y="0"/>
                  </a:lnTo>
                  <a:lnTo>
                    <a:pt x="1866744" y="744467"/>
                  </a:lnTo>
                  <a:lnTo>
                    <a:pt x="0" y="744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28575"/>
              <a:ext cx="1866744" cy="77304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299"/>
                </a:lnSpc>
              </a:pPr>
              <a:r>
                <a:rPr lang="en-US" sz="1642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Improves Accuracy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4579184" y="5442509"/>
            <a:ext cx="1400058" cy="677654"/>
            <a:chOff x="0" y="0"/>
            <a:chExt cx="1866744" cy="90353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866646" cy="903478"/>
            </a:xfrm>
            <a:custGeom>
              <a:avLst/>
              <a:gdLst/>
              <a:ahLst/>
              <a:cxnLst/>
              <a:rect r="r" b="b" t="t" l="l"/>
              <a:pathLst>
                <a:path h="903478" w="1866646">
                  <a:moveTo>
                    <a:pt x="451739" y="0"/>
                  </a:moveTo>
                  <a:lnTo>
                    <a:pt x="1414907" y="0"/>
                  </a:lnTo>
                  <a:cubicBezTo>
                    <a:pt x="1534668" y="0"/>
                    <a:pt x="1649603" y="47625"/>
                    <a:pt x="1734312" y="132334"/>
                  </a:cubicBezTo>
                  <a:cubicBezTo>
                    <a:pt x="1819021" y="217043"/>
                    <a:pt x="1866646" y="331978"/>
                    <a:pt x="1866646" y="451739"/>
                  </a:cubicBezTo>
                  <a:cubicBezTo>
                    <a:pt x="1866646" y="571500"/>
                    <a:pt x="1819021" y="686435"/>
                    <a:pt x="1734312" y="771144"/>
                  </a:cubicBezTo>
                  <a:cubicBezTo>
                    <a:pt x="1649603" y="855853"/>
                    <a:pt x="1534668" y="903478"/>
                    <a:pt x="1414907" y="903478"/>
                  </a:cubicBezTo>
                  <a:lnTo>
                    <a:pt x="451739" y="903478"/>
                  </a:lnTo>
                  <a:cubicBezTo>
                    <a:pt x="331978" y="903478"/>
                    <a:pt x="217043" y="855853"/>
                    <a:pt x="132334" y="771144"/>
                  </a:cubicBezTo>
                  <a:cubicBezTo>
                    <a:pt x="47625" y="686435"/>
                    <a:pt x="0" y="571627"/>
                    <a:pt x="0" y="451739"/>
                  </a:cubicBezTo>
                  <a:cubicBezTo>
                    <a:pt x="0" y="331851"/>
                    <a:pt x="47625" y="217043"/>
                    <a:pt x="132334" y="132334"/>
                  </a:cubicBezTo>
                  <a:cubicBezTo>
                    <a:pt x="217043" y="47625"/>
                    <a:pt x="331978" y="0"/>
                    <a:pt x="451739" y="0"/>
                  </a:cubicBezTo>
                  <a:close/>
                </a:path>
              </a:pathLst>
            </a:custGeom>
            <a:solidFill>
              <a:srgbClr val="FF63A4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579184" y="5334013"/>
            <a:ext cx="1400058" cy="786150"/>
            <a:chOff x="0" y="0"/>
            <a:chExt cx="1866744" cy="104819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866744" cy="1048199"/>
            </a:xfrm>
            <a:custGeom>
              <a:avLst/>
              <a:gdLst/>
              <a:ahLst/>
              <a:cxnLst/>
              <a:rect r="r" b="b" t="t" l="l"/>
              <a:pathLst>
                <a:path h="1048199" w="1866744">
                  <a:moveTo>
                    <a:pt x="0" y="0"/>
                  </a:moveTo>
                  <a:lnTo>
                    <a:pt x="1866744" y="0"/>
                  </a:lnTo>
                  <a:lnTo>
                    <a:pt x="1866744" y="1048199"/>
                  </a:lnTo>
                  <a:lnTo>
                    <a:pt x="0" y="10481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28575"/>
              <a:ext cx="1866744" cy="107677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238"/>
                </a:lnSpc>
              </a:pPr>
              <a:r>
                <a:rPr lang="en-US" sz="1599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Enables Real-Time,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4534608" y="6167788"/>
            <a:ext cx="2197186" cy="3577893"/>
            <a:chOff x="0" y="0"/>
            <a:chExt cx="2929581" cy="4770524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929581" cy="4770524"/>
            </a:xfrm>
            <a:custGeom>
              <a:avLst/>
              <a:gdLst/>
              <a:ahLst/>
              <a:cxnLst/>
              <a:rect r="r" b="b" t="t" l="l"/>
              <a:pathLst>
                <a:path h="4770524" w="2929581">
                  <a:moveTo>
                    <a:pt x="0" y="0"/>
                  </a:moveTo>
                  <a:lnTo>
                    <a:pt x="2929581" y="0"/>
                  </a:lnTo>
                  <a:lnTo>
                    <a:pt x="2929581" y="4770524"/>
                  </a:lnTo>
                  <a:lnTo>
                    <a:pt x="0" y="47705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28575"/>
              <a:ext cx="2929581" cy="479909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65638" indent="-121879" lvl="2">
                <a:lnSpc>
                  <a:spcPts val="2238"/>
                </a:lnSpc>
                <a:buFont typeface="Arial"/>
                <a:buChar char="⚬"/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Machine learning models analyze both sensor and visual data to provide instant corrections and insights.</a:t>
              </a:r>
            </a:p>
            <a:p>
              <a:pPr algn="l" marL="365638" indent="-121879" lvl="2">
                <a:lnSpc>
                  <a:spcPts val="2238"/>
                </a:lnSpc>
                <a:buFont typeface="Arial"/>
                <a:buChar char="⚬"/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This supports safer and smarter workouts without the need for a human trainer.</a:t>
              </a:r>
            </a:p>
            <a:p>
              <a:pPr algn="l" marL="365638" indent="-121879" lvl="2">
                <a:lnSpc>
                  <a:spcPts val="2238"/>
                </a:lnSpc>
              </a:pP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5361681" y="2281079"/>
            <a:ext cx="2218575" cy="1214166"/>
          </a:xfrm>
          <a:custGeom>
            <a:avLst/>
            <a:gdLst/>
            <a:ahLst/>
            <a:cxnLst/>
            <a:rect r="r" b="b" t="t" l="l"/>
            <a:pathLst>
              <a:path h="1214166" w="2218575">
                <a:moveTo>
                  <a:pt x="0" y="0"/>
                </a:moveTo>
                <a:lnTo>
                  <a:pt x="2218575" y="0"/>
                </a:lnTo>
                <a:lnTo>
                  <a:pt x="2218575" y="1214166"/>
                </a:lnTo>
                <a:lnTo>
                  <a:pt x="0" y="12141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-582" r="0" b="-582"/>
            </a:stretch>
          </a:blipFill>
        </p:spPr>
      </p:sp>
      <p:sp>
        <p:nvSpPr>
          <p:cNvPr name="Freeform 34" id="34"/>
          <p:cNvSpPr/>
          <p:nvPr/>
        </p:nvSpPr>
        <p:spPr>
          <a:xfrm flipH="true" flipV="false" rot="0">
            <a:off x="-272685" y="3155702"/>
            <a:ext cx="1960356" cy="1072849"/>
          </a:xfrm>
          <a:custGeom>
            <a:avLst/>
            <a:gdLst/>
            <a:ahLst/>
            <a:cxnLst/>
            <a:rect r="r" b="b" t="t" l="l"/>
            <a:pathLst>
              <a:path h="1072849" w="1960356">
                <a:moveTo>
                  <a:pt x="1960356" y="0"/>
                </a:moveTo>
                <a:lnTo>
                  <a:pt x="0" y="0"/>
                </a:lnTo>
                <a:lnTo>
                  <a:pt x="0" y="1072849"/>
                </a:lnTo>
                <a:lnTo>
                  <a:pt x="1960356" y="1072849"/>
                </a:lnTo>
                <a:lnTo>
                  <a:pt x="196035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-559" r="0" b="-559"/>
            </a:stretch>
          </a:blipFill>
        </p:spPr>
      </p:sp>
      <p:sp>
        <p:nvSpPr>
          <p:cNvPr name="Freeform 35" id="35"/>
          <p:cNvSpPr/>
          <p:nvPr/>
        </p:nvSpPr>
        <p:spPr>
          <a:xfrm flipH="true" flipV="false" rot="0">
            <a:off x="6341859" y="5637866"/>
            <a:ext cx="1132578" cy="619829"/>
          </a:xfrm>
          <a:custGeom>
            <a:avLst/>
            <a:gdLst/>
            <a:ahLst/>
            <a:cxnLst/>
            <a:rect r="r" b="b" t="t" l="l"/>
            <a:pathLst>
              <a:path h="619829" w="1132578">
                <a:moveTo>
                  <a:pt x="1132578" y="0"/>
                </a:moveTo>
                <a:lnTo>
                  <a:pt x="0" y="0"/>
                </a:lnTo>
                <a:lnTo>
                  <a:pt x="0" y="619829"/>
                </a:lnTo>
                <a:lnTo>
                  <a:pt x="1132578" y="619829"/>
                </a:lnTo>
                <a:lnTo>
                  <a:pt x="113257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-671" r="0" b="-671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121382" y="6779724"/>
            <a:ext cx="891597" cy="487947"/>
          </a:xfrm>
          <a:custGeom>
            <a:avLst/>
            <a:gdLst/>
            <a:ahLst/>
            <a:cxnLst/>
            <a:rect r="r" b="b" t="t" l="l"/>
            <a:pathLst>
              <a:path h="487947" w="891597">
                <a:moveTo>
                  <a:pt x="0" y="0"/>
                </a:moveTo>
                <a:lnTo>
                  <a:pt x="891597" y="0"/>
                </a:lnTo>
                <a:lnTo>
                  <a:pt x="891597" y="487947"/>
                </a:lnTo>
                <a:lnTo>
                  <a:pt x="0" y="48794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-540" r="0" b="-540"/>
            </a:stretch>
          </a:blipFill>
        </p:spPr>
      </p:sp>
      <p:grpSp>
        <p:nvGrpSpPr>
          <p:cNvPr name="Group 37" id="37"/>
          <p:cNvGrpSpPr/>
          <p:nvPr/>
        </p:nvGrpSpPr>
        <p:grpSpPr>
          <a:xfrm rot="0">
            <a:off x="9213204" y="4556765"/>
            <a:ext cx="7340717" cy="1092537"/>
            <a:chOff x="0" y="0"/>
            <a:chExt cx="9787623" cy="1456716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9787623" cy="1456716"/>
            </a:xfrm>
            <a:custGeom>
              <a:avLst/>
              <a:gdLst/>
              <a:ahLst/>
              <a:cxnLst/>
              <a:rect r="r" b="b" t="t" l="l"/>
              <a:pathLst>
                <a:path h="1456716" w="9787623">
                  <a:moveTo>
                    <a:pt x="0" y="0"/>
                  </a:moveTo>
                  <a:lnTo>
                    <a:pt x="9787623" y="0"/>
                  </a:lnTo>
                  <a:lnTo>
                    <a:pt x="9787623" y="1456716"/>
                  </a:lnTo>
                  <a:lnTo>
                    <a:pt x="0" y="14567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28575"/>
              <a:ext cx="9787623" cy="148529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65638" indent="-121879" lvl="2">
                <a:lnSpc>
                  <a:spcPts val="2238"/>
                </a:lnSpc>
                <a:buFont typeface="Arial"/>
                <a:buChar char="⚬"/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Sensor-based: Great motion data, poor posture analysis.</a:t>
              </a:r>
            </a:p>
            <a:p>
              <a:pPr algn="l" marL="365638" indent="-121879" lvl="2">
                <a:lnSpc>
                  <a:spcPts val="2238"/>
                </a:lnSpc>
                <a:buFont typeface="Arial"/>
                <a:buChar char="⚬"/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Vision-based: Excellent posture analysis, but sensitive to environment.</a:t>
              </a:r>
            </a:p>
            <a:p>
              <a:pPr algn="l" marL="365638" indent="-121879" lvl="2">
                <a:lnSpc>
                  <a:spcPts val="2238"/>
                </a:lnSpc>
              </a:pPr>
            </a:p>
            <a:p>
              <a:pPr algn="l" marL="365638" indent="-121879" lvl="2">
                <a:lnSpc>
                  <a:spcPts val="2238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200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69250">
            <a:off x="-1425348" y="4788562"/>
            <a:ext cx="12642653" cy="8770841"/>
          </a:xfrm>
          <a:custGeom>
            <a:avLst/>
            <a:gdLst/>
            <a:ahLst/>
            <a:cxnLst/>
            <a:rect r="r" b="b" t="t" l="l"/>
            <a:pathLst>
              <a:path h="8770841" w="12642653">
                <a:moveTo>
                  <a:pt x="0" y="8770841"/>
                </a:moveTo>
                <a:lnTo>
                  <a:pt x="12642653" y="8770841"/>
                </a:lnTo>
                <a:lnTo>
                  <a:pt x="12642653" y="0"/>
                </a:lnTo>
                <a:lnTo>
                  <a:pt x="0" y="0"/>
                </a:lnTo>
                <a:lnTo>
                  <a:pt x="0" y="877084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" t="0" r="-16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585053" y="4798677"/>
            <a:ext cx="10338168" cy="5595534"/>
          </a:xfrm>
          <a:custGeom>
            <a:avLst/>
            <a:gdLst/>
            <a:ahLst/>
            <a:cxnLst/>
            <a:rect r="r" b="b" t="t" l="l"/>
            <a:pathLst>
              <a:path h="5595534" w="10338168">
                <a:moveTo>
                  <a:pt x="10338168" y="0"/>
                </a:moveTo>
                <a:lnTo>
                  <a:pt x="0" y="0"/>
                </a:lnTo>
                <a:lnTo>
                  <a:pt x="0" y="5595534"/>
                </a:lnTo>
                <a:lnTo>
                  <a:pt x="10338168" y="5595534"/>
                </a:lnTo>
                <a:lnTo>
                  <a:pt x="103381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357" r="0" b="-357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448947" y="1798214"/>
            <a:ext cx="10322577" cy="1052269"/>
            <a:chOff x="0" y="0"/>
            <a:chExt cx="13763436" cy="14030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763436" cy="1403025"/>
            </a:xfrm>
            <a:custGeom>
              <a:avLst/>
              <a:gdLst/>
              <a:ahLst/>
              <a:cxnLst/>
              <a:rect r="r" b="b" t="t" l="l"/>
              <a:pathLst>
                <a:path h="1403025" w="13763436">
                  <a:moveTo>
                    <a:pt x="0" y="0"/>
                  </a:moveTo>
                  <a:lnTo>
                    <a:pt x="13763436" y="0"/>
                  </a:lnTo>
                  <a:lnTo>
                    <a:pt x="13763436" y="1403025"/>
                  </a:lnTo>
                  <a:lnTo>
                    <a:pt x="0" y="14030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14300"/>
              <a:ext cx="13763436" cy="15173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8679"/>
                </a:lnSpc>
              </a:pPr>
              <a:r>
                <a:rPr lang="en-US" sz="6199">
                  <a:solidFill>
                    <a:srgbClr val="FFFFFF"/>
                  </a:solidFill>
                  <a:latin typeface="Norwester"/>
                  <a:ea typeface="Norwester"/>
                  <a:cs typeface="Norwester"/>
                  <a:sym typeface="Norwester"/>
                </a:rPr>
                <a:t>HOW THE EXERCISE RECOGNITION 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448947" y="2773997"/>
            <a:ext cx="7790855" cy="1111324"/>
            <a:chOff x="0" y="0"/>
            <a:chExt cx="10387807" cy="148176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387807" cy="1481765"/>
            </a:xfrm>
            <a:custGeom>
              <a:avLst/>
              <a:gdLst/>
              <a:ahLst/>
              <a:cxnLst/>
              <a:rect r="r" b="b" t="t" l="l"/>
              <a:pathLst>
                <a:path h="1481765" w="10387807">
                  <a:moveTo>
                    <a:pt x="0" y="0"/>
                  </a:moveTo>
                  <a:lnTo>
                    <a:pt x="10387807" y="0"/>
                  </a:lnTo>
                  <a:lnTo>
                    <a:pt x="10387807" y="1481765"/>
                  </a:lnTo>
                  <a:lnTo>
                    <a:pt x="0" y="14817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23825"/>
              <a:ext cx="10387807" cy="160559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100"/>
                </a:lnSpc>
              </a:pPr>
              <a:r>
                <a:rPr lang="en-US" sz="6500">
                  <a:solidFill>
                    <a:srgbClr val="FF63A4"/>
                  </a:solidFill>
                  <a:latin typeface="Norwester"/>
                  <a:ea typeface="Norwester"/>
                  <a:cs typeface="Norwester"/>
                  <a:sym typeface="Norwester"/>
                </a:rPr>
                <a:t>ALGORITHM WORKS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448947" y="3989570"/>
            <a:ext cx="1699919" cy="282374"/>
          </a:xfrm>
          <a:custGeom>
            <a:avLst/>
            <a:gdLst/>
            <a:ahLst/>
            <a:cxnLst/>
            <a:rect r="r" b="b" t="t" l="l"/>
            <a:pathLst>
              <a:path h="282374" w="1699919">
                <a:moveTo>
                  <a:pt x="0" y="0"/>
                </a:moveTo>
                <a:lnTo>
                  <a:pt x="1699919" y="0"/>
                </a:lnTo>
                <a:lnTo>
                  <a:pt x="1699919" y="282374"/>
                </a:lnTo>
                <a:lnTo>
                  <a:pt x="0" y="2823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671071" y="2041102"/>
            <a:ext cx="729107" cy="729107"/>
          </a:xfrm>
          <a:custGeom>
            <a:avLst/>
            <a:gdLst/>
            <a:ahLst/>
            <a:cxnLst/>
            <a:rect r="r" b="b" t="t" l="l"/>
            <a:pathLst>
              <a:path h="729107" w="729107">
                <a:moveTo>
                  <a:pt x="0" y="0"/>
                </a:moveTo>
                <a:lnTo>
                  <a:pt x="729107" y="0"/>
                </a:lnTo>
                <a:lnTo>
                  <a:pt x="729107" y="729107"/>
                </a:lnTo>
                <a:lnTo>
                  <a:pt x="0" y="7291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2754233" y="2012527"/>
            <a:ext cx="4081169" cy="1920989"/>
            <a:chOff x="0" y="0"/>
            <a:chExt cx="5441559" cy="256131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441559" cy="2561319"/>
            </a:xfrm>
            <a:custGeom>
              <a:avLst/>
              <a:gdLst/>
              <a:ahLst/>
              <a:cxnLst/>
              <a:rect r="r" b="b" t="t" l="l"/>
              <a:pathLst>
                <a:path h="2561319" w="5441559">
                  <a:moveTo>
                    <a:pt x="0" y="0"/>
                  </a:moveTo>
                  <a:lnTo>
                    <a:pt x="5441559" y="0"/>
                  </a:lnTo>
                  <a:lnTo>
                    <a:pt x="5441559" y="2561319"/>
                  </a:lnTo>
                  <a:lnTo>
                    <a:pt x="0" y="25613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5441559" cy="258989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238"/>
                </a:lnSpc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Video Capture &amp; Pose Detection:</a:t>
              </a:r>
            </a:p>
            <a:p>
              <a:pPr algn="l" marL="365638" indent="-121879" lvl="2">
                <a:lnSpc>
                  <a:spcPts val="2238"/>
                </a:lnSpc>
                <a:buFont typeface="Arial"/>
                <a:buChar char="⚬"/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Captures live video from the webcam using OpenCV.</a:t>
              </a:r>
            </a:p>
            <a:p>
              <a:pPr algn="l" marL="365638" indent="-121879" lvl="2">
                <a:lnSpc>
                  <a:spcPts val="2238"/>
                </a:lnSpc>
                <a:buFont typeface="Arial"/>
                <a:buChar char="⚬"/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Processes each frame with MediaPipe Pose to detect body landmarks (like shoulder, elbow, wrist).</a:t>
              </a:r>
            </a:p>
            <a:p>
              <a:pPr algn="l" marL="365638" indent="-121879" lvl="2">
                <a:lnSpc>
                  <a:spcPts val="2238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731934" y="2207694"/>
            <a:ext cx="607381" cy="348299"/>
            <a:chOff x="0" y="0"/>
            <a:chExt cx="809841" cy="46439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09841" cy="464399"/>
            </a:xfrm>
            <a:custGeom>
              <a:avLst/>
              <a:gdLst/>
              <a:ahLst/>
              <a:cxnLst/>
              <a:rect r="r" b="b" t="t" l="l"/>
              <a:pathLst>
                <a:path h="464399" w="809841">
                  <a:moveTo>
                    <a:pt x="0" y="0"/>
                  </a:moveTo>
                  <a:lnTo>
                    <a:pt x="809841" y="0"/>
                  </a:lnTo>
                  <a:lnTo>
                    <a:pt x="809841" y="464399"/>
                  </a:lnTo>
                  <a:lnTo>
                    <a:pt x="0" y="4643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09841" cy="51202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859"/>
                </a:lnSpc>
              </a:pPr>
              <a:r>
                <a:rPr lang="en-US" sz="2042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01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1671071" y="3713968"/>
            <a:ext cx="729107" cy="729107"/>
          </a:xfrm>
          <a:custGeom>
            <a:avLst/>
            <a:gdLst/>
            <a:ahLst/>
            <a:cxnLst/>
            <a:rect r="r" b="b" t="t" l="l"/>
            <a:pathLst>
              <a:path h="729107" w="729107">
                <a:moveTo>
                  <a:pt x="0" y="0"/>
                </a:moveTo>
                <a:lnTo>
                  <a:pt x="729107" y="0"/>
                </a:lnTo>
                <a:lnTo>
                  <a:pt x="729107" y="729107"/>
                </a:lnTo>
                <a:lnTo>
                  <a:pt x="0" y="7291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2771653" y="3823895"/>
            <a:ext cx="4081169" cy="1920989"/>
            <a:chOff x="0" y="0"/>
            <a:chExt cx="5441559" cy="256131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5441559" cy="2561319"/>
            </a:xfrm>
            <a:custGeom>
              <a:avLst/>
              <a:gdLst/>
              <a:ahLst/>
              <a:cxnLst/>
              <a:rect r="r" b="b" t="t" l="l"/>
              <a:pathLst>
                <a:path h="2561319" w="5441559">
                  <a:moveTo>
                    <a:pt x="0" y="0"/>
                  </a:moveTo>
                  <a:lnTo>
                    <a:pt x="5441559" y="0"/>
                  </a:lnTo>
                  <a:lnTo>
                    <a:pt x="5441559" y="2561319"/>
                  </a:lnTo>
                  <a:lnTo>
                    <a:pt x="0" y="25613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5441559" cy="258989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238"/>
                </a:lnSpc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Angle Calculation:</a:t>
              </a:r>
            </a:p>
            <a:p>
              <a:pPr algn="l" marL="365638" indent="-121879" lvl="2">
                <a:lnSpc>
                  <a:spcPts val="2238"/>
                </a:lnSpc>
                <a:buFont typeface="Arial"/>
                <a:buChar char="⚬"/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Calculates the angle at the elbow using the coordinates of shoulder, elbow, and wrist.</a:t>
              </a:r>
            </a:p>
            <a:p>
              <a:pPr algn="l" marL="365638" indent="-121879" lvl="2">
                <a:lnSpc>
                  <a:spcPts val="2238"/>
                </a:lnSpc>
                <a:buFont typeface="Arial"/>
                <a:buChar char="⚬"/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This helps determine the arm's bending during bicep curls.</a:t>
              </a:r>
            </a:p>
            <a:p>
              <a:pPr algn="l" marL="365638" indent="-121879" lvl="2">
                <a:lnSpc>
                  <a:spcPts val="2238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1731934" y="3880559"/>
            <a:ext cx="607381" cy="348299"/>
            <a:chOff x="0" y="0"/>
            <a:chExt cx="809841" cy="46439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09841" cy="464399"/>
            </a:xfrm>
            <a:custGeom>
              <a:avLst/>
              <a:gdLst/>
              <a:ahLst/>
              <a:cxnLst/>
              <a:rect r="r" b="b" t="t" l="l"/>
              <a:pathLst>
                <a:path h="464399" w="809841">
                  <a:moveTo>
                    <a:pt x="0" y="0"/>
                  </a:moveTo>
                  <a:lnTo>
                    <a:pt x="809841" y="0"/>
                  </a:lnTo>
                  <a:lnTo>
                    <a:pt x="809841" y="464399"/>
                  </a:lnTo>
                  <a:lnTo>
                    <a:pt x="0" y="4643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809841" cy="51202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859"/>
                </a:lnSpc>
              </a:pPr>
              <a:r>
                <a:rPr lang="en-US" sz="2042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02</a:t>
              </a: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1671071" y="5472559"/>
            <a:ext cx="729107" cy="729107"/>
          </a:xfrm>
          <a:custGeom>
            <a:avLst/>
            <a:gdLst/>
            <a:ahLst/>
            <a:cxnLst/>
            <a:rect r="r" b="b" t="t" l="l"/>
            <a:pathLst>
              <a:path h="729107" w="729107">
                <a:moveTo>
                  <a:pt x="0" y="0"/>
                </a:moveTo>
                <a:lnTo>
                  <a:pt x="729107" y="0"/>
                </a:lnTo>
                <a:lnTo>
                  <a:pt x="729107" y="729107"/>
                </a:lnTo>
                <a:lnTo>
                  <a:pt x="0" y="7291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12771653" y="5641110"/>
            <a:ext cx="4081169" cy="1920989"/>
            <a:chOff x="0" y="0"/>
            <a:chExt cx="5441559" cy="256131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441559" cy="2561319"/>
            </a:xfrm>
            <a:custGeom>
              <a:avLst/>
              <a:gdLst/>
              <a:ahLst/>
              <a:cxnLst/>
              <a:rect r="r" b="b" t="t" l="l"/>
              <a:pathLst>
                <a:path h="2561319" w="5441559">
                  <a:moveTo>
                    <a:pt x="0" y="0"/>
                  </a:moveTo>
                  <a:lnTo>
                    <a:pt x="5441559" y="0"/>
                  </a:lnTo>
                  <a:lnTo>
                    <a:pt x="5441559" y="2561319"/>
                  </a:lnTo>
                  <a:lnTo>
                    <a:pt x="0" y="25613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28575"/>
              <a:ext cx="5441559" cy="258989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238"/>
                </a:lnSpc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Repetition Counting Logic:</a:t>
              </a:r>
            </a:p>
            <a:p>
              <a:pPr algn="l" marL="365638" indent="-121879" lvl="2">
                <a:lnSpc>
                  <a:spcPts val="2238"/>
                </a:lnSpc>
                <a:buFont typeface="Arial"/>
                <a:buChar char="⚬"/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If the elbow angle is &gt;160°, it marks the "down" stage.</a:t>
              </a:r>
            </a:p>
            <a:p>
              <a:pPr algn="l" marL="365638" indent="-121879" lvl="2">
                <a:lnSpc>
                  <a:spcPts val="2238"/>
                </a:lnSpc>
                <a:buFont typeface="Arial"/>
                <a:buChar char="⚬"/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If the angle goes &lt;30° after "down", it marks the "up" stage and increments the rep counter.</a:t>
              </a:r>
            </a:p>
            <a:p>
              <a:pPr algn="l" marL="365638" indent="-121879" lvl="2">
                <a:lnSpc>
                  <a:spcPts val="2238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731934" y="5639150"/>
            <a:ext cx="607381" cy="348299"/>
            <a:chOff x="0" y="0"/>
            <a:chExt cx="809841" cy="46439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09841" cy="464399"/>
            </a:xfrm>
            <a:custGeom>
              <a:avLst/>
              <a:gdLst/>
              <a:ahLst/>
              <a:cxnLst/>
              <a:rect r="r" b="b" t="t" l="l"/>
              <a:pathLst>
                <a:path h="464399" w="809841">
                  <a:moveTo>
                    <a:pt x="0" y="0"/>
                  </a:moveTo>
                  <a:lnTo>
                    <a:pt x="809841" y="0"/>
                  </a:lnTo>
                  <a:lnTo>
                    <a:pt x="809841" y="464399"/>
                  </a:lnTo>
                  <a:lnTo>
                    <a:pt x="0" y="4643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47625"/>
              <a:ext cx="809841" cy="51202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859"/>
                </a:lnSpc>
              </a:pPr>
              <a:r>
                <a:rPr lang="en-US" sz="2042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03</a:t>
              </a: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11671071" y="7231150"/>
            <a:ext cx="729107" cy="729107"/>
          </a:xfrm>
          <a:custGeom>
            <a:avLst/>
            <a:gdLst/>
            <a:ahLst/>
            <a:cxnLst/>
            <a:rect r="r" b="b" t="t" l="l"/>
            <a:pathLst>
              <a:path h="729107" w="729107">
                <a:moveTo>
                  <a:pt x="0" y="0"/>
                </a:moveTo>
                <a:lnTo>
                  <a:pt x="729107" y="0"/>
                </a:lnTo>
                <a:lnTo>
                  <a:pt x="729107" y="729107"/>
                </a:lnTo>
                <a:lnTo>
                  <a:pt x="0" y="7291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3" id="33"/>
          <p:cNvGrpSpPr/>
          <p:nvPr/>
        </p:nvGrpSpPr>
        <p:grpSpPr>
          <a:xfrm rot="0">
            <a:off x="12828803" y="7416791"/>
            <a:ext cx="4081169" cy="1920989"/>
            <a:chOff x="0" y="0"/>
            <a:chExt cx="5441559" cy="2561319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5441559" cy="2561319"/>
            </a:xfrm>
            <a:custGeom>
              <a:avLst/>
              <a:gdLst/>
              <a:ahLst/>
              <a:cxnLst/>
              <a:rect r="r" b="b" t="t" l="l"/>
              <a:pathLst>
                <a:path h="2561319" w="5441559">
                  <a:moveTo>
                    <a:pt x="0" y="0"/>
                  </a:moveTo>
                  <a:lnTo>
                    <a:pt x="5441559" y="0"/>
                  </a:lnTo>
                  <a:lnTo>
                    <a:pt x="5441559" y="2561319"/>
                  </a:lnTo>
                  <a:lnTo>
                    <a:pt x="0" y="25613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28575"/>
              <a:ext cx="5441559" cy="258989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238"/>
                </a:lnSpc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Live Feedback Display:</a:t>
              </a:r>
            </a:p>
            <a:p>
              <a:pPr algn="l" marL="365638" indent="-121879" lvl="2">
                <a:lnSpc>
                  <a:spcPts val="2238"/>
                </a:lnSpc>
                <a:buFont typeface="Arial"/>
                <a:buChar char="⚬"/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Displays current angle, rep count, and movement stage ("up" or "down") on the video feed in real-time.</a:t>
              </a:r>
            </a:p>
            <a:p>
              <a:pPr algn="l" marL="365638" indent="-121879" lvl="2">
                <a:lnSpc>
                  <a:spcPts val="2238"/>
                </a:lnSpc>
                <a:buFont typeface="Arial"/>
                <a:buChar char="⚬"/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Makes the system interactive and user-friendly.</a:t>
              </a:r>
            </a:p>
            <a:p>
              <a:pPr algn="l" marL="365638" indent="-121879" lvl="2">
                <a:lnSpc>
                  <a:spcPts val="2238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1731934" y="7397741"/>
            <a:ext cx="607381" cy="348299"/>
            <a:chOff x="0" y="0"/>
            <a:chExt cx="809841" cy="464399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09841" cy="464399"/>
            </a:xfrm>
            <a:custGeom>
              <a:avLst/>
              <a:gdLst/>
              <a:ahLst/>
              <a:cxnLst/>
              <a:rect r="r" b="b" t="t" l="l"/>
              <a:pathLst>
                <a:path h="464399" w="809841">
                  <a:moveTo>
                    <a:pt x="0" y="0"/>
                  </a:moveTo>
                  <a:lnTo>
                    <a:pt x="809841" y="0"/>
                  </a:lnTo>
                  <a:lnTo>
                    <a:pt x="809841" y="464399"/>
                  </a:lnTo>
                  <a:lnTo>
                    <a:pt x="0" y="4643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47625"/>
              <a:ext cx="809841" cy="51202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859"/>
                </a:lnSpc>
              </a:pPr>
              <a:r>
                <a:rPr lang="en-US" sz="2042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04</a:t>
              </a:r>
            </a:p>
          </p:txBody>
        </p:sp>
      </p:grpSp>
      <p:sp>
        <p:nvSpPr>
          <p:cNvPr name="Freeform 39" id="39"/>
          <p:cNvSpPr/>
          <p:nvPr/>
        </p:nvSpPr>
        <p:spPr>
          <a:xfrm flipH="false" flipV="false" rot="0">
            <a:off x="7170913" y="4766378"/>
            <a:ext cx="1973087" cy="1326637"/>
          </a:xfrm>
          <a:custGeom>
            <a:avLst/>
            <a:gdLst/>
            <a:ahLst/>
            <a:cxnLst/>
            <a:rect r="r" b="b" t="t" l="l"/>
            <a:pathLst>
              <a:path h="1326637" w="1973087">
                <a:moveTo>
                  <a:pt x="0" y="0"/>
                </a:moveTo>
                <a:lnTo>
                  <a:pt x="1973087" y="0"/>
                </a:lnTo>
                <a:lnTo>
                  <a:pt x="1973087" y="1326637"/>
                </a:lnTo>
                <a:lnTo>
                  <a:pt x="0" y="132663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-52" r="0" b="-52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200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25212" y="3062157"/>
            <a:ext cx="1699919" cy="282374"/>
          </a:xfrm>
          <a:custGeom>
            <a:avLst/>
            <a:gdLst/>
            <a:ahLst/>
            <a:cxnLst/>
            <a:rect r="r" b="b" t="t" l="l"/>
            <a:pathLst>
              <a:path h="282374" w="1699919">
                <a:moveTo>
                  <a:pt x="0" y="0"/>
                </a:moveTo>
                <a:lnTo>
                  <a:pt x="1699919" y="0"/>
                </a:lnTo>
                <a:lnTo>
                  <a:pt x="1699919" y="282374"/>
                </a:lnTo>
                <a:lnTo>
                  <a:pt x="0" y="2823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69250">
            <a:off x="-1425348" y="4788562"/>
            <a:ext cx="12642653" cy="8770841"/>
          </a:xfrm>
          <a:custGeom>
            <a:avLst/>
            <a:gdLst/>
            <a:ahLst/>
            <a:cxnLst/>
            <a:rect r="r" b="b" t="t" l="l"/>
            <a:pathLst>
              <a:path h="8770841" w="12642653">
                <a:moveTo>
                  <a:pt x="0" y="8770841"/>
                </a:moveTo>
                <a:lnTo>
                  <a:pt x="12642653" y="8770841"/>
                </a:lnTo>
                <a:lnTo>
                  <a:pt x="12642653" y="0"/>
                </a:lnTo>
                <a:lnTo>
                  <a:pt x="0" y="0"/>
                </a:lnTo>
                <a:lnTo>
                  <a:pt x="0" y="877084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6" t="0" r="-16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878203" y="3786180"/>
            <a:ext cx="6035550" cy="6190308"/>
            <a:chOff x="0" y="0"/>
            <a:chExt cx="8047400" cy="825374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047355" cy="8253730"/>
            </a:xfrm>
            <a:custGeom>
              <a:avLst/>
              <a:gdLst/>
              <a:ahLst/>
              <a:cxnLst/>
              <a:rect r="r" b="b" t="t" l="l"/>
              <a:pathLst>
                <a:path h="8253730" w="8047355">
                  <a:moveTo>
                    <a:pt x="0" y="0"/>
                  </a:moveTo>
                  <a:lnTo>
                    <a:pt x="8047355" y="0"/>
                  </a:lnTo>
                  <a:lnTo>
                    <a:pt x="8047355" y="8253730"/>
                  </a:lnTo>
                  <a:lnTo>
                    <a:pt x="0" y="82537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42" t="0" r="-43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8157456" y="5230764"/>
            <a:ext cx="1973087" cy="1326637"/>
          </a:xfrm>
          <a:custGeom>
            <a:avLst/>
            <a:gdLst/>
            <a:ahLst/>
            <a:cxnLst/>
            <a:rect r="r" b="b" t="t" l="l"/>
            <a:pathLst>
              <a:path h="1326637" w="1973087">
                <a:moveTo>
                  <a:pt x="0" y="0"/>
                </a:moveTo>
                <a:lnTo>
                  <a:pt x="1973087" y="0"/>
                </a:lnTo>
                <a:lnTo>
                  <a:pt x="1973087" y="1326637"/>
                </a:lnTo>
                <a:lnTo>
                  <a:pt x="0" y="132663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52" r="0" b="-52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3720487"/>
            <a:ext cx="428824" cy="556636"/>
          </a:xfrm>
          <a:custGeom>
            <a:avLst/>
            <a:gdLst/>
            <a:ahLst/>
            <a:cxnLst/>
            <a:rect r="r" b="b" t="t" l="l"/>
            <a:pathLst>
              <a:path h="556636" w="428824">
                <a:moveTo>
                  <a:pt x="0" y="0"/>
                </a:moveTo>
                <a:lnTo>
                  <a:pt x="428824" y="0"/>
                </a:lnTo>
                <a:lnTo>
                  <a:pt x="428824" y="556636"/>
                </a:lnTo>
                <a:lnTo>
                  <a:pt x="0" y="55663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602" t="0" r="-602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878203" y="1126902"/>
            <a:ext cx="8713055" cy="1988968"/>
            <a:chOff x="0" y="0"/>
            <a:chExt cx="11617407" cy="265195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617406" cy="2651957"/>
            </a:xfrm>
            <a:custGeom>
              <a:avLst/>
              <a:gdLst/>
              <a:ahLst/>
              <a:cxnLst/>
              <a:rect r="r" b="b" t="t" l="l"/>
              <a:pathLst>
                <a:path h="2651957" w="11617406">
                  <a:moveTo>
                    <a:pt x="0" y="0"/>
                  </a:moveTo>
                  <a:lnTo>
                    <a:pt x="11617406" y="0"/>
                  </a:lnTo>
                  <a:lnTo>
                    <a:pt x="11617406" y="2651957"/>
                  </a:lnTo>
                  <a:lnTo>
                    <a:pt x="0" y="26519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14300"/>
              <a:ext cx="11617407" cy="276625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980"/>
                </a:lnSpc>
              </a:pPr>
              <a:r>
                <a:rPr lang="en-US" sz="5700">
                  <a:solidFill>
                    <a:srgbClr val="FFFFFF"/>
                  </a:solidFill>
                  <a:latin typeface="Norwester"/>
                  <a:ea typeface="Norwester"/>
                  <a:cs typeface="Norwester"/>
                  <a:sym typeface="Norwester"/>
                </a:rPr>
                <a:t>AREAS OF IMPLEMENTATION OF THE HYBRID MODEL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304357" y="1834855"/>
            <a:ext cx="5168715" cy="1368688"/>
            <a:chOff x="0" y="0"/>
            <a:chExt cx="6891620" cy="182491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891620" cy="1824917"/>
            </a:xfrm>
            <a:custGeom>
              <a:avLst/>
              <a:gdLst/>
              <a:ahLst/>
              <a:cxnLst/>
              <a:rect r="r" b="b" t="t" l="l"/>
              <a:pathLst>
                <a:path h="1824917" w="6891620">
                  <a:moveTo>
                    <a:pt x="0" y="0"/>
                  </a:moveTo>
                  <a:lnTo>
                    <a:pt x="6891620" y="0"/>
                  </a:lnTo>
                  <a:lnTo>
                    <a:pt x="6891620" y="1824917"/>
                  </a:lnTo>
                  <a:lnTo>
                    <a:pt x="0" y="18249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6891620" cy="185349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65638" indent="-121879" lvl="2">
                <a:lnSpc>
                  <a:spcPts val="2238"/>
                </a:lnSpc>
                <a:buFont typeface="Arial"/>
                <a:buChar char="⚬"/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Real-time workout tracking with rep counting and posture correction.</a:t>
              </a:r>
            </a:p>
            <a:p>
              <a:pPr algn="l" marL="365638" indent="-121879" lvl="2">
                <a:lnSpc>
                  <a:spcPts val="2238"/>
                </a:lnSpc>
                <a:buFont typeface="Arial"/>
                <a:buChar char="⚬"/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Smart mirrors and fitness apps with AI-driven coaching.</a:t>
              </a:r>
            </a:p>
            <a:p>
              <a:pPr algn="l" marL="365638" indent="-121879" lvl="2">
                <a:lnSpc>
                  <a:spcPts val="2238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304357" y="1304626"/>
            <a:ext cx="3648522" cy="323141"/>
            <a:chOff x="0" y="0"/>
            <a:chExt cx="4864696" cy="43085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864696" cy="430855"/>
            </a:xfrm>
            <a:custGeom>
              <a:avLst/>
              <a:gdLst/>
              <a:ahLst/>
              <a:cxnLst/>
              <a:rect r="r" b="b" t="t" l="l"/>
              <a:pathLst>
                <a:path h="430855" w="4864696">
                  <a:moveTo>
                    <a:pt x="0" y="0"/>
                  </a:moveTo>
                  <a:lnTo>
                    <a:pt x="4864696" y="0"/>
                  </a:lnTo>
                  <a:lnTo>
                    <a:pt x="4864696" y="430855"/>
                  </a:lnTo>
                  <a:lnTo>
                    <a:pt x="0" y="4308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4864696" cy="46895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659"/>
                </a:lnSpc>
              </a:pPr>
              <a:r>
                <a:rPr lang="en-US" sz="1899" b="true">
                  <a:solidFill>
                    <a:srgbClr val="FF63A4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Home Fitness &amp; Smart Gyms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304357" y="4114994"/>
            <a:ext cx="5168715" cy="1368688"/>
            <a:chOff x="0" y="0"/>
            <a:chExt cx="6891620" cy="182491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891620" cy="1824917"/>
            </a:xfrm>
            <a:custGeom>
              <a:avLst/>
              <a:gdLst/>
              <a:ahLst/>
              <a:cxnLst/>
              <a:rect r="r" b="b" t="t" l="l"/>
              <a:pathLst>
                <a:path h="1824917" w="6891620">
                  <a:moveTo>
                    <a:pt x="0" y="0"/>
                  </a:moveTo>
                  <a:lnTo>
                    <a:pt x="6891620" y="0"/>
                  </a:lnTo>
                  <a:lnTo>
                    <a:pt x="6891620" y="1824917"/>
                  </a:lnTo>
                  <a:lnTo>
                    <a:pt x="0" y="18249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6891620" cy="185349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65638" indent="-121879" lvl="2">
                <a:lnSpc>
                  <a:spcPts val="2238"/>
                </a:lnSpc>
                <a:buFont typeface="Arial"/>
                <a:buChar char="⚬"/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Remote coaching platforms that offer feedback like a human trainer.</a:t>
              </a:r>
            </a:p>
            <a:p>
              <a:pPr algn="l" marL="365638" indent="-121879" lvl="2">
                <a:lnSpc>
                  <a:spcPts val="2238"/>
                </a:lnSpc>
                <a:buFont typeface="Arial"/>
                <a:buChar char="⚬"/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Personalized routines based on user movement and performance.</a:t>
              </a:r>
            </a:p>
            <a:p>
              <a:pPr algn="l" marL="365638" indent="-121879" lvl="2">
                <a:lnSpc>
                  <a:spcPts val="2238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1304357" y="3584765"/>
            <a:ext cx="3491359" cy="323141"/>
            <a:chOff x="0" y="0"/>
            <a:chExt cx="4655145" cy="43085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655145" cy="430855"/>
            </a:xfrm>
            <a:custGeom>
              <a:avLst/>
              <a:gdLst/>
              <a:ahLst/>
              <a:cxnLst/>
              <a:rect r="r" b="b" t="t" l="l"/>
              <a:pathLst>
                <a:path h="430855" w="4655145">
                  <a:moveTo>
                    <a:pt x="0" y="0"/>
                  </a:moveTo>
                  <a:lnTo>
                    <a:pt x="4655145" y="0"/>
                  </a:lnTo>
                  <a:lnTo>
                    <a:pt x="4655145" y="430855"/>
                  </a:lnTo>
                  <a:lnTo>
                    <a:pt x="0" y="4308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4655145" cy="46895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659"/>
                </a:lnSpc>
              </a:pPr>
              <a:r>
                <a:rPr lang="en-US" sz="1899" b="true">
                  <a:solidFill>
                    <a:srgbClr val="FF63A4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Virtual Personal Training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1304357" y="6395132"/>
            <a:ext cx="5168715" cy="1644839"/>
            <a:chOff x="0" y="0"/>
            <a:chExt cx="6891620" cy="219311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891620" cy="2193119"/>
            </a:xfrm>
            <a:custGeom>
              <a:avLst/>
              <a:gdLst/>
              <a:ahLst/>
              <a:cxnLst/>
              <a:rect r="r" b="b" t="t" l="l"/>
              <a:pathLst>
                <a:path h="2193119" w="6891620">
                  <a:moveTo>
                    <a:pt x="0" y="0"/>
                  </a:moveTo>
                  <a:lnTo>
                    <a:pt x="6891620" y="0"/>
                  </a:lnTo>
                  <a:lnTo>
                    <a:pt x="6891620" y="2193119"/>
                  </a:lnTo>
                  <a:lnTo>
                    <a:pt x="0" y="21931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28575"/>
              <a:ext cx="6891620" cy="222169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65638" indent="-121879" lvl="2">
                <a:lnSpc>
                  <a:spcPts val="2238"/>
                </a:lnSpc>
                <a:buFont typeface="Arial"/>
                <a:buChar char="⚬"/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Analyzing form and biomechanics in elite sports for injury prevention and performance optimization.</a:t>
              </a:r>
            </a:p>
            <a:p>
              <a:pPr algn="l" marL="365638" indent="-121879" lvl="2">
                <a:lnSpc>
                  <a:spcPts val="2238"/>
                </a:lnSpc>
                <a:buFont typeface="Arial"/>
                <a:buChar char="⚬"/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Detailed motion feedback for complex drills and exercises.</a:t>
              </a:r>
            </a:p>
            <a:p>
              <a:pPr algn="l" marL="365638" indent="-121879" lvl="2">
                <a:lnSpc>
                  <a:spcPts val="2238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1304357" y="5864904"/>
            <a:ext cx="4777241" cy="323141"/>
            <a:chOff x="0" y="0"/>
            <a:chExt cx="6369655" cy="43085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69655" cy="430855"/>
            </a:xfrm>
            <a:custGeom>
              <a:avLst/>
              <a:gdLst/>
              <a:ahLst/>
              <a:cxnLst/>
              <a:rect r="r" b="b" t="t" l="l"/>
              <a:pathLst>
                <a:path h="430855" w="6369655">
                  <a:moveTo>
                    <a:pt x="0" y="0"/>
                  </a:moveTo>
                  <a:lnTo>
                    <a:pt x="6369655" y="0"/>
                  </a:lnTo>
                  <a:lnTo>
                    <a:pt x="6369655" y="430855"/>
                  </a:lnTo>
                  <a:lnTo>
                    <a:pt x="0" y="4308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6369655" cy="46895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659"/>
                </a:lnSpc>
              </a:pPr>
              <a:r>
                <a:rPr lang="en-US" sz="1899" b="true">
                  <a:solidFill>
                    <a:srgbClr val="FF63A4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Professional Sports &amp; Athletic Training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304357" y="8441913"/>
            <a:ext cx="5168715" cy="1092537"/>
            <a:chOff x="0" y="0"/>
            <a:chExt cx="6891620" cy="1456716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891620" cy="1456716"/>
            </a:xfrm>
            <a:custGeom>
              <a:avLst/>
              <a:gdLst/>
              <a:ahLst/>
              <a:cxnLst/>
              <a:rect r="r" b="b" t="t" l="l"/>
              <a:pathLst>
                <a:path h="1456716" w="6891620">
                  <a:moveTo>
                    <a:pt x="0" y="0"/>
                  </a:moveTo>
                  <a:lnTo>
                    <a:pt x="6891620" y="0"/>
                  </a:lnTo>
                  <a:lnTo>
                    <a:pt x="6891620" y="1456716"/>
                  </a:lnTo>
                  <a:lnTo>
                    <a:pt x="0" y="14567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28575"/>
              <a:ext cx="6891620" cy="148529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65638" indent="-121879" lvl="2">
                <a:lnSpc>
                  <a:spcPts val="2238"/>
                </a:lnSpc>
                <a:buFont typeface="Arial"/>
                <a:buChar char="⚬"/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Monitoring daily movements to detect unsafe postures or loss of balance.</a:t>
              </a:r>
            </a:p>
            <a:p>
              <a:pPr algn="l" marL="365638" indent="-121879" lvl="2">
                <a:lnSpc>
                  <a:spcPts val="2238"/>
                </a:lnSpc>
                <a:buFont typeface="Arial"/>
                <a:buChar char="⚬"/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Ensures safety in assisted living environments.</a:t>
              </a:r>
            </a:p>
            <a:p>
              <a:pPr algn="l" marL="365638" indent="-121879" lvl="2">
                <a:lnSpc>
                  <a:spcPts val="2238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1304357" y="7911685"/>
            <a:ext cx="4205738" cy="323141"/>
            <a:chOff x="0" y="0"/>
            <a:chExt cx="5607651" cy="43085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607651" cy="430855"/>
            </a:xfrm>
            <a:custGeom>
              <a:avLst/>
              <a:gdLst/>
              <a:ahLst/>
              <a:cxnLst/>
              <a:rect r="r" b="b" t="t" l="l"/>
              <a:pathLst>
                <a:path h="430855" w="5607651">
                  <a:moveTo>
                    <a:pt x="0" y="0"/>
                  </a:moveTo>
                  <a:lnTo>
                    <a:pt x="5607651" y="0"/>
                  </a:lnTo>
                  <a:lnTo>
                    <a:pt x="5607651" y="430855"/>
                  </a:lnTo>
                  <a:lnTo>
                    <a:pt x="0" y="4308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5607651" cy="46895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659"/>
                </a:lnSpc>
              </a:pPr>
              <a:r>
                <a:rPr lang="en-US" sz="1899" b="true">
                  <a:solidFill>
                    <a:srgbClr val="FF63A4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Elderly Care &amp; Fall Detection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200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326229"/>
            <a:ext cx="16230600" cy="4932071"/>
          </a:xfrm>
          <a:custGeom>
            <a:avLst/>
            <a:gdLst/>
            <a:ahLst/>
            <a:cxnLst/>
            <a:rect r="r" b="b" t="t" l="l"/>
            <a:pathLst>
              <a:path h="4932071" w="16230600">
                <a:moveTo>
                  <a:pt x="0" y="0"/>
                </a:moveTo>
                <a:lnTo>
                  <a:pt x="16230600" y="0"/>
                </a:lnTo>
                <a:lnTo>
                  <a:pt x="16230600" y="4932071"/>
                </a:lnTo>
                <a:lnTo>
                  <a:pt x="0" y="49320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2106321" y="1028700"/>
            <a:ext cx="6181679" cy="9611940"/>
          </a:xfrm>
          <a:custGeom>
            <a:avLst/>
            <a:gdLst/>
            <a:ahLst/>
            <a:cxnLst/>
            <a:rect r="r" b="b" t="t" l="l"/>
            <a:pathLst>
              <a:path h="9611940" w="6181679">
                <a:moveTo>
                  <a:pt x="6181679" y="0"/>
                </a:moveTo>
                <a:lnTo>
                  <a:pt x="0" y="0"/>
                </a:lnTo>
                <a:lnTo>
                  <a:pt x="0" y="9611940"/>
                </a:lnTo>
                <a:lnTo>
                  <a:pt x="6181679" y="9611940"/>
                </a:lnTo>
                <a:lnTo>
                  <a:pt x="618167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42" r="0" b="-4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63287" y="3950391"/>
            <a:ext cx="1699919" cy="282374"/>
          </a:xfrm>
          <a:custGeom>
            <a:avLst/>
            <a:gdLst/>
            <a:ahLst/>
            <a:cxnLst/>
            <a:rect r="r" b="b" t="t" l="l"/>
            <a:pathLst>
              <a:path h="282374" w="1699919">
                <a:moveTo>
                  <a:pt x="0" y="0"/>
                </a:moveTo>
                <a:lnTo>
                  <a:pt x="1699919" y="0"/>
                </a:lnTo>
                <a:lnTo>
                  <a:pt x="1699919" y="282374"/>
                </a:lnTo>
                <a:lnTo>
                  <a:pt x="0" y="2823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863287" y="1683914"/>
            <a:ext cx="7760837" cy="1111324"/>
            <a:chOff x="0" y="0"/>
            <a:chExt cx="10347783" cy="148176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347782" cy="1481765"/>
            </a:xfrm>
            <a:custGeom>
              <a:avLst/>
              <a:gdLst/>
              <a:ahLst/>
              <a:cxnLst/>
              <a:rect r="r" b="b" t="t" l="l"/>
              <a:pathLst>
                <a:path h="1481765" w="10347782">
                  <a:moveTo>
                    <a:pt x="0" y="0"/>
                  </a:moveTo>
                  <a:lnTo>
                    <a:pt x="10347782" y="0"/>
                  </a:lnTo>
                  <a:lnTo>
                    <a:pt x="10347782" y="1481765"/>
                  </a:lnTo>
                  <a:lnTo>
                    <a:pt x="0" y="14817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10347783" cy="160559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100"/>
                </a:lnSpc>
              </a:pPr>
              <a:r>
                <a:rPr lang="en-US" sz="6500">
                  <a:solidFill>
                    <a:srgbClr val="FFFFFF"/>
                  </a:solidFill>
                  <a:latin typeface="Norwester"/>
                  <a:ea typeface="Norwester"/>
                  <a:cs typeface="Norwester"/>
                  <a:sym typeface="Norwester"/>
                </a:rPr>
                <a:t>PROPOSED SYSTEM 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863287" y="2744281"/>
            <a:ext cx="7760837" cy="1111324"/>
            <a:chOff x="0" y="0"/>
            <a:chExt cx="10347783" cy="148176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347782" cy="1481765"/>
            </a:xfrm>
            <a:custGeom>
              <a:avLst/>
              <a:gdLst/>
              <a:ahLst/>
              <a:cxnLst/>
              <a:rect r="r" b="b" t="t" l="l"/>
              <a:pathLst>
                <a:path h="1481765" w="10347782">
                  <a:moveTo>
                    <a:pt x="0" y="0"/>
                  </a:moveTo>
                  <a:lnTo>
                    <a:pt x="10347782" y="0"/>
                  </a:lnTo>
                  <a:lnTo>
                    <a:pt x="10347782" y="1481765"/>
                  </a:lnTo>
                  <a:lnTo>
                    <a:pt x="0" y="14817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23825"/>
              <a:ext cx="10347783" cy="160559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100"/>
                </a:lnSpc>
              </a:pPr>
              <a:r>
                <a:rPr lang="en-US" sz="6500">
                  <a:solidFill>
                    <a:srgbClr val="FF63A4"/>
                  </a:solidFill>
                  <a:latin typeface="Norwester"/>
                  <a:ea typeface="Norwester"/>
                  <a:cs typeface="Norwester"/>
                  <a:sym typeface="Norwester"/>
                </a:rPr>
                <a:t>OVERVIEW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73689" y="4636763"/>
            <a:ext cx="10832633" cy="4692599"/>
            <a:chOff x="0" y="0"/>
            <a:chExt cx="14443511" cy="625679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443511" cy="6256799"/>
            </a:xfrm>
            <a:custGeom>
              <a:avLst/>
              <a:gdLst/>
              <a:ahLst/>
              <a:cxnLst/>
              <a:rect r="r" b="b" t="t" l="l"/>
              <a:pathLst>
                <a:path h="6256799" w="14443511">
                  <a:moveTo>
                    <a:pt x="0" y="0"/>
                  </a:moveTo>
                  <a:lnTo>
                    <a:pt x="14443511" y="0"/>
                  </a:lnTo>
                  <a:lnTo>
                    <a:pt x="14443511" y="6256799"/>
                  </a:lnTo>
                  <a:lnTo>
                    <a:pt x="0" y="62567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4443511" cy="629489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2208"/>
                </a:lnSpc>
              </a:pPr>
              <a:r>
                <a:rPr lang="en-US" sz="1576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In this project, we’ve designed a hybrid system that combines pose estimation, angle detection, and machine learning to recognize exercises and evaluate performance in real-time. The system works with just a standard camera—no need for wearables—which makes it easy and accessible for users.</a:t>
              </a:r>
            </a:p>
            <a:p>
              <a:pPr algn="just">
                <a:lnSpc>
                  <a:spcPts val="2208"/>
                </a:lnSpc>
              </a:pPr>
              <a:r>
                <a:rPr lang="en-US" sz="1576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Key Components:</a:t>
              </a:r>
            </a:p>
            <a:p>
              <a:pPr algn="just" marL="360526" indent="-120175" lvl="2">
                <a:lnSpc>
                  <a:spcPts val="2208"/>
                </a:lnSpc>
                <a:buFont typeface="Arial"/>
                <a:buChar char="⚬"/>
              </a:pPr>
              <a:r>
                <a:rPr lang="en-US" sz="1576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Video Input: The system starts by capturing a live video stream from a webcam or smartphone. This acts as the input for detecting movements.</a:t>
              </a:r>
            </a:p>
            <a:p>
              <a:pPr algn="just" marL="360526" indent="-120175" lvl="2">
                <a:lnSpc>
                  <a:spcPts val="2208"/>
                </a:lnSpc>
                <a:buFont typeface="Arial"/>
                <a:buChar char="⚬"/>
              </a:pPr>
              <a:r>
                <a:rPr lang="en-US" sz="1576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Pose Detection: Using models like BlazePose or OpenPose, the system identifies keypoints on the user’s body—shoulders, elbows, wrists, knees, etc.—which helps in understanding posture and motion.</a:t>
              </a:r>
            </a:p>
            <a:p>
              <a:pPr algn="just" marL="360526" indent="-120175" lvl="2">
                <a:lnSpc>
                  <a:spcPts val="2208"/>
                </a:lnSpc>
                <a:buFont typeface="Arial"/>
                <a:buChar char="⚬"/>
              </a:pPr>
              <a:r>
                <a:rPr lang="en-US" sz="1576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Joint Angle Calculation: Once the keypoints are tracked, the system calculates joint angles (like the angle between the shoulder, elbow, and wrist) to determine if the user is performing the exercise correctly.</a:t>
              </a:r>
            </a:p>
            <a:p>
              <a:pPr algn="just" marL="360526" indent="-120175" lvl="2">
                <a:lnSpc>
                  <a:spcPts val="2208"/>
                </a:lnSpc>
                <a:buFont typeface="Arial"/>
                <a:buChar char="⚬"/>
              </a:pPr>
              <a:r>
                <a:rPr lang="en-US" sz="1576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Repetition Counting &amp; Stage Detection: Based on angle thresholds, the system recognizes different stages of movement (like "up" and "down" in a bicep curl) and automatically counts reps.</a:t>
              </a:r>
            </a:p>
            <a:p>
              <a:pPr algn="just" marL="360526" indent="-120175" lvl="2">
                <a:lnSpc>
                  <a:spcPts val="2208"/>
                </a:lnSpc>
                <a:buFont typeface="Arial"/>
                <a:buChar char="⚬"/>
              </a:pPr>
              <a:r>
                <a:rPr lang="en-US" sz="1576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Machine Learning Feedback: The system uses techniques like Dynamic Time Warping and k-NN classification to compare user motion against ideal exercise patterns and detect mistakes or inconsistencies.</a:t>
              </a:r>
            </a:p>
            <a:p>
              <a:pPr algn="just" marL="360526" indent="-120175" lvl="2">
                <a:lnSpc>
                  <a:spcPts val="2208"/>
                </a:lnSpc>
                <a:buFont typeface="Arial"/>
                <a:buChar char="⚬"/>
              </a:pPr>
              <a:r>
                <a:rPr lang="en-US" sz="1576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Real-Time Visual Feedback: Users get instant feedback on their screen—like rep count, movement stage, and whether their posture is correct—helping them adjust immediately during the workout.</a:t>
              </a:r>
            </a:p>
            <a:p>
              <a:pPr algn="just" marL="360526" indent="-120175" lvl="2">
                <a:lnSpc>
                  <a:spcPts val="2208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5914515" y="1479379"/>
            <a:ext cx="779169" cy="1011402"/>
          </a:xfrm>
          <a:custGeom>
            <a:avLst/>
            <a:gdLst/>
            <a:ahLst/>
            <a:cxnLst/>
            <a:rect r="r" b="b" t="t" l="l"/>
            <a:pathLst>
              <a:path h="1011402" w="779169">
                <a:moveTo>
                  <a:pt x="0" y="0"/>
                </a:moveTo>
                <a:lnTo>
                  <a:pt x="779169" y="0"/>
                </a:lnTo>
                <a:lnTo>
                  <a:pt x="779169" y="1011402"/>
                </a:lnTo>
                <a:lnTo>
                  <a:pt x="0" y="10114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262" r="0" b="-262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10157153" y="796337"/>
            <a:ext cx="779169" cy="1011402"/>
          </a:xfrm>
          <a:custGeom>
            <a:avLst/>
            <a:gdLst/>
            <a:ahLst/>
            <a:cxnLst/>
            <a:rect r="r" b="b" t="t" l="l"/>
            <a:pathLst>
              <a:path h="1011402" w="779169">
                <a:moveTo>
                  <a:pt x="779169" y="0"/>
                </a:moveTo>
                <a:lnTo>
                  <a:pt x="0" y="0"/>
                </a:lnTo>
                <a:lnTo>
                  <a:pt x="0" y="1011402"/>
                </a:lnTo>
                <a:lnTo>
                  <a:pt x="779169" y="1011402"/>
                </a:lnTo>
                <a:lnTo>
                  <a:pt x="779169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262" r="0" b="-262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200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-1541144">
            <a:off x="7056771" y="2422132"/>
            <a:ext cx="14610480" cy="10136021"/>
          </a:xfrm>
          <a:custGeom>
            <a:avLst/>
            <a:gdLst/>
            <a:ahLst/>
            <a:cxnLst/>
            <a:rect r="r" b="b" t="t" l="l"/>
            <a:pathLst>
              <a:path h="10136021" w="14610480">
                <a:moveTo>
                  <a:pt x="14610480" y="10136021"/>
                </a:moveTo>
                <a:lnTo>
                  <a:pt x="0" y="10136021"/>
                </a:lnTo>
                <a:lnTo>
                  <a:pt x="0" y="0"/>
                </a:lnTo>
                <a:lnTo>
                  <a:pt x="14610480" y="0"/>
                </a:lnTo>
                <a:lnTo>
                  <a:pt x="14610480" y="1013602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" r="0" b="-4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9561199" y="1754243"/>
            <a:ext cx="7194389" cy="7350589"/>
          </a:xfrm>
          <a:custGeom>
            <a:avLst/>
            <a:gdLst/>
            <a:ahLst/>
            <a:cxnLst/>
            <a:rect r="r" b="b" t="t" l="l"/>
            <a:pathLst>
              <a:path h="7350589" w="7194389">
                <a:moveTo>
                  <a:pt x="7194389" y="0"/>
                </a:moveTo>
                <a:lnTo>
                  <a:pt x="0" y="0"/>
                </a:lnTo>
                <a:lnTo>
                  <a:pt x="0" y="7350589"/>
                </a:lnTo>
                <a:lnTo>
                  <a:pt x="7194389" y="7350589"/>
                </a:lnTo>
                <a:lnTo>
                  <a:pt x="719438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6" t="0" r="-26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025212" y="4074216"/>
            <a:ext cx="1699919" cy="282374"/>
          </a:xfrm>
          <a:custGeom>
            <a:avLst/>
            <a:gdLst/>
            <a:ahLst/>
            <a:cxnLst/>
            <a:rect r="r" b="b" t="t" l="l"/>
            <a:pathLst>
              <a:path h="282374" w="1699919">
                <a:moveTo>
                  <a:pt x="0" y="0"/>
                </a:moveTo>
                <a:lnTo>
                  <a:pt x="1699919" y="0"/>
                </a:lnTo>
                <a:lnTo>
                  <a:pt x="1699919" y="282374"/>
                </a:lnTo>
                <a:lnTo>
                  <a:pt x="0" y="2823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546054" y="1413800"/>
            <a:ext cx="779169" cy="1011402"/>
          </a:xfrm>
          <a:custGeom>
            <a:avLst/>
            <a:gdLst/>
            <a:ahLst/>
            <a:cxnLst/>
            <a:rect r="r" b="b" t="t" l="l"/>
            <a:pathLst>
              <a:path h="1011402" w="779169">
                <a:moveTo>
                  <a:pt x="0" y="0"/>
                </a:moveTo>
                <a:lnTo>
                  <a:pt x="779169" y="0"/>
                </a:lnTo>
                <a:lnTo>
                  <a:pt x="779169" y="1011402"/>
                </a:lnTo>
                <a:lnTo>
                  <a:pt x="0" y="10114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262" r="0" b="-262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9889695" y="2425202"/>
            <a:ext cx="779169" cy="1011402"/>
          </a:xfrm>
          <a:custGeom>
            <a:avLst/>
            <a:gdLst/>
            <a:ahLst/>
            <a:cxnLst/>
            <a:rect r="r" b="b" t="t" l="l"/>
            <a:pathLst>
              <a:path h="1011402" w="779169">
                <a:moveTo>
                  <a:pt x="779169" y="0"/>
                </a:moveTo>
                <a:lnTo>
                  <a:pt x="0" y="0"/>
                </a:lnTo>
                <a:lnTo>
                  <a:pt x="0" y="1011402"/>
                </a:lnTo>
                <a:lnTo>
                  <a:pt x="779169" y="1011402"/>
                </a:lnTo>
                <a:lnTo>
                  <a:pt x="779169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262" r="0" b="-262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1450279" y="7547292"/>
            <a:ext cx="779169" cy="1011402"/>
          </a:xfrm>
          <a:custGeom>
            <a:avLst/>
            <a:gdLst/>
            <a:ahLst/>
            <a:cxnLst/>
            <a:rect r="r" b="b" t="t" l="l"/>
            <a:pathLst>
              <a:path h="1011402" w="779169">
                <a:moveTo>
                  <a:pt x="779169" y="1011402"/>
                </a:moveTo>
                <a:lnTo>
                  <a:pt x="0" y="1011402"/>
                </a:lnTo>
                <a:lnTo>
                  <a:pt x="0" y="0"/>
                </a:lnTo>
                <a:lnTo>
                  <a:pt x="779169" y="0"/>
                </a:lnTo>
                <a:lnTo>
                  <a:pt x="779169" y="1011402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262" r="0" b="-262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896624" y="1819579"/>
            <a:ext cx="8254067" cy="1111324"/>
            <a:chOff x="0" y="0"/>
            <a:chExt cx="11005423" cy="148176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005423" cy="1481765"/>
            </a:xfrm>
            <a:custGeom>
              <a:avLst/>
              <a:gdLst/>
              <a:ahLst/>
              <a:cxnLst/>
              <a:rect r="r" b="b" t="t" l="l"/>
              <a:pathLst>
                <a:path h="1481765" w="11005423">
                  <a:moveTo>
                    <a:pt x="0" y="0"/>
                  </a:moveTo>
                  <a:lnTo>
                    <a:pt x="11005423" y="0"/>
                  </a:lnTo>
                  <a:lnTo>
                    <a:pt x="11005423" y="1481765"/>
                  </a:lnTo>
                  <a:lnTo>
                    <a:pt x="0" y="14817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23825"/>
              <a:ext cx="11005423" cy="160559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100"/>
                </a:lnSpc>
              </a:pPr>
              <a:r>
                <a:rPr lang="en-US" sz="6500">
                  <a:solidFill>
                    <a:srgbClr val="FFFFFF"/>
                  </a:solidFill>
                  <a:latin typeface="Norwester"/>
                  <a:ea typeface="Norwester"/>
                  <a:cs typeface="Norwester"/>
                  <a:sym typeface="Norwester"/>
                </a:rPr>
                <a:t> HOW WE DETECT AND 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025212" y="2868106"/>
            <a:ext cx="9637669" cy="1111324"/>
            <a:chOff x="0" y="0"/>
            <a:chExt cx="12850225" cy="148176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850226" cy="1481765"/>
            </a:xfrm>
            <a:custGeom>
              <a:avLst/>
              <a:gdLst/>
              <a:ahLst/>
              <a:cxnLst/>
              <a:rect r="r" b="b" t="t" l="l"/>
              <a:pathLst>
                <a:path h="1481765" w="12850226">
                  <a:moveTo>
                    <a:pt x="0" y="0"/>
                  </a:moveTo>
                  <a:lnTo>
                    <a:pt x="12850226" y="0"/>
                  </a:lnTo>
                  <a:lnTo>
                    <a:pt x="12850226" y="1481765"/>
                  </a:lnTo>
                  <a:lnTo>
                    <a:pt x="0" y="14817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23825"/>
              <a:ext cx="12850225" cy="160559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100"/>
                </a:lnSpc>
              </a:pPr>
              <a:r>
                <a:rPr lang="en-US" sz="6500">
                  <a:solidFill>
                    <a:srgbClr val="FF63A4"/>
                  </a:solidFill>
                  <a:latin typeface="Norwester"/>
                  <a:ea typeface="Norwester"/>
                  <a:cs typeface="Norwester"/>
                  <a:sym typeface="Norwester"/>
                </a:rPr>
                <a:t>COUNT BICEP CURLS USING AI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25042" y="4738684"/>
            <a:ext cx="10094872" cy="4958646"/>
            <a:chOff x="0" y="0"/>
            <a:chExt cx="13459829" cy="661152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459830" cy="6611528"/>
            </a:xfrm>
            <a:custGeom>
              <a:avLst/>
              <a:gdLst/>
              <a:ahLst/>
              <a:cxnLst/>
              <a:rect r="r" b="b" t="t" l="l"/>
              <a:pathLst>
                <a:path h="6611528" w="13459830">
                  <a:moveTo>
                    <a:pt x="0" y="0"/>
                  </a:moveTo>
                  <a:lnTo>
                    <a:pt x="13459830" y="0"/>
                  </a:lnTo>
                  <a:lnTo>
                    <a:pt x="13459830" y="6611528"/>
                  </a:lnTo>
                  <a:lnTo>
                    <a:pt x="0" y="66115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13459829" cy="664010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238"/>
                </a:lnSpc>
              </a:pPr>
              <a:r>
                <a:rPr lang="en-US" sz="1599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 Step 1</a:t>
              </a: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: Spotting the Body Joints</a:t>
              </a:r>
            </a:p>
            <a:p>
              <a:pPr algn="l">
                <a:lnSpc>
                  <a:spcPts val="2238"/>
                </a:lnSpc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We use MediaPipe, a computer vision tool, to track key body points like the shoulder, elbow, and wrist in real-time through the webcam.</a:t>
              </a:r>
            </a:p>
            <a:p>
              <a:pPr algn="l">
                <a:lnSpc>
                  <a:spcPts val="2238"/>
                </a:lnSpc>
              </a:pPr>
              <a:r>
                <a:rPr lang="en-US" sz="1599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Step 2</a:t>
              </a: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: Measuring the Elbow Angle</a:t>
              </a:r>
            </a:p>
            <a:p>
              <a:pPr algn="l">
                <a:lnSpc>
                  <a:spcPts val="2238"/>
                </a:lnSpc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To check if a curl is correct, we calculate the angle at the elbow using simple math between those three points.</a:t>
              </a:r>
            </a:p>
            <a:p>
              <a:pPr algn="l">
                <a:lnSpc>
                  <a:spcPts val="2238"/>
                </a:lnSpc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If the arm is fully extended, the angle is big (~160°). When curled, it gets small (~30°).</a:t>
              </a:r>
            </a:p>
            <a:p>
              <a:pPr algn="l">
                <a:lnSpc>
                  <a:spcPts val="2238"/>
                </a:lnSpc>
              </a:pPr>
              <a:r>
                <a:rPr lang="en-US" sz="1599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Step 3</a:t>
              </a: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: Counting the Reps</a:t>
              </a:r>
            </a:p>
            <a:p>
              <a:pPr algn="l">
                <a:lnSpc>
                  <a:spcPts val="2238"/>
                </a:lnSpc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We keep track of the movement using a stage system:</a:t>
              </a:r>
            </a:p>
            <a:p>
              <a:pPr algn="l" marL="365638" indent="-121879" lvl="2">
                <a:lnSpc>
                  <a:spcPts val="2238"/>
                </a:lnSpc>
                <a:buFont typeface="Arial"/>
                <a:buChar char="⚬"/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When the arm is straight → we mark the stage as "down"</a:t>
              </a:r>
            </a:p>
            <a:p>
              <a:pPr algn="l" marL="365638" indent="-121879" lvl="2">
                <a:lnSpc>
                  <a:spcPts val="2238"/>
                </a:lnSpc>
                <a:buFont typeface="Arial"/>
                <a:buChar char="⚬"/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When the arm curls up → and the angle drops below 30°, we switch to "up" and count a rep</a:t>
              </a:r>
            </a:p>
            <a:p>
              <a:pPr algn="l" marL="365638" indent="-121879" lvl="2">
                <a:lnSpc>
                  <a:spcPts val="2238"/>
                </a:lnSpc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Only full curls (from down to up) are counted—no cheating with half-reps!</a:t>
              </a:r>
            </a:p>
            <a:p>
              <a:pPr algn="l" marL="365638" indent="-121879" lvl="2">
                <a:lnSpc>
                  <a:spcPts val="2238"/>
                </a:lnSpc>
              </a:pPr>
              <a:r>
                <a:rPr lang="en-US" b="true" sz="15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Step 4</a:t>
              </a: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: Giving Instant Feedback</a:t>
              </a:r>
            </a:p>
            <a:p>
              <a:pPr algn="l" marL="365638" indent="-121879" lvl="2">
                <a:lnSpc>
                  <a:spcPts val="2238"/>
                </a:lnSpc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Everything shows up on the screen:</a:t>
              </a:r>
            </a:p>
            <a:p>
              <a:pPr algn="l" marL="365638" indent="-121879" lvl="2">
                <a:lnSpc>
                  <a:spcPts val="2238"/>
                </a:lnSpc>
                <a:buFont typeface="Arial"/>
                <a:buChar char="⚬"/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The angle at the elbow</a:t>
              </a:r>
            </a:p>
            <a:p>
              <a:pPr algn="l" marL="365638" indent="-121879" lvl="2">
                <a:lnSpc>
                  <a:spcPts val="2238"/>
                </a:lnSpc>
                <a:buFont typeface="Arial"/>
                <a:buChar char="⚬"/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The current rep count</a:t>
              </a:r>
            </a:p>
            <a:p>
              <a:pPr algn="l" marL="365638" indent="-121879" lvl="2">
                <a:lnSpc>
                  <a:spcPts val="2238"/>
                </a:lnSpc>
                <a:buFont typeface="Arial"/>
                <a:buChar char="⚬"/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Whether you’re in the up or down position</a:t>
              </a:r>
            </a:p>
            <a:p>
              <a:pPr algn="l" marL="365638" indent="-121879" lvl="2">
                <a:lnSpc>
                  <a:spcPts val="2238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200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652256"/>
            <a:ext cx="16230600" cy="4606048"/>
          </a:xfrm>
          <a:custGeom>
            <a:avLst/>
            <a:gdLst/>
            <a:ahLst/>
            <a:cxnLst/>
            <a:rect r="r" b="b" t="t" l="l"/>
            <a:pathLst>
              <a:path h="4606048" w="16230600">
                <a:moveTo>
                  <a:pt x="0" y="0"/>
                </a:moveTo>
                <a:lnTo>
                  <a:pt x="16230600" y="0"/>
                </a:lnTo>
                <a:lnTo>
                  <a:pt x="16230600" y="4606048"/>
                </a:lnTo>
                <a:lnTo>
                  <a:pt x="0" y="46060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27671" y="3476551"/>
            <a:ext cx="2711011" cy="3825060"/>
          </a:xfrm>
          <a:custGeom>
            <a:avLst/>
            <a:gdLst/>
            <a:ahLst/>
            <a:cxnLst/>
            <a:rect r="r" b="b" t="t" l="l"/>
            <a:pathLst>
              <a:path h="3825060" w="2711011">
                <a:moveTo>
                  <a:pt x="0" y="0"/>
                </a:moveTo>
                <a:lnTo>
                  <a:pt x="2711011" y="0"/>
                </a:lnTo>
                <a:lnTo>
                  <a:pt x="2711011" y="3825060"/>
                </a:lnTo>
                <a:lnTo>
                  <a:pt x="0" y="3825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4" t="0" r="-14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818398" y="3476551"/>
            <a:ext cx="2108564" cy="3825060"/>
          </a:xfrm>
          <a:custGeom>
            <a:avLst/>
            <a:gdLst/>
            <a:ahLst/>
            <a:cxnLst/>
            <a:rect r="r" b="b" t="t" l="l"/>
            <a:pathLst>
              <a:path h="3825060" w="2108564">
                <a:moveTo>
                  <a:pt x="0" y="0"/>
                </a:moveTo>
                <a:lnTo>
                  <a:pt x="2108564" y="0"/>
                </a:lnTo>
                <a:lnTo>
                  <a:pt x="2108564" y="3825060"/>
                </a:lnTo>
                <a:lnTo>
                  <a:pt x="0" y="3825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89" t="0" r="-89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143838" y="3682806"/>
            <a:ext cx="2816491" cy="3628329"/>
          </a:xfrm>
          <a:custGeom>
            <a:avLst/>
            <a:gdLst/>
            <a:ahLst/>
            <a:cxnLst/>
            <a:rect r="r" b="b" t="t" l="l"/>
            <a:pathLst>
              <a:path h="3628329" w="2816491">
                <a:moveTo>
                  <a:pt x="0" y="0"/>
                </a:moveTo>
                <a:lnTo>
                  <a:pt x="2816491" y="0"/>
                </a:lnTo>
                <a:lnTo>
                  <a:pt x="2816491" y="3628329"/>
                </a:lnTo>
                <a:lnTo>
                  <a:pt x="0" y="362832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89" r="0" b="-89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504786" y="1498893"/>
            <a:ext cx="9278428" cy="1111101"/>
            <a:chOff x="0" y="0"/>
            <a:chExt cx="12371237" cy="14814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371237" cy="1481468"/>
            </a:xfrm>
            <a:custGeom>
              <a:avLst/>
              <a:gdLst/>
              <a:ahLst/>
              <a:cxnLst/>
              <a:rect r="r" b="b" t="t" l="l"/>
              <a:pathLst>
                <a:path h="1481468" w="12371237">
                  <a:moveTo>
                    <a:pt x="0" y="0"/>
                  </a:moveTo>
                  <a:lnTo>
                    <a:pt x="12371237" y="0"/>
                  </a:lnTo>
                  <a:lnTo>
                    <a:pt x="12371237" y="1481468"/>
                  </a:lnTo>
                  <a:lnTo>
                    <a:pt x="0" y="14814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23825"/>
              <a:ext cx="12371237" cy="160529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9100"/>
                </a:lnSpc>
              </a:pPr>
              <a:r>
                <a:rPr lang="en-US" sz="6500">
                  <a:solidFill>
                    <a:srgbClr val="FFFFFF"/>
                  </a:solidFill>
                  <a:latin typeface="Norwester"/>
                  <a:ea typeface="Norwester"/>
                  <a:cs typeface="Norwester"/>
                  <a:sym typeface="Norwester"/>
                </a:rPr>
                <a:t>WARM UP MOVEMENT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8294041" y="2727452"/>
            <a:ext cx="1699919" cy="282374"/>
          </a:xfrm>
          <a:custGeom>
            <a:avLst/>
            <a:gdLst/>
            <a:ahLst/>
            <a:cxnLst/>
            <a:rect r="r" b="b" t="t" l="l"/>
            <a:pathLst>
              <a:path h="282374" w="1699919">
                <a:moveTo>
                  <a:pt x="0" y="0"/>
                </a:moveTo>
                <a:lnTo>
                  <a:pt x="1699919" y="0"/>
                </a:lnTo>
                <a:lnTo>
                  <a:pt x="1699919" y="282374"/>
                </a:lnTo>
                <a:lnTo>
                  <a:pt x="0" y="28237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562416" y="1664138"/>
            <a:ext cx="1973087" cy="1326637"/>
          </a:xfrm>
          <a:custGeom>
            <a:avLst/>
            <a:gdLst/>
            <a:ahLst/>
            <a:cxnLst/>
            <a:rect r="r" b="b" t="t" l="l"/>
            <a:pathLst>
              <a:path h="1326637" w="1973087">
                <a:moveTo>
                  <a:pt x="0" y="0"/>
                </a:moveTo>
                <a:lnTo>
                  <a:pt x="1973087" y="0"/>
                </a:lnTo>
                <a:lnTo>
                  <a:pt x="1973087" y="1326637"/>
                </a:lnTo>
                <a:lnTo>
                  <a:pt x="0" y="132663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-52" r="0" b="-52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752497" y="1664138"/>
            <a:ext cx="1973087" cy="1326637"/>
          </a:xfrm>
          <a:custGeom>
            <a:avLst/>
            <a:gdLst/>
            <a:ahLst/>
            <a:cxnLst/>
            <a:rect r="r" b="b" t="t" l="l"/>
            <a:pathLst>
              <a:path h="1326637" w="1973087">
                <a:moveTo>
                  <a:pt x="1973087" y="0"/>
                </a:moveTo>
                <a:lnTo>
                  <a:pt x="0" y="0"/>
                </a:lnTo>
                <a:lnTo>
                  <a:pt x="0" y="1326637"/>
                </a:lnTo>
                <a:lnTo>
                  <a:pt x="1973087" y="1326637"/>
                </a:lnTo>
                <a:lnTo>
                  <a:pt x="1973087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-52" r="0" b="-52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850589" y="7688415"/>
            <a:ext cx="3665176" cy="929387"/>
          </a:xfrm>
          <a:custGeom>
            <a:avLst/>
            <a:gdLst/>
            <a:ahLst/>
            <a:cxnLst/>
            <a:rect r="r" b="b" t="t" l="l"/>
            <a:pathLst>
              <a:path h="929387" w="3665176">
                <a:moveTo>
                  <a:pt x="0" y="0"/>
                </a:moveTo>
                <a:lnTo>
                  <a:pt x="3665176" y="0"/>
                </a:lnTo>
                <a:lnTo>
                  <a:pt x="3665176" y="929387"/>
                </a:lnTo>
                <a:lnTo>
                  <a:pt x="0" y="92938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986588" y="7971699"/>
            <a:ext cx="3393179" cy="423968"/>
            <a:chOff x="0" y="0"/>
            <a:chExt cx="4524239" cy="56529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524239" cy="565291"/>
            </a:xfrm>
            <a:custGeom>
              <a:avLst/>
              <a:gdLst/>
              <a:ahLst/>
              <a:cxnLst/>
              <a:rect r="r" b="b" t="t" l="l"/>
              <a:pathLst>
                <a:path h="565291" w="4524239">
                  <a:moveTo>
                    <a:pt x="0" y="0"/>
                  </a:moveTo>
                  <a:lnTo>
                    <a:pt x="4524239" y="0"/>
                  </a:lnTo>
                  <a:lnTo>
                    <a:pt x="4524239" y="565291"/>
                  </a:lnTo>
                  <a:lnTo>
                    <a:pt x="0" y="5652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4524239" cy="61291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491"/>
                </a:lnSpc>
              </a:pPr>
              <a:r>
                <a:rPr lang="en-US" b="true" sz="2494" u="sng">
                  <a:solidFill>
                    <a:srgbClr val="0000FF"/>
                  </a:solidFill>
                  <a:latin typeface="Open Sans Bold"/>
                  <a:ea typeface="Open Sans Bold"/>
                  <a:cs typeface="Open Sans Bold"/>
                  <a:sym typeface="Open Sans Bold"/>
                  <a:hlinkClick r:id="rId16" tooltip="http://localhost:5173/counter"/>
                </a:rPr>
                <a:t>PUSH UPS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7311412" y="7688415"/>
            <a:ext cx="3665176" cy="929387"/>
          </a:xfrm>
          <a:custGeom>
            <a:avLst/>
            <a:gdLst/>
            <a:ahLst/>
            <a:cxnLst/>
            <a:rect r="r" b="b" t="t" l="l"/>
            <a:pathLst>
              <a:path h="929387" w="3665176">
                <a:moveTo>
                  <a:pt x="0" y="0"/>
                </a:moveTo>
                <a:lnTo>
                  <a:pt x="3665176" y="0"/>
                </a:lnTo>
                <a:lnTo>
                  <a:pt x="3665176" y="929387"/>
                </a:lnTo>
                <a:lnTo>
                  <a:pt x="0" y="92938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7447411" y="7971699"/>
            <a:ext cx="3393179" cy="423968"/>
            <a:chOff x="0" y="0"/>
            <a:chExt cx="4524239" cy="56529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524239" cy="565291"/>
            </a:xfrm>
            <a:custGeom>
              <a:avLst/>
              <a:gdLst/>
              <a:ahLst/>
              <a:cxnLst/>
              <a:rect r="r" b="b" t="t" l="l"/>
              <a:pathLst>
                <a:path h="565291" w="4524239">
                  <a:moveTo>
                    <a:pt x="0" y="0"/>
                  </a:moveTo>
                  <a:lnTo>
                    <a:pt x="4524239" y="0"/>
                  </a:lnTo>
                  <a:lnTo>
                    <a:pt x="4524239" y="565291"/>
                  </a:lnTo>
                  <a:lnTo>
                    <a:pt x="0" y="5652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4524239" cy="61291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491"/>
                </a:lnSpc>
              </a:pPr>
              <a:r>
                <a:rPr lang="en-US" b="true" sz="2494" u="sng">
                  <a:solidFill>
                    <a:srgbClr val="0000FF"/>
                  </a:solidFill>
                  <a:latin typeface="Open Sans Bold"/>
                  <a:ea typeface="Open Sans Bold"/>
                  <a:cs typeface="Open Sans Bold"/>
                  <a:sym typeface="Open Sans Bold"/>
                  <a:hlinkClick r:id="rId17" tooltip="http://localhost:5173/counter"/>
                </a:rPr>
                <a:t>LUNGES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1772235" y="7688415"/>
            <a:ext cx="3665176" cy="929387"/>
          </a:xfrm>
          <a:custGeom>
            <a:avLst/>
            <a:gdLst/>
            <a:ahLst/>
            <a:cxnLst/>
            <a:rect r="r" b="b" t="t" l="l"/>
            <a:pathLst>
              <a:path h="929387" w="3665176">
                <a:moveTo>
                  <a:pt x="0" y="0"/>
                </a:moveTo>
                <a:lnTo>
                  <a:pt x="3665176" y="0"/>
                </a:lnTo>
                <a:lnTo>
                  <a:pt x="3665176" y="929387"/>
                </a:lnTo>
                <a:lnTo>
                  <a:pt x="0" y="92938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1908234" y="7971699"/>
            <a:ext cx="3393179" cy="423968"/>
            <a:chOff x="0" y="0"/>
            <a:chExt cx="4524239" cy="56529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524239" cy="565291"/>
            </a:xfrm>
            <a:custGeom>
              <a:avLst/>
              <a:gdLst/>
              <a:ahLst/>
              <a:cxnLst/>
              <a:rect r="r" b="b" t="t" l="l"/>
              <a:pathLst>
                <a:path h="565291" w="4524239">
                  <a:moveTo>
                    <a:pt x="0" y="0"/>
                  </a:moveTo>
                  <a:lnTo>
                    <a:pt x="4524239" y="0"/>
                  </a:lnTo>
                  <a:lnTo>
                    <a:pt x="4524239" y="565291"/>
                  </a:lnTo>
                  <a:lnTo>
                    <a:pt x="0" y="5652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4524239" cy="61291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491"/>
                </a:lnSpc>
              </a:pPr>
              <a:r>
                <a:rPr lang="en-US" sz="2494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SQUAT</a:t>
              </a: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6352026" y="6278217"/>
            <a:ext cx="1437438" cy="786671"/>
          </a:xfrm>
          <a:custGeom>
            <a:avLst/>
            <a:gdLst/>
            <a:ahLst/>
            <a:cxnLst/>
            <a:rect r="r" b="b" t="t" l="l"/>
            <a:pathLst>
              <a:path h="786671" w="1437438">
                <a:moveTo>
                  <a:pt x="0" y="0"/>
                </a:moveTo>
                <a:lnTo>
                  <a:pt x="1437438" y="0"/>
                </a:lnTo>
                <a:lnTo>
                  <a:pt x="1437438" y="786671"/>
                </a:lnTo>
                <a:lnTo>
                  <a:pt x="0" y="78667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-823" r="0" b="-823"/>
            </a:stretch>
          </a:blipFill>
        </p:spPr>
      </p:sp>
      <p:sp>
        <p:nvSpPr>
          <p:cNvPr name="Freeform 25" id="25"/>
          <p:cNvSpPr/>
          <p:nvPr/>
        </p:nvSpPr>
        <p:spPr>
          <a:xfrm flipH="true" flipV="false" rot="0">
            <a:off x="498536" y="6278217"/>
            <a:ext cx="1437438" cy="786671"/>
          </a:xfrm>
          <a:custGeom>
            <a:avLst/>
            <a:gdLst/>
            <a:ahLst/>
            <a:cxnLst/>
            <a:rect r="r" b="b" t="t" l="l"/>
            <a:pathLst>
              <a:path h="786671" w="1437438">
                <a:moveTo>
                  <a:pt x="1437438" y="0"/>
                </a:moveTo>
                <a:lnTo>
                  <a:pt x="0" y="0"/>
                </a:lnTo>
                <a:lnTo>
                  <a:pt x="0" y="786671"/>
                </a:lnTo>
                <a:lnTo>
                  <a:pt x="1437438" y="786671"/>
                </a:lnTo>
                <a:lnTo>
                  <a:pt x="1437438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-823" r="0" b="-823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200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-4998826">
            <a:off x="6065401" y="-548583"/>
            <a:ext cx="18474883" cy="12816950"/>
          </a:xfrm>
          <a:custGeom>
            <a:avLst/>
            <a:gdLst/>
            <a:ahLst/>
            <a:cxnLst/>
            <a:rect r="r" b="b" t="t" l="l"/>
            <a:pathLst>
              <a:path h="12816950" w="18474883">
                <a:moveTo>
                  <a:pt x="18474883" y="12816950"/>
                </a:moveTo>
                <a:lnTo>
                  <a:pt x="0" y="12816950"/>
                </a:lnTo>
                <a:lnTo>
                  <a:pt x="0" y="0"/>
                </a:lnTo>
                <a:lnTo>
                  <a:pt x="18474883" y="0"/>
                </a:lnTo>
                <a:lnTo>
                  <a:pt x="18474883" y="1281695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1" t="0" r="-2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773706" y="1266755"/>
            <a:ext cx="5485594" cy="7753490"/>
          </a:xfrm>
          <a:custGeom>
            <a:avLst/>
            <a:gdLst/>
            <a:ahLst/>
            <a:cxnLst/>
            <a:rect r="r" b="b" t="t" l="l"/>
            <a:pathLst>
              <a:path h="7753490" w="5485594">
                <a:moveTo>
                  <a:pt x="0" y="0"/>
                </a:moveTo>
                <a:lnTo>
                  <a:pt x="5485594" y="0"/>
                </a:lnTo>
                <a:lnTo>
                  <a:pt x="5485594" y="7753490"/>
                </a:lnTo>
                <a:lnTo>
                  <a:pt x="0" y="77534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33" t="0" r="-33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962980" y="4179625"/>
            <a:ext cx="1699919" cy="282374"/>
          </a:xfrm>
          <a:custGeom>
            <a:avLst/>
            <a:gdLst/>
            <a:ahLst/>
            <a:cxnLst/>
            <a:rect r="r" b="b" t="t" l="l"/>
            <a:pathLst>
              <a:path h="282374" w="1699919">
                <a:moveTo>
                  <a:pt x="0" y="0"/>
                </a:moveTo>
                <a:lnTo>
                  <a:pt x="1699919" y="0"/>
                </a:lnTo>
                <a:lnTo>
                  <a:pt x="1699919" y="282374"/>
                </a:lnTo>
                <a:lnTo>
                  <a:pt x="0" y="2823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962980" y="1913148"/>
            <a:ext cx="7020754" cy="1111324"/>
            <a:chOff x="0" y="0"/>
            <a:chExt cx="9361005" cy="148176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361005" cy="1481765"/>
            </a:xfrm>
            <a:custGeom>
              <a:avLst/>
              <a:gdLst/>
              <a:ahLst/>
              <a:cxnLst/>
              <a:rect r="r" b="b" t="t" l="l"/>
              <a:pathLst>
                <a:path h="1481765" w="9361005">
                  <a:moveTo>
                    <a:pt x="0" y="0"/>
                  </a:moveTo>
                  <a:lnTo>
                    <a:pt x="9361005" y="0"/>
                  </a:lnTo>
                  <a:lnTo>
                    <a:pt x="9361005" y="1481765"/>
                  </a:lnTo>
                  <a:lnTo>
                    <a:pt x="0" y="14817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9361005" cy="160559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100"/>
                </a:lnSpc>
              </a:pPr>
              <a:r>
                <a:rPr lang="en-US" sz="6500">
                  <a:solidFill>
                    <a:srgbClr val="FFFFFF"/>
                  </a:solidFill>
                  <a:latin typeface="Norwester"/>
                  <a:ea typeface="Norwester"/>
                  <a:cs typeface="Norwester"/>
                  <a:sym typeface="Norwester"/>
                </a:rPr>
                <a:t>RESULTS &amp; 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962980" y="2973515"/>
            <a:ext cx="7020754" cy="1111324"/>
            <a:chOff x="0" y="0"/>
            <a:chExt cx="9361005" cy="148176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361005" cy="1481765"/>
            </a:xfrm>
            <a:custGeom>
              <a:avLst/>
              <a:gdLst/>
              <a:ahLst/>
              <a:cxnLst/>
              <a:rect r="r" b="b" t="t" l="l"/>
              <a:pathLst>
                <a:path h="1481765" w="9361005">
                  <a:moveTo>
                    <a:pt x="0" y="0"/>
                  </a:moveTo>
                  <a:lnTo>
                    <a:pt x="9361005" y="0"/>
                  </a:lnTo>
                  <a:lnTo>
                    <a:pt x="9361005" y="1481765"/>
                  </a:lnTo>
                  <a:lnTo>
                    <a:pt x="0" y="14817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23825"/>
              <a:ext cx="9361005" cy="160559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100"/>
                </a:lnSpc>
              </a:pPr>
              <a:r>
                <a:rPr lang="en-US" sz="6500">
                  <a:solidFill>
                    <a:srgbClr val="FF63A4"/>
                  </a:solidFill>
                  <a:latin typeface="Norwester"/>
                  <a:ea typeface="Norwester"/>
                  <a:cs typeface="Norwester"/>
                  <a:sym typeface="Norwester"/>
                </a:rPr>
                <a:t>DISCUSSION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34702" y="4785849"/>
            <a:ext cx="8763840" cy="5597034"/>
            <a:chOff x="0" y="0"/>
            <a:chExt cx="11685120" cy="746271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685120" cy="7462712"/>
            </a:xfrm>
            <a:custGeom>
              <a:avLst/>
              <a:gdLst/>
              <a:ahLst/>
              <a:cxnLst/>
              <a:rect r="r" b="b" t="t" l="l"/>
              <a:pathLst>
                <a:path h="7462712" w="11685120">
                  <a:moveTo>
                    <a:pt x="0" y="0"/>
                  </a:moveTo>
                  <a:lnTo>
                    <a:pt x="11685120" y="0"/>
                  </a:lnTo>
                  <a:lnTo>
                    <a:pt x="11685120" y="7462712"/>
                  </a:lnTo>
                  <a:lnTo>
                    <a:pt x="0" y="74627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11685120" cy="749128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379"/>
                </a:lnSpc>
              </a:pPr>
              <a:r>
                <a:rPr lang="en-US" sz="1699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Performance Evaluation of the Hybrid AI System</a:t>
              </a:r>
            </a:p>
            <a:p>
              <a:pPr algn="l" marL="388499" indent="-129500" lvl="2">
                <a:lnSpc>
                  <a:spcPts val="2379"/>
                </a:lnSpc>
                <a:buFont typeface="Arial"/>
                <a:buChar char="⚬"/>
              </a:pPr>
              <a:r>
                <a:rPr lang="en-US" sz="16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Achieved high accuracy in exercise recognition using pose estimation (BlazePose).</a:t>
              </a:r>
            </a:p>
            <a:p>
              <a:pPr algn="l" marL="388499" indent="-129500" lvl="2">
                <a:lnSpc>
                  <a:spcPts val="2379"/>
                </a:lnSpc>
                <a:buFont typeface="Arial"/>
                <a:buChar char="⚬"/>
              </a:pPr>
              <a:r>
                <a:rPr lang="en-US" sz="16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Real-time feedback overlay effectively highlighted posture correctness and movement errors.</a:t>
              </a:r>
            </a:p>
            <a:p>
              <a:pPr algn="l" marL="388499" indent="-129500" lvl="2">
                <a:lnSpc>
                  <a:spcPts val="2379"/>
                </a:lnSpc>
              </a:pPr>
              <a:r>
                <a:rPr lang="en-US" b="true" sz="16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Accuracy Metrics</a:t>
              </a:r>
            </a:p>
            <a:p>
              <a:pPr algn="l" marL="388499" indent="-129500" lvl="2">
                <a:lnSpc>
                  <a:spcPts val="2379"/>
                </a:lnSpc>
                <a:buFont typeface="Arial"/>
                <a:buChar char="⚬"/>
              </a:pPr>
              <a:r>
                <a:rPr lang="en-US" sz="16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Pose estimation accuracy: Above 90% in varied lighting and background conditions.</a:t>
              </a:r>
            </a:p>
            <a:p>
              <a:pPr algn="l" marL="388499" indent="-129500" lvl="2">
                <a:lnSpc>
                  <a:spcPts val="2379"/>
                </a:lnSpc>
                <a:buFont typeface="Arial"/>
                <a:buChar char="⚬"/>
              </a:pPr>
              <a:r>
                <a:rPr lang="en-US" sz="16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Repetition counting: 95% accuracy in structured environments.</a:t>
              </a:r>
            </a:p>
            <a:p>
              <a:pPr algn="l" marL="388499" indent="-129500" lvl="2">
                <a:lnSpc>
                  <a:spcPts val="2379"/>
                </a:lnSpc>
                <a:buFont typeface="Arial"/>
                <a:buChar char="⚬"/>
              </a:pPr>
              <a:r>
                <a:rPr lang="en-US" sz="16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Motion classification with k-NN: Consistent classification of correct vs incorrect forms.</a:t>
              </a:r>
            </a:p>
            <a:p>
              <a:pPr algn="l" marL="388499" indent="-129500" lvl="2">
                <a:lnSpc>
                  <a:spcPts val="2379"/>
                </a:lnSpc>
              </a:pPr>
              <a:r>
                <a:rPr lang="en-US" sz="16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</a:t>
              </a:r>
              <a:r>
                <a:rPr lang="en-US" b="true" sz="16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omparative Study</a:t>
              </a:r>
            </a:p>
            <a:p>
              <a:pPr algn="l" marL="388499" indent="-129500" lvl="2">
                <a:lnSpc>
                  <a:spcPts val="2379"/>
                </a:lnSpc>
                <a:buFont typeface="Arial"/>
                <a:buChar char="⚬"/>
              </a:pPr>
              <a:r>
                <a:rPr lang="en-US" sz="16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Outperformed traditional methods (sensor-only, vision-only).</a:t>
              </a:r>
            </a:p>
            <a:p>
              <a:pPr algn="l" marL="388499" indent="-129500" lvl="2">
                <a:lnSpc>
                  <a:spcPts val="2379"/>
                </a:lnSpc>
                <a:buFont typeface="Arial"/>
                <a:buChar char="⚬"/>
              </a:pPr>
              <a:r>
                <a:rPr lang="en-US" sz="16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Showed better adaptability to different body types and camera angles.</a:t>
              </a:r>
            </a:p>
            <a:p>
              <a:pPr algn="l" marL="388499" indent="-129500" lvl="2">
                <a:lnSpc>
                  <a:spcPts val="2379"/>
                </a:lnSpc>
              </a:pPr>
              <a:r>
                <a:rPr lang="en-US" b="true" sz="16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Observational Insights</a:t>
              </a:r>
            </a:p>
            <a:p>
              <a:pPr algn="l" marL="388499" indent="-129500" lvl="2">
                <a:lnSpc>
                  <a:spcPts val="2379"/>
                </a:lnSpc>
                <a:buFont typeface="Arial"/>
                <a:buChar char="⚬"/>
              </a:pPr>
              <a:r>
                <a:rPr lang="en-US" sz="16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System performed well in indoor and moderately-lit environments.</a:t>
              </a:r>
            </a:p>
            <a:p>
              <a:pPr algn="l" marL="388499" indent="-129500" lvl="2">
                <a:lnSpc>
                  <a:spcPts val="2379"/>
                </a:lnSpc>
                <a:buFont typeface="Arial"/>
                <a:buChar char="⚬"/>
              </a:pPr>
              <a:r>
                <a:rPr lang="en-US" sz="16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Minor limitations observed in extremely cluttered or low-light backgrounds.</a:t>
              </a:r>
            </a:p>
            <a:p>
              <a:pPr algn="l" marL="388499" indent="-129500" lvl="2">
                <a:lnSpc>
                  <a:spcPts val="2379"/>
                </a:lnSpc>
              </a:pPr>
              <a:r>
                <a:rPr lang="en-US" sz="16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b="true" sz="16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Limitations</a:t>
              </a:r>
            </a:p>
            <a:p>
              <a:pPr algn="l" marL="388499" indent="-129500" lvl="2">
                <a:lnSpc>
                  <a:spcPts val="2379"/>
                </a:lnSpc>
                <a:buFont typeface="Arial"/>
                <a:buChar char="⚬"/>
              </a:pPr>
              <a:r>
                <a:rPr lang="en-US" sz="16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Accuracy drops slightly in crowded scenes or occlusions.</a:t>
              </a:r>
            </a:p>
            <a:p>
              <a:pPr algn="l" marL="388499" indent="-129500" lvl="2">
                <a:lnSpc>
                  <a:spcPts val="2379"/>
                </a:lnSpc>
                <a:buFont typeface="Arial"/>
                <a:buChar char="⚬"/>
              </a:pPr>
              <a:r>
                <a:rPr lang="en-US" sz="16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Requires a standard camera position for best results.</a:t>
              </a:r>
            </a:p>
            <a:p>
              <a:pPr algn="l" marL="388499" indent="-129500" lvl="2">
                <a:lnSpc>
                  <a:spcPts val="237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6711917" y="2530611"/>
            <a:ext cx="2218575" cy="1214166"/>
          </a:xfrm>
          <a:custGeom>
            <a:avLst/>
            <a:gdLst/>
            <a:ahLst/>
            <a:cxnLst/>
            <a:rect r="r" b="b" t="t" l="l"/>
            <a:pathLst>
              <a:path h="1214166" w="2218575">
                <a:moveTo>
                  <a:pt x="0" y="0"/>
                </a:moveTo>
                <a:lnTo>
                  <a:pt x="2218575" y="0"/>
                </a:lnTo>
                <a:lnTo>
                  <a:pt x="2218575" y="1214166"/>
                </a:lnTo>
                <a:lnTo>
                  <a:pt x="0" y="12141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582" r="0" b="-582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9398542" y="3011766"/>
            <a:ext cx="1960356" cy="1072849"/>
          </a:xfrm>
          <a:custGeom>
            <a:avLst/>
            <a:gdLst/>
            <a:ahLst/>
            <a:cxnLst/>
            <a:rect r="r" b="b" t="t" l="l"/>
            <a:pathLst>
              <a:path h="1072849" w="1960356">
                <a:moveTo>
                  <a:pt x="1960356" y="0"/>
                </a:moveTo>
                <a:lnTo>
                  <a:pt x="0" y="0"/>
                </a:lnTo>
                <a:lnTo>
                  <a:pt x="0" y="1072849"/>
                </a:lnTo>
                <a:lnTo>
                  <a:pt x="1960356" y="1072849"/>
                </a:lnTo>
                <a:lnTo>
                  <a:pt x="1960356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559" r="0" b="-559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0">
            <a:off x="16688627" y="7630198"/>
            <a:ext cx="1132578" cy="619829"/>
          </a:xfrm>
          <a:custGeom>
            <a:avLst/>
            <a:gdLst/>
            <a:ahLst/>
            <a:cxnLst/>
            <a:rect r="r" b="b" t="t" l="l"/>
            <a:pathLst>
              <a:path h="619829" w="1132578">
                <a:moveTo>
                  <a:pt x="1132578" y="0"/>
                </a:moveTo>
                <a:lnTo>
                  <a:pt x="0" y="0"/>
                </a:lnTo>
                <a:lnTo>
                  <a:pt x="0" y="619829"/>
                </a:lnTo>
                <a:lnTo>
                  <a:pt x="1132578" y="619829"/>
                </a:lnTo>
                <a:lnTo>
                  <a:pt x="113257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671" r="0" b="-671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378720" y="7003618"/>
            <a:ext cx="1675935" cy="917194"/>
          </a:xfrm>
          <a:custGeom>
            <a:avLst/>
            <a:gdLst/>
            <a:ahLst/>
            <a:cxnLst/>
            <a:rect r="r" b="b" t="t" l="l"/>
            <a:pathLst>
              <a:path h="917194" w="1675935">
                <a:moveTo>
                  <a:pt x="0" y="0"/>
                </a:moveTo>
                <a:lnTo>
                  <a:pt x="1675935" y="0"/>
                </a:lnTo>
                <a:lnTo>
                  <a:pt x="1675935" y="917194"/>
                </a:lnTo>
                <a:lnTo>
                  <a:pt x="0" y="9171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872" r="0" b="-872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DAGmFWFwXpo</dc:identifier>
  <dcterms:modified xsi:type="dcterms:W3CDTF">2011-08-01T06:04:30Z</dcterms:modified>
  <cp:revision>1</cp:revision>
  <dc:title>For Watching.pptx</dc:title>
</cp:coreProperties>
</file>