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ld Standard TT"/>
      <p:regular r:id="rId26"/>
      <p:bold r:id="rId27"/>
      <p: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font" Target="fonts/PTSansNarrow-bold.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487d48a7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487d48a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efe602ff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efe602ff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efe602f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efe602f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efe602f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efe602f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487d48a7e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487d48a7e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487d48a7e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487d48a7e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487d48a7e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487d48a7e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487d48a7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487d48a7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487d48a7e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487d48a7e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007180fe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007180fe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8bde25f4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8bde25f4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007180fe7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007180fe7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8bde25f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8bde25f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007180fe7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007180fe7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8bde25f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8bde25f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8bde25f4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8bde25f4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487d48a7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487d48a7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1" Type="http://schemas.openxmlformats.org/officeDocument/2006/relationships/hyperlink" Target="https://www.tutorialspoint.com/junit/junit_test_framework.htm" TargetMode="External"/><Relationship Id="rId10" Type="http://schemas.openxmlformats.org/officeDocument/2006/relationships/hyperlink" Target="https://getbootstrap.com/docs/5.3/getting-started/introduction/" TargetMode="External"/><Relationship Id="rId13" Type="http://schemas.openxmlformats.org/officeDocument/2006/relationships/hyperlink" Target="https://spring.io/guides/gs/spring-boot/" TargetMode="External"/><Relationship Id="rId12" Type="http://schemas.openxmlformats.org/officeDocument/2006/relationships/hyperlink" Target="https://www.tutorialspoint.com/junit/junit_test_framework.htm"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pring.io/projects/spring-boot" TargetMode="External"/><Relationship Id="rId4" Type="http://schemas.openxmlformats.org/officeDocument/2006/relationships/hyperlink" Target="https://spring.io/projects/spring-data-jpa" TargetMode="External"/><Relationship Id="rId9" Type="http://schemas.openxmlformats.org/officeDocument/2006/relationships/hyperlink" Target="https://mariadb.org/documentation/" TargetMode="External"/><Relationship Id="rId14" Type="http://schemas.openxmlformats.org/officeDocument/2006/relationships/hyperlink" Target="https://git-scm.com/doc" TargetMode="External"/><Relationship Id="rId5" Type="http://schemas.openxmlformats.org/officeDocument/2006/relationships/hyperlink" Target="https://spring.io/projects/spring-data-rest" TargetMode="External"/><Relationship Id="rId6" Type="http://schemas.openxmlformats.org/officeDocument/2006/relationships/hyperlink" Target="https://spring.io/projects/spring-security" TargetMode="External"/><Relationship Id="rId7" Type="http://schemas.openxmlformats.org/officeDocument/2006/relationships/hyperlink" Target="https://react.dev/reference/react" TargetMode="External"/><Relationship Id="rId8" Type="http://schemas.openxmlformats.org/officeDocument/2006/relationships/hyperlink" Target="https://www.npmjs.com/package/react-axi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18.png"/><Relationship Id="rId7" Type="http://schemas.openxmlformats.org/officeDocument/2006/relationships/image" Target="../media/image2.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1" type="subTitle"/>
          </p:nvPr>
        </p:nvSpPr>
        <p:spPr>
          <a:xfrm>
            <a:off x="4155475" y="2633175"/>
            <a:ext cx="4092600" cy="1164900"/>
          </a:xfrm>
          <a:prstGeom prst="rect">
            <a:avLst/>
          </a:prstGeom>
        </p:spPr>
        <p:txBody>
          <a:bodyPr anchorCtr="0" anchor="t" bIns="91425" lIns="91425" spcFirstLastPara="1" rIns="91425" wrap="square" tIns="91425">
            <a:normAutofit/>
          </a:bodyPr>
          <a:lstStyle/>
          <a:p>
            <a:pPr indent="0" lvl="0" marL="0" rtl="0" algn="r">
              <a:lnSpc>
                <a:spcPct val="90000"/>
              </a:lnSpc>
              <a:spcBef>
                <a:spcPts val="0"/>
              </a:spcBef>
              <a:spcAft>
                <a:spcPts val="0"/>
              </a:spcAft>
              <a:buSzPts val="1018"/>
              <a:buNone/>
            </a:pPr>
            <a:r>
              <a:rPr lang="en-GB" sz="1400"/>
              <a:t>Amith G</a:t>
            </a:r>
            <a:endParaRPr sz="1400"/>
          </a:p>
          <a:p>
            <a:pPr indent="0" lvl="0" marL="0" rtl="0" algn="r">
              <a:lnSpc>
                <a:spcPct val="90000"/>
              </a:lnSpc>
              <a:spcBef>
                <a:spcPts val="0"/>
              </a:spcBef>
              <a:spcAft>
                <a:spcPts val="0"/>
              </a:spcAft>
              <a:buSzPts val="1018"/>
              <a:buNone/>
            </a:pPr>
            <a:r>
              <a:rPr lang="en-GB" sz="1400"/>
              <a:t>Bhanu Prakash Pebbeti</a:t>
            </a:r>
            <a:endParaRPr sz="1400"/>
          </a:p>
          <a:p>
            <a:pPr indent="0" lvl="0" marL="0" rtl="0" algn="r">
              <a:lnSpc>
                <a:spcPct val="90000"/>
              </a:lnSpc>
              <a:spcBef>
                <a:spcPts val="0"/>
              </a:spcBef>
              <a:spcAft>
                <a:spcPts val="0"/>
              </a:spcAft>
              <a:buSzPts val="1018"/>
              <a:buNone/>
            </a:pPr>
            <a:r>
              <a:rPr lang="en-GB" sz="1400"/>
              <a:t>Fahadh Kasala</a:t>
            </a:r>
            <a:endParaRPr sz="1400"/>
          </a:p>
          <a:p>
            <a:pPr indent="0" lvl="0" marL="0" rtl="0" algn="r">
              <a:lnSpc>
                <a:spcPct val="90000"/>
              </a:lnSpc>
              <a:spcBef>
                <a:spcPts val="0"/>
              </a:spcBef>
              <a:spcAft>
                <a:spcPts val="0"/>
              </a:spcAft>
              <a:buSzPts val="1018"/>
              <a:buNone/>
            </a:pPr>
            <a:r>
              <a:rPr lang="en-GB" sz="1400"/>
              <a:t>Praveen Singh </a:t>
            </a:r>
            <a:endParaRPr sz="1400"/>
          </a:p>
          <a:p>
            <a:pPr indent="0" lvl="0" marL="0" rtl="0" algn="r">
              <a:lnSpc>
                <a:spcPct val="90000"/>
              </a:lnSpc>
              <a:spcBef>
                <a:spcPts val="0"/>
              </a:spcBef>
              <a:spcAft>
                <a:spcPts val="0"/>
              </a:spcAft>
              <a:buSzPts val="1018"/>
              <a:buNone/>
            </a:pPr>
            <a:r>
              <a:rPr lang="en-GB" sz="1400"/>
              <a:t>Vishal Verma </a:t>
            </a:r>
            <a:endParaRPr sz="1400"/>
          </a:p>
        </p:txBody>
      </p:sp>
      <p:sp>
        <p:nvSpPr>
          <p:cNvPr id="67" name="Google Shape;67;p13"/>
          <p:cNvSpPr txBox="1"/>
          <p:nvPr/>
        </p:nvSpPr>
        <p:spPr>
          <a:xfrm>
            <a:off x="872125" y="1368088"/>
            <a:ext cx="72954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t>Loan Management System (LAMA- LUMA) </a:t>
            </a:r>
            <a:endParaRPr b="1" sz="2400"/>
          </a:p>
          <a:p>
            <a:pPr indent="0" lvl="0" marL="0" rtl="0" algn="ctr">
              <a:spcBef>
                <a:spcPts val="0"/>
              </a:spcBef>
              <a:spcAft>
                <a:spcPts val="0"/>
              </a:spcAft>
              <a:buNone/>
            </a:pPr>
            <a:r>
              <a:t/>
            </a:r>
            <a:endParaRPr b="1" sz="2400">
              <a:latin typeface="Old Standard TT"/>
              <a:ea typeface="Old Standard TT"/>
              <a:cs typeface="Old Standard TT"/>
              <a:sym typeface="Old Standard TT"/>
            </a:endParaRPr>
          </a:p>
          <a:p>
            <a:pPr indent="0" lvl="0" marL="1371600" rtl="0" algn="l">
              <a:spcBef>
                <a:spcPts val="0"/>
              </a:spcBef>
              <a:spcAft>
                <a:spcPts val="0"/>
              </a:spcAft>
              <a:buNone/>
            </a:pPr>
            <a:r>
              <a:rPr b="1" lang="en-GB" sz="1700">
                <a:solidFill>
                  <a:schemeClr val="accent1"/>
                </a:solidFill>
                <a:latin typeface="Old Standard TT"/>
                <a:ea typeface="Old Standard TT"/>
                <a:cs typeface="Old Standard TT"/>
                <a:sym typeface="Old Standard TT"/>
              </a:rPr>
              <a:t>             </a:t>
            </a:r>
            <a:r>
              <a:rPr b="1" lang="en-GB" sz="1700">
                <a:solidFill>
                  <a:schemeClr val="accent1"/>
                </a:solidFill>
                <a:latin typeface="Old Standard TT"/>
                <a:ea typeface="Old Standard TT"/>
                <a:cs typeface="Old Standard TT"/>
                <a:sym typeface="Old Standard TT"/>
              </a:rPr>
              <a:t>       	        </a:t>
            </a:r>
            <a:r>
              <a:rPr b="1" lang="en-GB" sz="1700">
                <a:solidFill>
                  <a:srgbClr val="666666"/>
                </a:solidFill>
              </a:rPr>
              <a:t>Under the Guidance of </a:t>
            </a:r>
            <a:endParaRPr b="1" sz="1700">
              <a:solidFill>
                <a:srgbClr val="666666"/>
              </a:solidFill>
            </a:endParaRPr>
          </a:p>
          <a:p>
            <a:pPr indent="0" lvl="0" marL="1371600" rtl="0" algn="l">
              <a:spcBef>
                <a:spcPts val="0"/>
              </a:spcBef>
              <a:spcAft>
                <a:spcPts val="0"/>
              </a:spcAft>
              <a:buNone/>
            </a:pPr>
            <a:r>
              <a:rPr b="1" lang="en-GB" sz="1700">
                <a:solidFill>
                  <a:srgbClr val="666666"/>
                </a:solidFill>
              </a:rPr>
              <a:t>         				</a:t>
            </a:r>
            <a:r>
              <a:rPr b="1" lang="en-GB" sz="1700">
                <a:solidFill>
                  <a:srgbClr val="666666"/>
                </a:solidFill>
              </a:rPr>
              <a:t>Nilay Das</a:t>
            </a:r>
            <a:endParaRPr b="1" sz="1700">
              <a:solidFill>
                <a:srgbClr val="666666"/>
              </a:solidFill>
            </a:endParaRPr>
          </a:p>
        </p:txBody>
      </p:sp>
      <p:sp>
        <p:nvSpPr>
          <p:cNvPr id="68" name="Google Shape;68;p13"/>
          <p:cNvSpPr/>
          <p:nvPr/>
        </p:nvSpPr>
        <p:spPr>
          <a:xfrm>
            <a:off x="1358525" y="3107713"/>
            <a:ext cx="1028700" cy="325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812073" y="1915475"/>
            <a:ext cx="2004475" cy="2004475"/>
          </a:xfrm>
          <a:prstGeom prst="rect">
            <a:avLst/>
          </a:prstGeom>
          <a:noFill/>
          <a:ln>
            <a:noFill/>
          </a:ln>
        </p:spPr>
      </p:pic>
      <p:pic>
        <p:nvPicPr>
          <p:cNvPr id="70" name="Google Shape;70;p13"/>
          <p:cNvPicPr preferRelativeResize="0"/>
          <p:nvPr/>
        </p:nvPicPr>
        <p:blipFill>
          <a:blip r:embed="rId4">
            <a:alphaModFix/>
          </a:blip>
          <a:stretch>
            <a:fillRect/>
          </a:stretch>
        </p:blipFill>
        <p:spPr>
          <a:xfrm>
            <a:off x="3363275" y="-462000"/>
            <a:ext cx="28575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API ENDPOINTS</a:t>
            </a:r>
            <a:endParaRPr>
              <a:latin typeface="Calibri"/>
              <a:ea typeface="Calibri"/>
              <a:cs typeface="Calibri"/>
              <a:sym typeface="Calibri"/>
            </a:endParaRPr>
          </a:p>
        </p:txBody>
      </p:sp>
      <p:sp>
        <p:nvSpPr>
          <p:cNvPr id="131" name="Google Shape;131;p22"/>
          <p:cNvSpPr txBox="1"/>
          <p:nvPr>
            <p:ph idx="1" type="body"/>
          </p:nvPr>
        </p:nvSpPr>
        <p:spPr>
          <a:xfrm>
            <a:off x="311700" y="1040000"/>
            <a:ext cx="8687400" cy="38862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t/>
            </a:r>
            <a:endParaRPr sz="1600">
              <a:solidFill>
                <a:srgbClr val="000000"/>
              </a:solidFill>
              <a:latin typeface="Arial"/>
              <a:ea typeface="Arial"/>
              <a:cs typeface="Arial"/>
              <a:sym typeface="Arial"/>
            </a:endParaRPr>
          </a:p>
        </p:txBody>
      </p:sp>
      <p:pic>
        <p:nvPicPr>
          <p:cNvPr id="132" name="Google Shape;132;p22"/>
          <p:cNvPicPr preferRelativeResize="0"/>
          <p:nvPr/>
        </p:nvPicPr>
        <p:blipFill>
          <a:blip r:embed="rId3">
            <a:alphaModFix/>
          </a:blip>
          <a:stretch>
            <a:fillRect/>
          </a:stretch>
        </p:blipFill>
        <p:spPr>
          <a:xfrm>
            <a:off x="311700" y="1040000"/>
            <a:ext cx="4513399" cy="2573875"/>
          </a:xfrm>
          <a:prstGeom prst="rect">
            <a:avLst/>
          </a:prstGeom>
          <a:noFill/>
          <a:ln>
            <a:noFill/>
          </a:ln>
        </p:spPr>
      </p:pic>
      <p:pic>
        <p:nvPicPr>
          <p:cNvPr id="133" name="Google Shape;133;p22"/>
          <p:cNvPicPr preferRelativeResize="0"/>
          <p:nvPr/>
        </p:nvPicPr>
        <p:blipFill>
          <a:blip r:embed="rId4">
            <a:alphaModFix/>
          </a:blip>
          <a:stretch>
            <a:fillRect/>
          </a:stretch>
        </p:blipFill>
        <p:spPr>
          <a:xfrm>
            <a:off x="3054175" y="1256675"/>
            <a:ext cx="5652100" cy="327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9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API ENDPOINTS</a:t>
            </a:r>
            <a:endParaRPr/>
          </a:p>
        </p:txBody>
      </p:sp>
      <p:sp>
        <p:nvSpPr>
          <p:cNvPr id="139" name="Google Shape;139;p23"/>
          <p:cNvSpPr txBox="1"/>
          <p:nvPr>
            <p:ph idx="1" type="body"/>
          </p:nvPr>
        </p:nvSpPr>
        <p:spPr>
          <a:xfrm>
            <a:off x="311700" y="691700"/>
            <a:ext cx="85206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311700" y="756775"/>
            <a:ext cx="4260299" cy="3062224"/>
          </a:xfrm>
          <a:prstGeom prst="rect">
            <a:avLst/>
          </a:prstGeom>
          <a:noFill/>
          <a:ln>
            <a:noFill/>
          </a:ln>
        </p:spPr>
      </p:pic>
      <p:pic>
        <p:nvPicPr>
          <p:cNvPr id="141" name="Google Shape;141;p23"/>
          <p:cNvPicPr preferRelativeResize="0"/>
          <p:nvPr/>
        </p:nvPicPr>
        <p:blipFill>
          <a:blip r:embed="rId4">
            <a:alphaModFix/>
          </a:blip>
          <a:stretch>
            <a:fillRect/>
          </a:stretch>
        </p:blipFill>
        <p:spPr>
          <a:xfrm>
            <a:off x="3584750" y="804313"/>
            <a:ext cx="5247551" cy="296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134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API ENDPOINTS</a:t>
            </a:r>
            <a:endParaRPr/>
          </a:p>
        </p:txBody>
      </p:sp>
      <p:sp>
        <p:nvSpPr>
          <p:cNvPr id="147" name="Google Shape;147;p24"/>
          <p:cNvSpPr txBox="1"/>
          <p:nvPr>
            <p:ph idx="1" type="body"/>
          </p:nvPr>
        </p:nvSpPr>
        <p:spPr>
          <a:xfrm>
            <a:off x="311700" y="841575"/>
            <a:ext cx="8520600" cy="382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4"/>
          <p:cNvPicPr preferRelativeResize="0"/>
          <p:nvPr/>
        </p:nvPicPr>
        <p:blipFill>
          <a:blip r:embed="rId3">
            <a:alphaModFix/>
          </a:blip>
          <a:stretch>
            <a:fillRect/>
          </a:stretch>
        </p:blipFill>
        <p:spPr>
          <a:xfrm>
            <a:off x="311700" y="865200"/>
            <a:ext cx="4645275" cy="3778050"/>
          </a:xfrm>
          <a:prstGeom prst="rect">
            <a:avLst/>
          </a:prstGeom>
          <a:noFill/>
          <a:ln>
            <a:noFill/>
          </a:ln>
        </p:spPr>
      </p:pic>
      <p:pic>
        <p:nvPicPr>
          <p:cNvPr id="149" name="Google Shape;149;p24"/>
          <p:cNvPicPr preferRelativeResize="0"/>
          <p:nvPr/>
        </p:nvPicPr>
        <p:blipFill>
          <a:blip r:embed="rId4">
            <a:alphaModFix/>
          </a:blip>
          <a:stretch>
            <a:fillRect/>
          </a:stretch>
        </p:blipFill>
        <p:spPr>
          <a:xfrm>
            <a:off x="4288150" y="1082275"/>
            <a:ext cx="4544149" cy="343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90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API ENDPOINTS</a:t>
            </a:r>
            <a:endParaRPr/>
          </a:p>
        </p:txBody>
      </p:sp>
      <p:sp>
        <p:nvSpPr>
          <p:cNvPr id="155" name="Google Shape;155;p25"/>
          <p:cNvSpPr txBox="1"/>
          <p:nvPr>
            <p:ph idx="1" type="body"/>
          </p:nvPr>
        </p:nvSpPr>
        <p:spPr>
          <a:xfrm>
            <a:off x="311700" y="842175"/>
            <a:ext cx="8520600" cy="372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5"/>
          <p:cNvPicPr preferRelativeResize="0"/>
          <p:nvPr/>
        </p:nvPicPr>
        <p:blipFill>
          <a:blip r:embed="rId3">
            <a:alphaModFix/>
          </a:blip>
          <a:stretch>
            <a:fillRect/>
          </a:stretch>
        </p:blipFill>
        <p:spPr>
          <a:xfrm>
            <a:off x="311700" y="842174"/>
            <a:ext cx="6886575" cy="372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CONCLUSION</a:t>
            </a:r>
            <a:endParaRPr>
              <a:latin typeface="Calibri"/>
              <a:ea typeface="Calibri"/>
              <a:cs typeface="Calibri"/>
              <a:sym typeface="Calibri"/>
            </a:endParaRPr>
          </a:p>
        </p:txBody>
      </p:sp>
      <p:sp>
        <p:nvSpPr>
          <p:cNvPr id="166" name="Google Shape;166;p27"/>
          <p:cNvSpPr txBox="1"/>
          <p:nvPr>
            <p:ph idx="1" type="body"/>
          </p:nvPr>
        </p:nvSpPr>
        <p:spPr>
          <a:xfrm>
            <a:off x="270300" y="1659575"/>
            <a:ext cx="8520600" cy="330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Streamlined Workflow</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User-Friendly Interface</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Data Security and Integrity</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Robust Data Management</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Fast and Easily Accessible</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Availability</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Portability</a:t>
            </a:r>
            <a:endParaRPr sz="1600">
              <a:solidFill>
                <a:srgbClr val="24292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FUTURE WORK</a:t>
            </a:r>
            <a:endParaRPr>
              <a:latin typeface="Calibri"/>
              <a:ea typeface="Calibri"/>
              <a:cs typeface="Calibri"/>
              <a:sym typeface="Calibri"/>
            </a:endParaRPr>
          </a:p>
        </p:txBody>
      </p:sp>
      <p:sp>
        <p:nvSpPr>
          <p:cNvPr id="172" name="Google Shape;172;p28"/>
          <p:cNvSpPr txBox="1"/>
          <p:nvPr>
            <p:ph idx="1" type="body"/>
          </p:nvPr>
        </p:nvSpPr>
        <p:spPr>
          <a:xfrm>
            <a:off x="311700" y="1245650"/>
            <a:ext cx="8520600" cy="330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Advance Reporting and Analytics</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Integration with payment gateway</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Admin can add the custom images of the product.</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User feedback and survey</a:t>
            </a:r>
            <a:endParaRPr sz="1600">
              <a:solidFill>
                <a:srgbClr val="24292F"/>
              </a:solidFill>
              <a:latin typeface="Arial"/>
              <a:ea typeface="Arial"/>
              <a:cs typeface="Arial"/>
              <a:sym typeface="Arial"/>
            </a:endParaRPr>
          </a:p>
          <a:p>
            <a:pPr indent="-330200" lvl="0" marL="457200" rtl="0" algn="l">
              <a:lnSpc>
                <a:spcPct val="150000"/>
              </a:lnSpc>
              <a:spcBef>
                <a:spcPts val="0"/>
              </a:spcBef>
              <a:spcAft>
                <a:spcPts val="0"/>
              </a:spcAft>
              <a:buClr>
                <a:srgbClr val="24292F"/>
              </a:buClr>
              <a:buSzPts val="1600"/>
              <a:buFont typeface="Arial"/>
              <a:buChar char="●"/>
            </a:pPr>
            <a:r>
              <a:rPr lang="en-GB" sz="1600">
                <a:solidFill>
                  <a:srgbClr val="24292F"/>
                </a:solidFill>
                <a:latin typeface="Arial"/>
                <a:ea typeface="Arial"/>
                <a:cs typeface="Arial"/>
                <a:sym typeface="Arial"/>
              </a:rPr>
              <a:t>User Interface Enhancement</a:t>
            </a:r>
            <a:endParaRPr sz="1600">
              <a:solidFill>
                <a:srgbClr val="24292F"/>
              </a:solidFill>
              <a:latin typeface="Arial"/>
              <a:ea typeface="Arial"/>
              <a:cs typeface="Arial"/>
              <a:sym typeface="Arial"/>
            </a:endParaRPr>
          </a:p>
        </p:txBody>
      </p:sp>
      <p:pic>
        <p:nvPicPr>
          <p:cNvPr id="173" name="Google Shape;173;p28"/>
          <p:cNvPicPr preferRelativeResize="0"/>
          <p:nvPr/>
        </p:nvPicPr>
        <p:blipFill>
          <a:blip r:embed="rId3">
            <a:alphaModFix/>
          </a:blip>
          <a:stretch>
            <a:fillRect/>
          </a:stretch>
        </p:blipFill>
        <p:spPr>
          <a:xfrm>
            <a:off x="1089725" y="3267063"/>
            <a:ext cx="2038350" cy="1876425"/>
          </a:xfrm>
          <a:prstGeom prst="rect">
            <a:avLst/>
          </a:prstGeom>
          <a:noFill/>
          <a:ln>
            <a:noFill/>
          </a:ln>
        </p:spPr>
      </p:pic>
      <p:pic>
        <p:nvPicPr>
          <p:cNvPr id="174" name="Google Shape;174;p28"/>
          <p:cNvPicPr preferRelativeResize="0"/>
          <p:nvPr/>
        </p:nvPicPr>
        <p:blipFill>
          <a:blip r:embed="rId4">
            <a:alphaModFix/>
          </a:blip>
          <a:stretch>
            <a:fillRect/>
          </a:stretch>
        </p:blipFill>
        <p:spPr>
          <a:xfrm>
            <a:off x="4473375" y="2270270"/>
            <a:ext cx="4260301" cy="2566355"/>
          </a:xfrm>
          <a:prstGeom prst="rect">
            <a:avLst/>
          </a:prstGeom>
          <a:noFill/>
          <a:ln>
            <a:noFill/>
          </a:ln>
        </p:spPr>
      </p:pic>
      <p:pic>
        <p:nvPicPr>
          <p:cNvPr id="175" name="Google Shape;175;p28"/>
          <p:cNvPicPr preferRelativeResize="0"/>
          <p:nvPr/>
        </p:nvPicPr>
        <p:blipFill>
          <a:blip r:embed="rId5">
            <a:alphaModFix/>
          </a:blip>
          <a:stretch>
            <a:fillRect/>
          </a:stretch>
        </p:blipFill>
        <p:spPr>
          <a:xfrm>
            <a:off x="6091449" y="0"/>
            <a:ext cx="2038350" cy="21012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REFERENCES</a:t>
            </a:r>
            <a:endParaRPr>
              <a:latin typeface="Calibri"/>
              <a:ea typeface="Calibri"/>
              <a:cs typeface="Calibri"/>
              <a:sym typeface="Calibri"/>
            </a:endParaRPr>
          </a:p>
        </p:txBody>
      </p:sp>
      <p:sp>
        <p:nvSpPr>
          <p:cNvPr id="181" name="Google Shape;181;p29"/>
          <p:cNvSpPr txBox="1"/>
          <p:nvPr>
            <p:ph idx="1" type="body"/>
          </p:nvPr>
        </p:nvSpPr>
        <p:spPr>
          <a:xfrm>
            <a:off x="311700" y="1266325"/>
            <a:ext cx="8520600" cy="387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u="sng">
                <a:solidFill>
                  <a:schemeClr val="hlink"/>
                </a:solidFill>
                <a:hlinkClick r:id="rId3"/>
              </a:rPr>
              <a:t>https://spring.io/projects/spring-boot</a:t>
            </a:r>
            <a:endParaRPr u="sng"/>
          </a:p>
          <a:p>
            <a:pPr indent="-342900" lvl="0" marL="457200" rtl="0" algn="l">
              <a:spcBef>
                <a:spcPts val="0"/>
              </a:spcBef>
              <a:spcAft>
                <a:spcPts val="0"/>
              </a:spcAft>
              <a:buSzPts val="1800"/>
              <a:buAutoNum type="arabicPeriod"/>
            </a:pPr>
            <a:r>
              <a:rPr lang="en-GB" u="sng">
                <a:solidFill>
                  <a:schemeClr val="hlink"/>
                </a:solidFill>
                <a:hlinkClick r:id="rId4"/>
              </a:rPr>
              <a:t>https://spring.io/projects/spring-data-jpa</a:t>
            </a:r>
            <a:endParaRPr u="sng"/>
          </a:p>
          <a:p>
            <a:pPr indent="-342900" lvl="0" marL="457200" rtl="0" algn="l">
              <a:spcBef>
                <a:spcPts val="0"/>
              </a:spcBef>
              <a:spcAft>
                <a:spcPts val="0"/>
              </a:spcAft>
              <a:buSzPts val="1800"/>
              <a:buAutoNum type="arabicPeriod"/>
            </a:pPr>
            <a:r>
              <a:rPr lang="en-GB" u="sng">
                <a:solidFill>
                  <a:schemeClr val="hlink"/>
                </a:solidFill>
                <a:hlinkClick r:id="rId5"/>
              </a:rPr>
              <a:t>https://spring.io/projects/spring-data-rest</a:t>
            </a:r>
            <a:endParaRPr u="sng"/>
          </a:p>
          <a:p>
            <a:pPr indent="-342900" lvl="0" marL="457200" rtl="0" algn="l">
              <a:spcBef>
                <a:spcPts val="0"/>
              </a:spcBef>
              <a:spcAft>
                <a:spcPts val="0"/>
              </a:spcAft>
              <a:buSzPts val="1800"/>
              <a:buAutoNum type="arabicPeriod"/>
            </a:pPr>
            <a:r>
              <a:rPr lang="en-GB" u="sng">
                <a:solidFill>
                  <a:schemeClr val="hlink"/>
                </a:solidFill>
                <a:hlinkClick r:id="rId6"/>
              </a:rPr>
              <a:t>https://spring.io/projects/spring-security</a:t>
            </a:r>
            <a:endParaRPr u="sng"/>
          </a:p>
          <a:p>
            <a:pPr indent="-342900" lvl="0" marL="457200" rtl="0" algn="l">
              <a:spcBef>
                <a:spcPts val="0"/>
              </a:spcBef>
              <a:spcAft>
                <a:spcPts val="0"/>
              </a:spcAft>
              <a:buSzPts val="1800"/>
              <a:buAutoNum type="arabicPeriod"/>
            </a:pPr>
            <a:r>
              <a:rPr lang="en-GB" u="sng">
                <a:solidFill>
                  <a:schemeClr val="hlink"/>
                </a:solidFill>
                <a:hlinkClick r:id="rId7"/>
              </a:rPr>
              <a:t>https://react.dev/reference/react</a:t>
            </a:r>
            <a:endParaRPr u="sng"/>
          </a:p>
          <a:p>
            <a:pPr indent="-342900" lvl="0" marL="457200" rtl="0" algn="l">
              <a:spcBef>
                <a:spcPts val="0"/>
              </a:spcBef>
              <a:spcAft>
                <a:spcPts val="0"/>
              </a:spcAft>
              <a:buSzPts val="1800"/>
              <a:buAutoNum type="arabicPeriod"/>
            </a:pPr>
            <a:r>
              <a:rPr lang="en-GB" u="sng">
                <a:solidFill>
                  <a:schemeClr val="hlink"/>
                </a:solidFill>
                <a:hlinkClick r:id="rId8"/>
              </a:rPr>
              <a:t>https://www.npmjs.com/package/react-axios</a:t>
            </a:r>
            <a:endParaRPr u="sng"/>
          </a:p>
          <a:p>
            <a:pPr indent="-342900" lvl="0" marL="457200" rtl="0" algn="l">
              <a:spcBef>
                <a:spcPts val="0"/>
              </a:spcBef>
              <a:spcAft>
                <a:spcPts val="0"/>
              </a:spcAft>
              <a:buSzPts val="1800"/>
              <a:buAutoNum type="arabicPeriod"/>
            </a:pPr>
            <a:r>
              <a:rPr lang="en-GB" u="sng">
                <a:solidFill>
                  <a:schemeClr val="hlink"/>
                </a:solidFill>
                <a:hlinkClick r:id="rId9"/>
              </a:rPr>
              <a:t>https://mariadb.org/documentation/</a:t>
            </a:r>
            <a:endParaRPr u="sng"/>
          </a:p>
          <a:p>
            <a:pPr indent="-342900" lvl="0" marL="457200" rtl="0" algn="l">
              <a:spcBef>
                <a:spcPts val="0"/>
              </a:spcBef>
              <a:spcAft>
                <a:spcPts val="0"/>
              </a:spcAft>
              <a:buSzPts val="1800"/>
              <a:buAutoNum type="arabicPeriod"/>
            </a:pPr>
            <a:r>
              <a:rPr lang="en-GB" u="sng">
                <a:solidFill>
                  <a:schemeClr val="hlink"/>
                </a:solidFill>
                <a:hlinkClick r:id="rId10"/>
              </a:rPr>
              <a:t>https://getbootstrap.com/docs/5.3/getting-started/introduction/</a:t>
            </a:r>
            <a:endParaRPr u="sng"/>
          </a:p>
          <a:p>
            <a:pPr indent="-342900" lvl="0" marL="457200" rtl="0" algn="l">
              <a:spcBef>
                <a:spcPts val="0"/>
              </a:spcBef>
              <a:spcAft>
                <a:spcPts val="0"/>
              </a:spcAft>
              <a:buSzPts val="1800"/>
              <a:buAutoNum type="arabicPeriod"/>
            </a:pPr>
            <a:r>
              <a:rPr lang="en-GB" u="sng">
                <a:solidFill>
                  <a:schemeClr val="hlink"/>
                </a:solidFill>
                <a:hlinkClick r:id="rId11"/>
              </a:rPr>
              <a:t>https://www.tutorialspoint.com/junit/junit_test_framework.htm</a:t>
            </a:r>
            <a:endParaRPr u="sng"/>
          </a:p>
          <a:p>
            <a:pPr indent="-342900" lvl="0" marL="457200" rtl="0" algn="l">
              <a:spcBef>
                <a:spcPts val="0"/>
              </a:spcBef>
              <a:spcAft>
                <a:spcPts val="0"/>
              </a:spcAft>
              <a:buSzPts val="1800"/>
              <a:buAutoNum type="arabicPeriod"/>
            </a:pPr>
            <a:r>
              <a:rPr lang="en-GB" u="sng">
                <a:solidFill>
                  <a:schemeClr val="hlink"/>
                </a:solidFill>
                <a:hlinkClick r:id="rId12"/>
              </a:rPr>
              <a:t>https://www.tutorialspoint.com/junit/junit_test_framework.htm</a:t>
            </a:r>
            <a:endParaRPr u="sng"/>
          </a:p>
          <a:p>
            <a:pPr indent="-342900" lvl="0" marL="457200" rtl="0" algn="l">
              <a:spcBef>
                <a:spcPts val="0"/>
              </a:spcBef>
              <a:spcAft>
                <a:spcPts val="0"/>
              </a:spcAft>
              <a:buSzPts val="1800"/>
              <a:buAutoNum type="arabicPeriod"/>
            </a:pPr>
            <a:r>
              <a:rPr lang="en-GB" u="sng">
                <a:solidFill>
                  <a:schemeClr val="hlink"/>
                </a:solidFill>
                <a:hlinkClick r:id="rId13"/>
              </a:rPr>
              <a:t>https://spring.io/guides/gs/spring-boot/</a:t>
            </a:r>
            <a:endParaRPr u="sng"/>
          </a:p>
          <a:p>
            <a:pPr indent="-342900" lvl="0" marL="457200" rtl="0" algn="l">
              <a:spcBef>
                <a:spcPts val="0"/>
              </a:spcBef>
              <a:spcAft>
                <a:spcPts val="0"/>
              </a:spcAft>
              <a:buSzPts val="1800"/>
              <a:buAutoNum type="arabicPeriod"/>
            </a:pPr>
            <a:r>
              <a:rPr lang="en-GB" u="sng">
                <a:solidFill>
                  <a:schemeClr val="hlink"/>
                </a:solidFill>
                <a:hlinkClick r:id="rId14"/>
              </a:rPr>
              <a:t>https://git-scm.com/doc</a:t>
            </a:r>
            <a:endParaRPr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840">
                <a:latin typeface="Calibri"/>
                <a:ea typeface="Calibri"/>
                <a:cs typeface="Calibri"/>
                <a:sym typeface="Calibri"/>
              </a:rPr>
              <a:t>THANK YOU</a:t>
            </a:r>
            <a:endParaRPr sz="484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040">
                <a:solidFill>
                  <a:srgbClr val="E69138"/>
                </a:solidFill>
                <a:latin typeface="Arial"/>
                <a:ea typeface="Arial"/>
                <a:cs typeface="Arial"/>
                <a:sym typeface="Arial"/>
              </a:rPr>
              <a:t>PROBLEM STATEMENT  </a:t>
            </a:r>
            <a:endParaRPr sz="3040">
              <a:solidFill>
                <a:srgbClr val="E69138"/>
              </a:solidFill>
              <a:latin typeface="Arial"/>
              <a:ea typeface="Arial"/>
              <a:cs typeface="Arial"/>
              <a:sym typeface="Arial"/>
            </a:endParaRPr>
          </a:p>
        </p:txBody>
      </p:sp>
      <p:sp>
        <p:nvSpPr>
          <p:cNvPr id="76" name="Google Shape;76;p14"/>
          <p:cNvSpPr txBox="1"/>
          <p:nvPr>
            <p:ph idx="1" type="body"/>
          </p:nvPr>
        </p:nvSpPr>
        <p:spPr>
          <a:xfrm>
            <a:off x="278625" y="1444950"/>
            <a:ext cx="8520600" cy="2160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rPr lang="en-GB">
                <a:solidFill>
                  <a:srgbClr val="24292F"/>
                </a:solidFill>
                <a:latin typeface="Arial"/>
                <a:ea typeface="Arial"/>
                <a:cs typeface="Arial"/>
                <a:sym typeface="Arial"/>
              </a:rPr>
              <a:t>Design and develop a comprehensive Loan Management System that caters to the loan application and approval process for employees within a company. The system aims to streamline the loan request and approval workflow, ensuring efficient communication and user-friendly experiences for both applicants and administrators.</a:t>
            </a:r>
            <a:endParaRPr>
              <a:solidFill>
                <a:srgbClr val="24292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040">
                <a:latin typeface="Arial"/>
                <a:ea typeface="Arial"/>
                <a:cs typeface="Arial"/>
                <a:sym typeface="Arial"/>
              </a:rPr>
              <a:t>SOLUTION</a:t>
            </a:r>
            <a:endParaRPr sz="3040">
              <a:latin typeface="Arial"/>
              <a:ea typeface="Arial"/>
              <a:cs typeface="Arial"/>
              <a:sym typeface="Arial"/>
            </a:endParaRPr>
          </a:p>
        </p:txBody>
      </p:sp>
      <p:sp>
        <p:nvSpPr>
          <p:cNvPr id="82" name="Google Shape;82;p15"/>
          <p:cNvSpPr txBox="1"/>
          <p:nvPr>
            <p:ph idx="1" type="body"/>
          </p:nvPr>
        </p:nvSpPr>
        <p:spPr>
          <a:xfrm>
            <a:off x="218550" y="14112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latin typeface="Arial"/>
                <a:ea typeface="Arial"/>
                <a:cs typeface="Arial"/>
                <a:sym typeface="Arial"/>
              </a:rPr>
              <a:t>A growing company wants to automate its loan application process for employees. Currently, the process involves manual submission of loan applications, followed by approval from relevant administrators. This manual approach is time-consuming and prone to errors. So we aims to develop a web-based Loan Management System that facilitates the loan submission, approval, and communication processes.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82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GB">
                <a:latin typeface="Calibri"/>
                <a:ea typeface="Calibri"/>
                <a:cs typeface="Calibri"/>
                <a:sym typeface="Calibri"/>
              </a:rPr>
              <a:t>ROLES &amp; FUNCTIONALITIES IN THE APPLICATION</a:t>
            </a:r>
            <a:endParaRPr>
              <a:latin typeface="Calibri"/>
              <a:ea typeface="Calibri"/>
              <a:cs typeface="Calibri"/>
              <a:sym typeface="Calibri"/>
            </a:endParaRPr>
          </a:p>
        </p:txBody>
      </p:sp>
      <p:sp>
        <p:nvSpPr>
          <p:cNvPr id="88" name="Google Shape;88;p16"/>
          <p:cNvSpPr txBox="1"/>
          <p:nvPr>
            <p:ph idx="1" type="body"/>
          </p:nvPr>
        </p:nvSpPr>
        <p:spPr>
          <a:xfrm>
            <a:off x="311700" y="1178900"/>
            <a:ext cx="8520600" cy="3414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GB" sz="1700">
                <a:solidFill>
                  <a:srgbClr val="24292F"/>
                </a:solidFill>
                <a:latin typeface="Arial"/>
                <a:ea typeface="Arial"/>
                <a:cs typeface="Arial"/>
                <a:sym typeface="Arial"/>
              </a:rPr>
              <a:t>Admin Functionalities: </a:t>
            </a:r>
            <a:endParaRPr sz="1700">
              <a:solidFill>
                <a:srgbClr val="24292F"/>
              </a:solidFill>
              <a:latin typeface="Arial"/>
              <a:ea typeface="Arial"/>
              <a:cs typeface="Arial"/>
              <a:sym typeface="Arial"/>
            </a:endParaRPr>
          </a:p>
          <a:p>
            <a:pPr indent="-336550" lvl="0" marL="457200" rtl="0" algn="just">
              <a:lnSpc>
                <a:spcPct val="150000"/>
              </a:lnSpc>
              <a:spcBef>
                <a:spcPts val="120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Admin can register the users by navigating to add users page.</a:t>
            </a:r>
            <a:endParaRPr sz="1700">
              <a:solidFill>
                <a:srgbClr val="24292F"/>
              </a:solidFill>
              <a:latin typeface="Arial"/>
              <a:ea typeface="Arial"/>
              <a:cs typeface="Arial"/>
              <a:sym typeface="Arial"/>
            </a:endParaRPr>
          </a:p>
          <a:p>
            <a:pPr indent="-336550" lvl="0" marL="457200" rtl="0" algn="just">
              <a:lnSpc>
                <a:spcPct val="150000"/>
              </a:lnSpc>
              <a:spcBef>
                <a:spcPts val="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Admin can also add the items in the items list of different categories.</a:t>
            </a:r>
            <a:endParaRPr sz="1700">
              <a:solidFill>
                <a:srgbClr val="24292F"/>
              </a:solidFill>
              <a:latin typeface="Arial"/>
              <a:ea typeface="Arial"/>
              <a:cs typeface="Arial"/>
              <a:sym typeface="Arial"/>
            </a:endParaRPr>
          </a:p>
          <a:p>
            <a:pPr indent="-336550" lvl="0" marL="457200" rtl="0" algn="just">
              <a:lnSpc>
                <a:spcPct val="150000"/>
              </a:lnSpc>
              <a:spcBef>
                <a:spcPts val="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They can also add list of loan cards for each items by entering loan duration.</a:t>
            </a:r>
            <a:endParaRPr sz="1700">
              <a:solidFill>
                <a:srgbClr val="24292F"/>
              </a:solidFill>
              <a:latin typeface="Arial"/>
              <a:ea typeface="Arial"/>
              <a:cs typeface="Arial"/>
              <a:sym typeface="Arial"/>
            </a:endParaRPr>
          </a:p>
          <a:p>
            <a:pPr indent="-336550" lvl="0" marL="457200" rtl="0" algn="just">
              <a:lnSpc>
                <a:spcPct val="150000"/>
              </a:lnSpc>
              <a:spcBef>
                <a:spcPts val="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After user applied for loan card, admin can see the list of all the loans with the their status and they can either accept or decline the request.</a:t>
            </a:r>
            <a:endParaRPr sz="1700">
              <a:solidFill>
                <a:srgbClr val="24292F"/>
              </a:solidFill>
              <a:latin typeface="Arial"/>
              <a:ea typeface="Arial"/>
              <a:cs typeface="Arial"/>
              <a:sym typeface="Arial"/>
            </a:endParaRPr>
          </a:p>
          <a:p>
            <a:pPr indent="-336550" lvl="0" marL="457200" rtl="0" algn="just">
              <a:lnSpc>
                <a:spcPct val="150000"/>
              </a:lnSpc>
              <a:spcBef>
                <a:spcPts val="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They can also view the list of users and delete any user from the database.</a:t>
            </a:r>
            <a:endParaRPr sz="1700">
              <a:solidFill>
                <a:srgbClr val="24292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GB">
                <a:latin typeface="Calibri"/>
                <a:ea typeface="Calibri"/>
                <a:cs typeface="Calibri"/>
                <a:sym typeface="Calibri"/>
              </a:rPr>
              <a:t>ROLES &amp; </a:t>
            </a:r>
            <a:r>
              <a:rPr lang="en-GB">
                <a:latin typeface="Calibri"/>
                <a:ea typeface="Calibri"/>
                <a:cs typeface="Calibri"/>
                <a:sym typeface="Calibri"/>
              </a:rPr>
              <a:t>FUNCTIONALITIES IN THE APPLICATION</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GB" sz="1700">
                <a:solidFill>
                  <a:srgbClr val="24292F"/>
                </a:solidFill>
                <a:latin typeface="Arial"/>
                <a:ea typeface="Arial"/>
                <a:cs typeface="Arial"/>
                <a:sym typeface="Arial"/>
              </a:rPr>
              <a:t>User</a:t>
            </a:r>
            <a:r>
              <a:rPr lang="en-GB" sz="1700">
                <a:solidFill>
                  <a:srgbClr val="24292F"/>
                </a:solidFill>
                <a:latin typeface="Arial"/>
                <a:ea typeface="Arial"/>
                <a:cs typeface="Arial"/>
                <a:sym typeface="Arial"/>
              </a:rPr>
              <a:t> Functionalities: </a:t>
            </a:r>
            <a:endParaRPr sz="1700">
              <a:solidFill>
                <a:srgbClr val="24292F"/>
              </a:solidFill>
              <a:latin typeface="Arial"/>
              <a:ea typeface="Arial"/>
              <a:cs typeface="Arial"/>
              <a:sym typeface="Arial"/>
            </a:endParaRPr>
          </a:p>
          <a:p>
            <a:pPr indent="-336550" lvl="0" marL="457200" rtl="0" algn="just">
              <a:lnSpc>
                <a:spcPct val="150000"/>
              </a:lnSpc>
              <a:spcBef>
                <a:spcPts val="120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User can login to the page using the email ID and password.</a:t>
            </a:r>
            <a:endParaRPr sz="1700">
              <a:solidFill>
                <a:srgbClr val="24292F"/>
              </a:solidFill>
              <a:latin typeface="Arial"/>
              <a:ea typeface="Arial"/>
              <a:cs typeface="Arial"/>
              <a:sym typeface="Arial"/>
            </a:endParaRPr>
          </a:p>
          <a:p>
            <a:pPr indent="-336550" lvl="0" marL="457200" rtl="0" algn="just">
              <a:lnSpc>
                <a:spcPct val="150000"/>
              </a:lnSpc>
              <a:spcBef>
                <a:spcPts val="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User can reset their password using, </a:t>
            </a:r>
            <a:r>
              <a:rPr b="1" lang="en-GB" sz="1700">
                <a:solidFill>
                  <a:srgbClr val="24292F"/>
                </a:solidFill>
                <a:latin typeface="Arial"/>
                <a:ea typeface="Arial"/>
                <a:cs typeface="Arial"/>
                <a:sym typeface="Arial"/>
              </a:rPr>
              <a:t>Forgot your password</a:t>
            </a:r>
            <a:r>
              <a:rPr lang="en-GB" sz="1700">
                <a:solidFill>
                  <a:srgbClr val="24292F"/>
                </a:solidFill>
                <a:latin typeface="Arial"/>
                <a:ea typeface="Arial"/>
                <a:cs typeface="Arial"/>
                <a:sym typeface="Arial"/>
              </a:rPr>
              <a:t> Tab.</a:t>
            </a:r>
            <a:endParaRPr sz="1700">
              <a:solidFill>
                <a:srgbClr val="24292F"/>
              </a:solidFill>
              <a:latin typeface="Arial"/>
              <a:ea typeface="Arial"/>
              <a:cs typeface="Arial"/>
              <a:sym typeface="Arial"/>
            </a:endParaRPr>
          </a:p>
          <a:p>
            <a:pPr indent="-336550" lvl="0" marL="457200" rtl="0" algn="just">
              <a:lnSpc>
                <a:spcPct val="150000"/>
              </a:lnSpc>
              <a:spcBef>
                <a:spcPts val="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They change the info in </a:t>
            </a:r>
            <a:r>
              <a:rPr b="1" lang="en-GB" sz="1700">
                <a:solidFill>
                  <a:srgbClr val="24292F"/>
                </a:solidFill>
                <a:latin typeface="Arial"/>
                <a:ea typeface="Arial"/>
                <a:cs typeface="Arial"/>
                <a:sym typeface="Arial"/>
              </a:rPr>
              <a:t>Your Profile</a:t>
            </a:r>
            <a:r>
              <a:rPr lang="en-GB" sz="1700">
                <a:solidFill>
                  <a:srgbClr val="24292F"/>
                </a:solidFill>
                <a:latin typeface="Arial"/>
                <a:ea typeface="Arial"/>
                <a:cs typeface="Arial"/>
                <a:sym typeface="Arial"/>
              </a:rPr>
              <a:t> menu, including their email ID and password.</a:t>
            </a:r>
            <a:endParaRPr sz="1700">
              <a:solidFill>
                <a:srgbClr val="24292F"/>
              </a:solidFill>
              <a:latin typeface="Arial"/>
              <a:ea typeface="Arial"/>
              <a:cs typeface="Arial"/>
              <a:sym typeface="Arial"/>
            </a:endParaRPr>
          </a:p>
          <a:p>
            <a:pPr indent="-336550" lvl="0" marL="457200" rtl="0" algn="just">
              <a:lnSpc>
                <a:spcPct val="150000"/>
              </a:lnSpc>
              <a:spcBef>
                <a:spcPts val="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User can apply for the loan for the item by clicking on the loan card.</a:t>
            </a:r>
            <a:endParaRPr sz="1700">
              <a:solidFill>
                <a:srgbClr val="24292F"/>
              </a:solidFill>
              <a:latin typeface="Arial"/>
              <a:ea typeface="Arial"/>
              <a:cs typeface="Arial"/>
              <a:sym typeface="Arial"/>
            </a:endParaRPr>
          </a:p>
          <a:p>
            <a:pPr indent="-336550" lvl="0" marL="457200" rtl="0" algn="just">
              <a:lnSpc>
                <a:spcPct val="150000"/>
              </a:lnSpc>
              <a:spcBef>
                <a:spcPts val="0"/>
              </a:spcBef>
              <a:spcAft>
                <a:spcPts val="0"/>
              </a:spcAft>
              <a:buClr>
                <a:srgbClr val="24292F"/>
              </a:buClr>
              <a:buSzPts val="1700"/>
              <a:buFont typeface="Arial"/>
              <a:buAutoNum type="arabicPeriod"/>
            </a:pPr>
            <a:r>
              <a:rPr lang="en-GB" sz="1700">
                <a:solidFill>
                  <a:srgbClr val="24292F"/>
                </a:solidFill>
                <a:latin typeface="Arial"/>
                <a:ea typeface="Arial"/>
                <a:cs typeface="Arial"/>
                <a:sym typeface="Arial"/>
              </a:rPr>
              <a:t>They can also view the status of the loan applied on the item page.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126225" y="170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TECHNOLOGIES USED</a:t>
            </a:r>
            <a:endParaRPr>
              <a:latin typeface="Calibri"/>
              <a:ea typeface="Calibri"/>
              <a:cs typeface="Calibri"/>
              <a:sym typeface="Calibri"/>
            </a:endParaRPr>
          </a:p>
        </p:txBody>
      </p:sp>
      <p:sp>
        <p:nvSpPr>
          <p:cNvPr id="100" name="Google Shape;100;p18"/>
          <p:cNvSpPr txBox="1"/>
          <p:nvPr>
            <p:ph idx="1" type="body"/>
          </p:nvPr>
        </p:nvSpPr>
        <p:spPr>
          <a:xfrm>
            <a:off x="322225" y="878075"/>
            <a:ext cx="8368800" cy="4089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sz="1500">
                <a:solidFill>
                  <a:srgbClr val="24292F"/>
                </a:solidFill>
                <a:latin typeface="Arial"/>
                <a:ea typeface="Arial"/>
                <a:cs typeface="Arial"/>
                <a:sym typeface="Arial"/>
              </a:rPr>
              <a:t>.(A) Backend: </a:t>
            </a:r>
            <a:endParaRPr sz="1500">
              <a:solidFill>
                <a:srgbClr val="24292F"/>
              </a:solidFill>
              <a:latin typeface="Arial"/>
              <a:ea typeface="Arial"/>
              <a:cs typeface="Arial"/>
              <a:sym typeface="Arial"/>
            </a:endParaRPr>
          </a:p>
          <a:p>
            <a:pPr indent="-323850" lvl="0" marL="457200" rtl="0" algn="just">
              <a:spcBef>
                <a:spcPts val="1200"/>
              </a:spcBef>
              <a:spcAft>
                <a:spcPts val="0"/>
              </a:spcAft>
              <a:buClr>
                <a:srgbClr val="24292F"/>
              </a:buClr>
              <a:buSzPts val="1500"/>
              <a:buFont typeface="Arial"/>
              <a:buAutoNum type="arabicPeriod"/>
            </a:pPr>
            <a:r>
              <a:rPr lang="en-GB" sz="1500">
                <a:solidFill>
                  <a:srgbClr val="24292F"/>
                </a:solidFill>
                <a:latin typeface="Arial"/>
                <a:ea typeface="Arial"/>
                <a:cs typeface="Arial"/>
                <a:sym typeface="Arial"/>
              </a:rPr>
              <a:t>Spring Boot, Spring Data JPA</a:t>
            </a:r>
            <a:endParaRPr sz="1500">
              <a:solidFill>
                <a:srgbClr val="24292F"/>
              </a:solidFill>
              <a:latin typeface="Arial"/>
              <a:ea typeface="Arial"/>
              <a:cs typeface="Arial"/>
              <a:sym typeface="Arial"/>
            </a:endParaRPr>
          </a:p>
          <a:p>
            <a:pPr indent="-323850" lvl="0" marL="457200" rtl="0" algn="just">
              <a:spcBef>
                <a:spcPts val="0"/>
              </a:spcBef>
              <a:spcAft>
                <a:spcPts val="0"/>
              </a:spcAft>
              <a:buClr>
                <a:srgbClr val="24292F"/>
              </a:buClr>
              <a:buSzPts val="1500"/>
              <a:buFont typeface="Arial"/>
              <a:buAutoNum type="arabicPeriod"/>
            </a:pPr>
            <a:r>
              <a:rPr lang="en-GB" sz="1500">
                <a:solidFill>
                  <a:srgbClr val="24292F"/>
                </a:solidFill>
                <a:latin typeface="Arial"/>
                <a:ea typeface="Arial"/>
                <a:cs typeface="Arial"/>
                <a:sym typeface="Arial"/>
              </a:rPr>
              <a:t>MariaDB (database)</a:t>
            </a:r>
            <a:endParaRPr sz="1500">
              <a:solidFill>
                <a:srgbClr val="24292F"/>
              </a:solidFill>
              <a:latin typeface="Arial"/>
              <a:ea typeface="Arial"/>
              <a:cs typeface="Arial"/>
              <a:sym typeface="Arial"/>
            </a:endParaRPr>
          </a:p>
          <a:p>
            <a:pPr indent="-323850" lvl="0" marL="457200" rtl="0" algn="just">
              <a:spcBef>
                <a:spcPts val="0"/>
              </a:spcBef>
              <a:spcAft>
                <a:spcPts val="0"/>
              </a:spcAft>
              <a:buClr>
                <a:srgbClr val="24292F"/>
              </a:buClr>
              <a:buSzPts val="1500"/>
              <a:buFont typeface="Arial"/>
              <a:buAutoNum type="arabicPeriod"/>
            </a:pPr>
            <a:r>
              <a:rPr lang="en-GB" sz="1500">
                <a:solidFill>
                  <a:srgbClr val="24292F"/>
                </a:solidFill>
                <a:latin typeface="Arial"/>
                <a:ea typeface="Arial"/>
                <a:cs typeface="Arial"/>
                <a:sym typeface="Arial"/>
              </a:rPr>
              <a:t>J-Unit</a:t>
            </a:r>
            <a:endParaRPr sz="1500">
              <a:solidFill>
                <a:srgbClr val="24292F"/>
              </a:solidFill>
              <a:latin typeface="Arial"/>
              <a:ea typeface="Arial"/>
              <a:cs typeface="Arial"/>
              <a:sym typeface="Arial"/>
            </a:endParaRPr>
          </a:p>
          <a:p>
            <a:pPr indent="-323850" lvl="0" marL="457200" rtl="0" algn="just">
              <a:spcBef>
                <a:spcPts val="0"/>
              </a:spcBef>
              <a:spcAft>
                <a:spcPts val="0"/>
              </a:spcAft>
              <a:buClr>
                <a:srgbClr val="24292F"/>
              </a:buClr>
              <a:buSzPts val="1500"/>
              <a:buFont typeface="Arial"/>
              <a:buAutoNum type="arabicPeriod"/>
            </a:pPr>
            <a:r>
              <a:rPr lang="en-GB" sz="1500">
                <a:solidFill>
                  <a:srgbClr val="24292F"/>
                </a:solidFill>
                <a:latin typeface="Arial"/>
                <a:ea typeface="Arial"/>
                <a:cs typeface="Arial"/>
                <a:sym typeface="Arial"/>
              </a:rPr>
              <a:t>REST APIs</a:t>
            </a:r>
            <a:endParaRPr sz="1500">
              <a:solidFill>
                <a:srgbClr val="24292F"/>
              </a:solidFill>
              <a:latin typeface="Arial"/>
              <a:ea typeface="Arial"/>
              <a:cs typeface="Arial"/>
              <a:sym typeface="Arial"/>
            </a:endParaRPr>
          </a:p>
          <a:p>
            <a:pPr indent="-323850" lvl="0" marL="457200" rtl="0" algn="just">
              <a:spcBef>
                <a:spcPts val="0"/>
              </a:spcBef>
              <a:spcAft>
                <a:spcPts val="0"/>
              </a:spcAft>
              <a:buClr>
                <a:srgbClr val="24292F"/>
              </a:buClr>
              <a:buSzPts val="1500"/>
              <a:buFont typeface="Arial"/>
              <a:buAutoNum type="arabicPeriod"/>
            </a:pPr>
            <a:r>
              <a:rPr lang="en-GB" sz="1500">
                <a:solidFill>
                  <a:srgbClr val="24292F"/>
                </a:solidFill>
                <a:latin typeface="Arial"/>
                <a:ea typeface="Arial"/>
                <a:cs typeface="Arial"/>
                <a:sym typeface="Arial"/>
              </a:rPr>
              <a:t>Postman</a:t>
            </a:r>
            <a:endParaRPr sz="100">
              <a:solidFill>
                <a:srgbClr val="24292F"/>
              </a:solidFill>
              <a:latin typeface="Arial"/>
              <a:ea typeface="Arial"/>
              <a:cs typeface="Arial"/>
              <a:sym typeface="Arial"/>
            </a:endParaRPr>
          </a:p>
          <a:p>
            <a:pPr indent="0" lvl="0" marL="0" rtl="0" algn="just">
              <a:spcBef>
                <a:spcPts val="1200"/>
              </a:spcBef>
              <a:spcAft>
                <a:spcPts val="0"/>
              </a:spcAft>
              <a:buNone/>
            </a:pPr>
            <a:r>
              <a:rPr lang="en-GB" sz="1500">
                <a:solidFill>
                  <a:srgbClr val="24292F"/>
                </a:solidFill>
                <a:latin typeface="Arial"/>
                <a:ea typeface="Arial"/>
                <a:cs typeface="Arial"/>
                <a:sym typeface="Arial"/>
              </a:rPr>
              <a:t>(B) Front End:</a:t>
            </a:r>
            <a:endParaRPr sz="1500">
              <a:solidFill>
                <a:srgbClr val="24292F"/>
              </a:solidFill>
              <a:latin typeface="Arial"/>
              <a:ea typeface="Arial"/>
              <a:cs typeface="Arial"/>
              <a:sym typeface="Arial"/>
            </a:endParaRPr>
          </a:p>
          <a:p>
            <a:pPr indent="-323850" lvl="0" marL="457200" rtl="0" algn="just">
              <a:spcBef>
                <a:spcPts val="1200"/>
              </a:spcBef>
              <a:spcAft>
                <a:spcPts val="0"/>
              </a:spcAft>
              <a:buClr>
                <a:srgbClr val="24292F"/>
              </a:buClr>
              <a:buSzPts val="1500"/>
              <a:buFont typeface="Arial"/>
              <a:buAutoNum type="arabicPeriod"/>
            </a:pPr>
            <a:r>
              <a:rPr lang="en-GB" sz="1500">
                <a:solidFill>
                  <a:srgbClr val="24292F"/>
                </a:solidFill>
                <a:latin typeface="Arial"/>
                <a:ea typeface="Arial"/>
                <a:cs typeface="Arial"/>
                <a:sym typeface="Arial"/>
              </a:rPr>
              <a:t>ReactJs</a:t>
            </a:r>
            <a:endParaRPr sz="1500">
              <a:solidFill>
                <a:srgbClr val="24292F"/>
              </a:solidFill>
              <a:latin typeface="Arial"/>
              <a:ea typeface="Arial"/>
              <a:cs typeface="Arial"/>
              <a:sym typeface="Arial"/>
            </a:endParaRPr>
          </a:p>
          <a:p>
            <a:pPr indent="-323850" lvl="0" marL="457200" rtl="0" algn="just">
              <a:spcBef>
                <a:spcPts val="0"/>
              </a:spcBef>
              <a:spcAft>
                <a:spcPts val="0"/>
              </a:spcAft>
              <a:buClr>
                <a:srgbClr val="24292F"/>
              </a:buClr>
              <a:buSzPts val="1500"/>
              <a:buFont typeface="Arial"/>
              <a:buAutoNum type="arabicPeriod"/>
            </a:pPr>
            <a:r>
              <a:rPr lang="en-GB" sz="1500">
                <a:solidFill>
                  <a:srgbClr val="24292F"/>
                </a:solidFill>
                <a:latin typeface="Arial"/>
                <a:ea typeface="Arial"/>
                <a:cs typeface="Arial"/>
                <a:sym typeface="Arial"/>
              </a:rPr>
              <a:t>HTML &amp; CSS</a:t>
            </a:r>
            <a:endParaRPr sz="1500">
              <a:solidFill>
                <a:srgbClr val="24292F"/>
              </a:solidFill>
              <a:latin typeface="Arial"/>
              <a:ea typeface="Arial"/>
              <a:cs typeface="Arial"/>
              <a:sym typeface="Arial"/>
            </a:endParaRPr>
          </a:p>
          <a:p>
            <a:pPr indent="-323850" lvl="0" marL="457200" rtl="0" algn="just">
              <a:spcBef>
                <a:spcPts val="0"/>
              </a:spcBef>
              <a:spcAft>
                <a:spcPts val="0"/>
              </a:spcAft>
              <a:buClr>
                <a:srgbClr val="24292F"/>
              </a:buClr>
              <a:buSzPts val="1500"/>
              <a:buFont typeface="Arial"/>
              <a:buAutoNum type="arabicPeriod"/>
            </a:pPr>
            <a:r>
              <a:rPr lang="en-GB" sz="1500">
                <a:solidFill>
                  <a:srgbClr val="24292F"/>
                </a:solidFill>
                <a:latin typeface="Arial"/>
                <a:ea typeface="Arial"/>
                <a:cs typeface="Arial"/>
                <a:sym typeface="Arial"/>
              </a:rPr>
              <a:t>Bootstrap</a:t>
            </a:r>
            <a:endParaRPr sz="1500">
              <a:solidFill>
                <a:srgbClr val="24292F"/>
              </a:solidFill>
              <a:latin typeface="Arial"/>
              <a:ea typeface="Arial"/>
              <a:cs typeface="Arial"/>
              <a:sym typeface="Arial"/>
            </a:endParaRPr>
          </a:p>
          <a:p>
            <a:pPr indent="0" lvl="0" marL="0" rtl="0" algn="just">
              <a:spcBef>
                <a:spcPts val="1200"/>
              </a:spcBef>
              <a:spcAft>
                <a:spcPts val="0"/>
              </a:spcAft>
              <a:buNone/>
            </a:pPr>
            <a:r>
              <a:rPr lang="en-GB" sz="1500">
                <a:solidFill>
                  <a:srgbClr val="24292F"/>
                </a:solidFill>
                <a:latin typeface="Arial"/>
                <a:ea typeface="Arial"/>
                <a:cs typeface="Arial"/>
                <a:sym typeface="Arial"/>
              </a:rPr>
              <a:t>(C) Language Used: Java</a:t>
            </a:r>
            <a:endParaRPr sz="1500">
              <a:solidFill>
                <a:srgbClr val="24292F"/>
              </a:solidFill>
              <a:latin typeface="Arial"/>
              <a:ea typeface="Arial"/>
              <a:cs typeface="Arial"/>
              <a:sym typeface="Arial"/>
            </a:endParaRPr>
          </a:p>
          <a:p>
            <a:pPr indent="0" lvl="0" marL="0" rtl="0" algn="just">
              <a:spcBef>
                <a:spcPts val="1200"/>
              </a:spcBef>
              <a:spcAft>
                <a:spcPts val="0"/>
              </a:spcAft>
              <a:buNone/>
            </a:pPr>
            <a:r>
              <a:rPr lang="en-GB" sz="1500">
                <a:solidFill>
                  <a:srgbClr val="24292F"/>
                </a:solidFill>
                <a:latin typeface="Arial"/>
                <a:ea typeface="Arial"/>
                <a:cs typeface="Arial"/>
                <a:sym typeface="Arial"/>
              </a:rPr>
              <a:t>(D) Build Tool: Maven</a:t>
            </a:r>
            <a:endParaRPr sz="1500">
              <a:solidFill>
                <a:srgbClr val="24292F"/>
              </a:solidFill>
              <a:latin typeface="Arial"/>
              <a:ea typeface="Arial"/>
              <a:cs typeface="Arial"/>
              <a:sym typeface="Arial"/>
            </a:endParaRPr>
          </a:p>
          <a:p>
            <a:pPr indent="0" lvl="0" marL="0" rtl="0" algn="just">
              <a:spcBef>
                <a:spcPts val="1200"/>
              </a:spcBef>
              <a:spcAft>
                <a:spcPts val="1200"/>
              </a:spcAft>
              <a:buNone/>
            </a:pPr>
            <a:r>
              <a:rPr lang="en-GB" sz="1500">
                <a:solidFill>
                  <a:srgbClr val="24292F"/>
                </a:solidFill>
                <a:latin typeface="Arial"/>
                <a:ea typeface="Arial"/>
                <a:cs typeface="Arial"/>
                <a:sym typeface="Arial"/>
              </a:rPr>
              <a:t>(E) Version Control System:  Git</a:t>
            </a:r>
            <a:endParaRPr sz="1500">
              <a:solidFill>
                <a:srgbClr val="24292F"/>
              </a:solidFill>
              <a:latin typeface="Arial"/>
              <a:ea typeface="Arial"/>
              <a:cs typeface="Arial"/>
              <a:sym typeface="Arial"/>
            </a:endParaRPr>
          </a:p>
        </p:txBody>
      </p:sp>
      <p:pic>
        <p:nvPicPr>
          <p:cNvPr id="101" name="Google Shape;101;p18"/>
          <p:cNvPicPr preferRelativeResize="0"/>
          <p:nvPr/>
        </p:nvPicPr>
        <p:blipFill>
          <a:blip r:embed="rId3">
            <a:alphaModFix/>
          </a:blip>
          <a:stretch>
            <a:fillRect/>
          </a:stretch>
        </p:blipFill>
        <p:spPr>
          <a:xfrm>
            <a:off x="6828788" y="1561425"/>
            <a:ext cx="1722425" cy="1722425"/>
          </a:xfrm>
          <a:prstGeom prst="rect">
            <a:avLst/>
          </a:prstGeom>
          <a:noFill/>
          <a:ln>
            <a:noFill/>
          </a:ln>
        </p:spPr>
      </p:pic>
      <p:pic>
        <p:nvPicPr>
          <p:cNvPr id="102" name="Google Shape;102;p18"/>
          <p:cNvPicPr preferRelativeResize="0"/>
          <p:nvPr/>
        </p:nvPicPr>
        <p:blipFill rotWithShape="1">
          <a:blip r:embed="rId4">
            <a:alphaModFix/>
          </a:blip>
          <a:srcRect b="0" l="12617" r="0" t="0"/>
          <a:stretch/>
        </p:blipFill>
        <p:spPr>
          <a:xfrm>
            <a:off x="6688975" y="482300"/>
            <a:ext cx="2002050" cy="1434584"/>
          </a:xfrm>
          <a:prstGeom prst="rect">
            <a:avLst/>
          </a:prstGeom>
          <a:noFill/>
          <a:ln>
            <a:noFill/>
          </a:ln>
        </p:spPr>
      </p:pic>
      <p:pic>
        <p:nvPicPr>
          <p:cNvPr id="103" name="Google Shape;103;p18"/>
          <p:cNvPicPr preferRelativeResize="0"/>
          <p:nvPr/>
        </p:nvPicPr>
        <p:blipFill>
          <a:blip r:embed="rId5">
            <a:alphaModFix/>
          </a:blip>
          <a:stretch>
            <a:fillRect/>
          </a:stretch>
        </p:blipFill>
        <p:spPr>
          <a:xfrm>
            <a:off x="7078625" y="2987225"/>
            <a:ext cx="1472600" cy="1323475"/>
          </a:xfrm>
          <a:prstGeom prst="rect">
            <a:avLst/>
          </a:prstGeom>
          <a:noFill/>
          <a:ln>
            <a:noFill/>
          </a:ln>
        </p:spPr>
      </p:pic>
      <p:pic>
        <p:nvPicPr>
          <p:cNvPr id="104" name="Google Shape;104;p18"/>
          <p:cNvPicPr preferRelativeResize="0"/>
          <p:nvPr/>
        </p:nvPicPr>
        <p:blipFill>
          <a:blip r:embed="rId6">
            <a:alphaModFix/>
          </a:blip>
          <a:stretch>
            <a:fillRect/>
          </a:stretch>
        </p:blipFill>
        <p:spPr>
          <a:xfrm>
            <a:off x="5289096" y="517675"/>
            <a:ext cx="1244425" cy="1244425"/>
          </a:xfrm>
          <a:prstGeom prst="rect">
            <a:avLst/>
          </a:prstGeom>
          <a:noFill/>
          <a:ln>
            <a:noFill/>
          </a:ln>
        </p:spPr>
      </p:pic>
      <p:pic>
        <p:nvPicPr>
          <p:cNvPr id="105" name="Google Shape;105;p18"/>
          <p:cNvPicPr preferRelativeResize="0"/>
          <p:nvPr/>
        </p:nvPicPr>
        <p:blipFill>
          <a:blip r:embed="rId7">
            <a:alphaModFix/>
          </a:blip>
          <a:stretch>
            <a:fillRect/>
          </a:stretch>
        </p:blipFill>
        <p:spPr>
          <a:xfrm>
            <a:off x="5121727" y="1916875"/>
            <a:ext cx="1366975" cy="1366975"/>
          </a:xfrm>
          <a:prstGeom prst="rect">
            <a:avLst/>
          </a:prstGeom>
          <a:noFill/>
          <a:ln>
            <a:noFill/>
          </a:ln>
        </p:spPr>
      </p:pic>
      <p:pic>
        <p:nvPicPr>
          <p:cNvPr id="106" name="Google Shape;106;p18"/>
          <p:cNvPicPr preferRelativeResize="0"/>
          <p:nvPr/>
        </p:nvPicPr>
        <p:blipFill>
          <a:blip r:embed="rId8">
            <a:alphaModFix/>
          </a:blip>
          <a:stretch>
            <a:fillRect/>
          </a:stretch>
        </p:blipFill>
        <p:spPr>
          <a:xfrm>
            <a:off x="4956575" y="3299087"/>
            <a:ext cx="2089200" cy="10746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126225" y="170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PROJECT MODULES</a:t>
            </a:r>
            <a:endParaRPr>
              <a:latin typeface="Calibri"/>
              <a:ea typeface="Calibri"/>
              <a:cs typeface="Calibri"/>
              <a:sym typeface="Calibri"/>
            </a:endParaRPr>
          </a:p>
        </p:txBody>
      </p:sp>
      <p:sp>
        <p:nvSpPr>
          <p:cNvPr id="112" name="Google Shape;112;p19"/>
          <p:cNvSpPr txBox="1"/>
          <p:nvPr>
            <p:ph idx="1" type="body"/>
          </p:nvPr>
        </p:nvSpPr>
        <p:spPr>
          <a:xfrm>
            <a:off x="81975" y="878075"/>
            <a:ext cx="8844900" cy="4205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sz="1500">
                <a:solidFill>
                  <a:srgbClr val="24292F"/>
                </a:solidFill>
                <a:latin typeface="Arial"/>
                <a:ea typeface="Arial"/>
                <a:cs typeface="Arial"/>
                <a:sym typeface="Arial"/>
              </a:rPr>
              <a:t> (1) Login Page: </a:t>
            </a:r>
            <a:endParaRPr sz="1500">
              <a:solidFill>
                <a:srgbClr val="24292F"/>
              </a:solidFill>
              <a:latin typeface="Arial"/>
              <a:ea typeface="Arial"/>
              <a:cs typeface="Arial"/>
              <a:sym typeface="Arial"/>
            </a:endParaRPr>
          </a:p>
          <a:p>
            <a:pPr indent="-323850" lvl="0" marL="457200" rtl="0" algn="just">
              <a:spcBef>
                <a:spcPts val="1200"/>
              </a:spcBef>
              <a:spcAft>
                <a:spcPts val="0"/>
              </a:spcAft>
              <a:buClr>
                <a:srgbClr val="24292F"/>
              </a:buClr>
              <a:buSzPts val="1500"/>
              <a:buFont typeface="Arial"/>
              <a:buChar char="●"/>
            </a:pPr>
            <a:r>
              <a:rPr lang="en-GB" sz="1500">
                <a:solidFill>
                  <a:srgbClr val="24292F"/>
                </a:solidFill>
                <a:latin typeface="Arial"/>
                <a:ea typeface="Arial"/>
                <a:cs typeface="Arial"/>
                <a:sym typeface="Arial"/>
              </a:rPr>
              <a:t>User is provided with the login page. For successful login, user has to enter the correct email ID (as username) and password, this will redirect them to the </a:t>
            </a:r>
            <a:r>
              <a:rPr b="1" lang="en-GB" sz="1500">
                <a:solidFill>
                  <a:srgbClr val="24292F"/>
                </a:solidFill>
                <a:latin typeface="Arial"/>
                <a:ea typeface="Arial"/>
                <a:cs typeface="Arial"/>
                <a:sym typeface="Arial"/>
              </a:rPr>
              <a:t>Home</a:t>
            </a:r>
            <a:r>
              <a:rPr lang="en-GB" sz="1500">
                <a:solidFill>
                  <a:srgbClr val="24292F"/>
                </a:solidFill>
                <a:latin typeface="Arial"/>
                <a:ea typeface="Arial"/>
                <a:cs typeface="Arial"/>
                <a:sym typeface="Arial"/>
              </a:rPr>
              <a:t> page based on the roles saved for the user in the </a:t>
            </a:r>
            <a:r>
              <a:rPr lang="en-GB" sz="1500">
                <a:solidFill>
                  <a:srgbClr val="24292F"/>
                </a:solidFill>
                <a:latin typeface="Arial"/>
                <a:ea typeface="Arial"/>
                <a:cs typeface="Arial"/>
                <a:sym typeface="Arial"/>
              </a:rPr>
              <a:t>database</a:t>
            </a:r>
            <a:r>
              <a:rPr lang="en-GB" sz="1500">
                <a:solidFill>
                  <a:srgbClr val="24292F"/>
                </a:solidFill>
                <a:latin typeface="Arial"/>
                <a:ea typeface="Arial"/>
                <a:cs typeface="Arial"/>
                <a:sym typeface="Arial"/>
              </a:rPr>
              <a:t>.</a:t>
            </a:r>
            <a:endParaRPr sz="1500">
              <a:solidFill>
                <a:srgbClr val="24292F"/>
              </a:solidFill>
              <a:latin typeface="Arial"/>
              <a:ea typeface="Arial"/>
              <a:cs typeface="Arial"/>
              <a:sym typeface="Arial"/>
            </a:endParaRPr>
          </a:p>
          <a:p>
            <a:pPr indent="-323850" lvl="0" marL="457200" rtl="0" algn="just">
              <a:spcBef>
                <a:spcPts val="0"/>
              </a:spcBef>
              <a:spcAft>
                <a:spcPts val="0"/>
              </a:spcAft>
              <a:buClr>
                <a:srgbClr val="24292F"/>
              </a:buClr>
              <a:buSzPts val="1500"/>
              <a:buFont typeface="Arial"/>
              <a:buChar char="●"/>
            </a:pPr>
            <a:r>
              <a:rPr lang="en-GB" sz="1500">
                <a:solidFill>
                  <a:srgbClr val="24292F"/>
                </a:solidFill>
                <a:latin typeface="Arial"/>
                <a:ea typeface="Arial"/>
                <a:cs typeface="Arial"/>
                <a:sym typeface="Arial"/>
              </a:rPr>
              <a:t>For </a:t>
            </a:r>
            <a:r>
              <a:rPr lang="en-GB" sz="1500">
                <a:solidFill>
                  <a:srgbClr val="24292F"/>
                </a:solidFill>
                <a:latin typeface="Arial"/>
                <a:ea typeface="Arial"/>
                <a:cs typeface="Arial"/>
                <a:sym typeface="Arial"/>
              </a:rPr>
              <a:t>unsuccessful</a:t>
            </a:r>
            <a:r>
              <a:rPr lang="en-GB" sz="1500">
                <a:solidFill>
                  <a:srgbClr val="24292F"/>
                </a:solidFill>
                <a:latin typeface="Arial"/>
                <a:ea typeface="Arial"/>
                <a:cs typeface="Arial"/>
                <a:sym typeface="Arial"/>
              </a:rPr>
              <a:t> login, it will pop the error message in the login page.</a:t>
            </a:r>
            <a:endParaRPr sz="1500">
              <a:solidFill>
                <a:srgbClr val="24292F"/>
              </a:solidFill>
              <a:latin typeface="Arial"/>
              <a:ea typeface="Arial"/>
              <a:cs typeface="Arial"/>
              <a:sym typeface="Arial"/>
            </a:endParaRPr>
          </a:p>
          <a:p>
            <a:pPr indent="0" lvl="0" marL="0" rtl="0" algn="just">
              <a:spcBef>
                <a:spcPts val="1200"/>
              </a:spcBef>
              <a:spcAft>
                <a:spcPts val="0"/>
              </a:spcAft>
              <a:buNone/>
            </a:pPr>
            <a:r>
              <a:rPr lang="en-GB" sz="1500">
                <a:solidFill>
                  <a:srgbClr val="24292F"/>
                </a:solidFill>
                <a:latin typeface="Arial"/>
                <a:ea typeface="Arial"/>
                <a:cs typeface="Arial"/>
                <a:sym typeface="Arial"/>
              </a:rPr>
              <a:t>(2) User Menu : </a:t>
            </a:r>
            <a:endParaRPr sz="1500">
              <a:solidFill>
                <a:srgbClr val="24292F"/>
              </a:solidFill>
              <a:latin typeface="Arial"/>
              <a:ea typeface="Arial"/>
              <a:cs typeface="Arial"/>
              <a:sym typeface="Arial"/>
            </a:endParaRPr>
          </a:p>
          <a:p>
            <a:pPr indent="-323850" lvl="0" marL="457200" rtl="0" algn="just">
              <a:spcBef>
                <a:spcPts val="1200"/>
              </a:spcBef>
              <a:spcAft>
                <a:spcPts val="0"/>
              </a:spcAft>
              <a:buClr>
                <a:srgbClr val="24292F"/>
              </a:buClr>
              <a:buSzPts val="1500"/>
              <a:buFont typeface="Arial"/>
              <a:buChar char="●"/>
            </a:pPr>
            <a:r>
              <a:rPr lang="en-GB" sz="1500">
                <a:solidFill>
                  <a:srgbClr val="24292F"/>
                </a:solidFill>
                <a:latin typeface="Arial"/>
                <a:ea typeface="Arial"/>
                <a:cs typeface="Arial"/>
                <a:sym typeface="Arial"/>
              </a:rPr>
              <a:t>Once</a:t>
            </a:r>
            <a:r>
              <a:rPr lang="en-GB" sz="1500">
                <a:solidFill>
                  <a:srgbClr val="24292F"/>
                </a:solidFill>
                <a:latin typeface="Arial"/>
                <a:ea typeface="Arial"/>
                <a:cs typeface="Arial"/>
                <a:sym typeface="Arial"/>
              </a:rPr>
              <a:t> the admin is successfully logged in, they get the tabs that navigate them to Loan Dashboard, Employee Details and Item master details page.</a:t>
            </a:r>
            <a:endParaRPr sz="1500">
              <a:solidFill>
                <a:srgbClr val="24292F"/>
              </a:solidFill>
              <a:latin typeface="Arial"/>
              <a:ea typeface="Arial"/>
              <a:cs typeface="Arial"/>
              <a:sym typeface="Arial"/>
            </a:endParaRPr>
          </a:p>
          <a:p>
            <a:pPr indent="0" lvl="0" marL="0" rtl="0" algn="just">
              <a:spcBef>
                <a:spcPts val="1200"/>
              </a:spcBef>
              <a:spcAft>
                <a:spcPts val="0"/>
              </a:spcAft>
              <a:buNone/>
            </a:pPr>
            <a:r>
              <a:rPr lang="en-GB" sz="1500">
                <a:solidFill>
                  <a:srgbClr val="24292F"/>
                </a:solidFill>
                <a:latin typeface="Arial"/>
                <a:ea typeface="Arial"/>
                <a:cs typeface="Arial"/>
                <a:sym typeface="Arial"/>
              </a:rPr>
              <a:t>(3) Loan Card Details Management:</a:t>
            </a:r>
            <a:endParaRPr sz="1500">
              <a:solidFill>
                <a:srgbClr val="24292F"/>
              </a:solidFill>
              <a:latin typeface="Arial"/>
              <a:ea typeface="Arial"/>
              <a:cs typeface="Arial"/>
              <a:sym typeface="Arial"/>
            </a:endParaRPr>
          </a:p>
          <a:p>
            <a:pPr indent="-323850" lvl="0" marL="457200" rtl="0" algn="just">
              <a:spcBef>
                <a:spcPts val="1200"/>
              </a:spcBef>
              <a:spcAft>
                <a:spcPts val="0"/>
              </a:spcAft>
              <a:buClr>
                <a:srgbClr val="24292F"/>
              </a:buClr>
              <a:buSzPts val="1500"/>
              <a:buFont typeface="Arial"/>
              <a:buChar char="●"/>
            </a:pPr>
            <a:r>
              <a:rPr lang="en-GB" sz="1500">
                <a:solidFill>
                  <a:srgbClr val="24292F"/>
                </a:solidFill>
                <a:latin typeface="Arial"/>
                <a:ea typeface="Arial"/>
                <a:cs typeface="Arial"/>
                <a:sym typeface="Arial"/>
              </a:rPr>
              <a:t>As an Admin, they can create a new loan card on the item’s page by just entering the duration of the loan (in months). </a:t>
            </a:r>
            <a:endParaRPr sz="1500">
              <a:solidFill>
                <a:srgbClr val="24292F"/>
              </a:solidFill>
              <a:latin typeface="Arial"/>
              <a:ea typeface="Arial"/>
              <a:cs typeface="Arial"/>
              <a:sym typeface="Arial"/>
            </a:endParaRPr>
          </a:p>
          <a:p>
            <a:pPr indent="-323850" lvl="0" marL="457200" rtl="0" algn="just">
              <a:spcBef>
                <a:spcPts val="0"/>
              </a:spcBef>
              <a:spcAft>
                <a:spcPts val="0"/>
              </a:spcAft>
              <a:buClr>
                <a:srgbClr val="24292F"/>
              </a:buClr>
              <a:buSzPts val="1500"/>
              <a:buFont typeface="Arial"/>
              <a:buChar char="●"/>
            </a:pPr>
            <a:r>
              <a:rPr lang="en-GB" sz="1500">
                <a:solidFill>
                  <a:srgbClr val="24292F"/>
                </a:solidFill>
                <a:latin typeface="Arial"/>
                <a:ea typeface="Arial"/>
                <a:cs typeface="Arial"/>
                <a:sym typeface="Arial"/>
              </a:rPr>
              <a:t>Once the data is entered in the database, it will redirect to the item’s page where it will show the loan cards and admin can also edit and delete them.</a:t>
            </a:r>
            <a:endParaRPr sz="1500">
              <a:solidFill>
                <a:srgbClr val="24292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117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PROJECT MODULES	</a:t>
            </a:r>
            <a:endParaRPr>
              <a:latin typeface="Calibri"/>
              <a:ea typeface="Calibri"/>
              <a:cs typeface="Calibri"/>
              <a:sym typeface="Calibri"/>
            </a:endParaRPr>
          </a:p>
        </p:txBody>
      </p:sp>
      <p:sp>
        <p:nvSpPr>
          <p:cNvPr id="118" name="Google Shape;118;p20"/>
          <p:cNvSpPr txBox="1"/>
          <p:nvPr>
            <p:ph idx="1" type="body"/>
          </p:nvPr>
        </p:nvSpPr>
        <p:spPr>
          <a:xfrm>
            <a:off x="311700" y="766374"/>
            <a:ext cx="8663700" cy="421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(4) Employee Data Management :</a:t>
            </a:r>
            <a:endParaRPr/>
          </a:p>
          <a:p>
            <a:pPr indent="-334327" lvl="0" marL="457200" rtl="0" algn="l">
              <a:spcBef>
                <a:spcPts val="1200"/>
              </a:spcBef>
              <a:spcAft>
                <a:spcPts val="0"/>
              </a:spcAft>
              <a:buSzPct val="100000"/>
              <a:buChar char="●"/>
            </a:pPr>
            <a:r>
              <a:rPr lang="en-GB"/>
              <a:t>As an admin, they can create a new employee; with name, designation, department, gender, DOB, DOJ and email ID.</a:t>
            </a:r>
            <a:endParaRPr/>
          </a:p>
          <a:p>
            <a:pPr indent="-334327" lvl="0" marL="457200" rtl="0" algn="l">
              <a:spcBef>
                <a:spcPts val="0"/>
              </a:spcBef>
              <a:spcAft>
                <a:spcPts val="0"/>
              </a:spcAft>
              <a:buSzPct val="100000"/>
              <a:buChar char="●"/>
            </a:pPr>
            <a:r>
              <a:rPr lang="en-GB"/>
              <a:t>Admin can also edit and delete the existing data.</a:t>
            </a:r>
            <a:endParaRPr/>
          </a:p>
          <a:p>
            <a:pPr indent="0" lvl="0" marL="0" rtl="0" algn="l">
              <a:spcBef>
                <a:spcPts val="1200"/>
              </a:spcBef>
              <a:spcAft>
                <a:spcPts val="0"/>
              </a:spcAft>
              <a:buNone/>
            </a:pPr>
            <a:r>
              <a:rPr lang="en-GB"/>
              <a:t>(5) Item Master Management :</a:t>
            </a:r>
            <a:endParaRPr/>
          </a:p>
          <a:p>
            <a:pPr indent="-334327" lvl="0" marL="457200" rtl="0" algn="l">
              <a:spcBef>
                <a:spcPts val="1200"/>
              </a:spcBef>
              <a:spcAft>
                <a:spcPts val="0"/>
              </a:spcAft>
              <a:buSzPct val="100000"/>
              <a:buChar char="●"/>
            </a:pPr>
            <a:r>
              <a:rPr lang="en-GB"/>
              <a:t>Admin can add a new item in the system with details as item name, description, make, category and valuation.</a:t>
            </a:r>
            <a:endParaRPr/>
          </a:p>
          <a:p>
            <a:pPr indent="-334327" lvl="0" marL="457200" rtl="0" algn="l">
              <a:spcBef>
                <a:spcPts val="0"/>
              </a:spcBef>
              <a:spcAft>
                <a:spcPts val="0"/>
              </a:spcAft>
              <a:buSzPct val="100000"/>
              <a:buChar char="●"/>
            </a:pPr>
            <a:r>
              <a:rPr lang="en-GB"/>
              <a:t>Once data is added, admin can again edit or delete the item from the database. </a:t>
            </a:r>
            <a:endParaRPr/>
          </a:p>
          <a:p>
            <a:pPr indent="0" lvl="0" marL="0" rtl="0" algn="l">
              <a:spcBef>
                <a:spcPts val="1200"/>
              </a:spcBef>
              <a:spcAft>
                <a:spcPts val="0"/>
              </a:spcAft>
              <a:buNone/>
            </a:pPr>
            <a:r>
              <a:rPr lang="en-GB"/>
              <a:t>(6) Apply for loans :</a:t>
            </a:r>
            <a:endParaRPr/>
          </a:p>
          <a:p>
            <a:pPr indent="-334327" lvl="0" marL="457200" rtl="0" algn="l">
              <a:spcBef>
                <a:spcPts val="1200"/>
              </a:spcBef>
              <a:spcAft>
                <a:spcPts val="0"/>
              </a:spcAft>
              <a:buSzPct val="100000"/>
              <a:buChar char="●"/>
            </a:pPr>
            <a:r>
              <a:rPr lang="en-GB"/>
              <a:t>Once, the employee is signed in successfully, they can view the items and can apply for the loan cards added by the admin.</a:t>
            </a:r>
            <a:endParaRPr/>
          </a:p>
          <a:p>
            <a:pPr indent="-334327" lvl="0" marL="457200" rtl="0" algn="l">
              <a:spcBef>
                <a:spcPts val="0"/>
              </a:spcBef>
              <a:spcAft>
                <a:spcPts val="0"/>
              </a:spcAft>
              <a:buSzPct val="100000"/>
              <a:buChar char="●"/>
            </a:pPr>
            <a:r>
              <a:rPr lang="en-GB"/>
              <a:t>After applying, they will be redirected to items page and can view the loan cards they have applied.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65550" y="318850"/>
            <a:ext cx="8412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RELATIONAL SCHEMA</a:t>
            </a:r>
            <a:endParaRPr>
              <a:latin typeface="Calibri"/>
              <a:ea typeface="Calibri"/>
              <a:cs typeface="Calibri"/>
              <a:sym typeface="Calibri"/>
            </a:endParaRPr>
          </a:p>
        </p:txBody>
      </p:sp>
      <p:sp>
        <p:nvSpPr>
          <p:cNvPr id="124" name="Google Shape;124;p21"/>
          <p:cNvSpPr txBox="1"/>
          <p:nvPr/>
        </p:nvSpPr>
        <p:spPr>
          <a:xfrm>
            <a:off x="6832800" y="3377275"/>
            <a:ext cx="22176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Open Sans"/>
              <a:ea typeface="Open Sans"/>
              <a:cs typeface="Open Sans"/>
              <a:sym typeface="Open Sans"/>
            </a:endParaRPr>
          </a:p>
        </p:txBody>
      </p:sp>
      <p:pic>
        <p:nvPicPr>
          <p:cNvPr id="125" name="Google Shape;125;p21"/>
          <p:cNvPicPr preferRelativeResize="0"/>
          <p:nvPr/>
        </p:nvPicPr>
        <p:blipFill>
          <a:blip r:embed="rId3">
            <a:alphaModFix/>
          </a:blip>
          <a:stretch>
            <a:fillRect/>
          </a:stretch>
        </p:blipFill>
        <p:spPr>
          <a:xfrm>
            <a:off x="590325" y="898675"/>
            <a:ext cx="7605851" cy="409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