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4" r:id="rId6"/>
    <p:sldId id="261" r:id="rId7"/>
    <p:sldId id="259" r:id="rId8"/>
    <p:sldId id="260" r:id="rId9"/>
    <p:sldId id="262" r:id="rId10"/>
    <p:sldId id="271" r:id="rId11"/>
    <p:sldId id="263" r:id="rId12"/>
    <p:sldId id="272" r:id="rId13"/>
    <p:sldId id="266" r:id="rId14"/>
    <p:sldId id="269" r:id="rId15"/>
    <p:sldId id="267"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78" autoAdjust="0"/>
    <p:restoredTop sz="94660"/>
  </p:normalViewPr>
  <p:slideViewPr>
    <p:cSldViewPr snapToGrid="0">
      <p:cViewPr>
        <p:scale>
          <a:sx n="75" d="100"/>
          <a:sy n="75" d="100"/>
        </p:scale>
        <p:origin x="514"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C5B0-60D4-59C9-8E5A-4D450C9BB6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50064C-DAD2-9B8C-0703-F3683302A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B20870-1F98-B54D-48E6-325288C6250C}"/>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5" name="Footer Placeholder 4">
            <a:extLst>
              <a:ext uri="{FF2B5EF4-FFF2-40B4-BE49-F238E27FC236}">
                <a16:creationId xmlns:a16="http://schemas.microsoft.com/office/drawing/2014/main" id="{85850934-E386-C1AD-31FE-50954157D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2858A-24A6-D8C3-D885-AE837F4841B7}"/>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186835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3834-F208-6B47-582A-B132157C06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BA0083-A191-0F26-4E6E-DA2E3DE9CA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6ADE79-5C15-0338-6A11-882496BF2566}"/>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5" name="Footer Placeholder 4">
            <a:extLst>
              <a:ext uri="{FF2B5EF4-FFF2-40B4-BE49-F238E27FC236}">
                <a16:creationId xmlns:a16="http://schemas.microsoft.com/office/drawing/2014/main" id="{89C39F8E-20B7-0EA7-6F54-9E6ADF5DA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575D2A-49CA-CF26-1C5B-ED94A4A2A50F}"/>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175543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81608-D9AA-17AB-9965-2DA51858E9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61DEE7-5A78-A18E-BF09-FA0DFBC1D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F3972-34D0-50B1-0BDC-FEA3A786CC16}"/>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5" name="Footer Placeholder 4">
            <a:extLst>
              <a:ext uri="{FF2B5EF4-FFF2-40B4-BE49-F238E27FC236}">
                <a16:creationId xmlns:a16="http://schemas.microsoft.com/office/drawing/2014/main" id="{33C8A34A-A30D-94C1-8BFD-2A35A0740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5F793-E4A1-578E-D60A-61BC7D4B1FD3}"/>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27997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4550-9D6C-3377-FE3A-0FFF47A64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87CC10-BFD6-01BE-1630-A725479CF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CB7EE-E087-5AF5-34F0-DF8DDBA16711}"/>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5" name="Footer Placeholder 4">
            <a:extLst>
              <a:ext uri="{FF2B5EF4-FFF2-40B4-BE49-F238E27FC236}">
                <a16:creationId xmlns:a16="http://schemas.microsoft.com/office/drawing/2014/main" id="{2697DF0A-0122-2F63-A3FD-4B0023C23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A24E6-81C2-9546-0245-6851376CAE69}"/>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26316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BC3F-10B1-9968-6E5E-91CE52C003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39B90B-D0D9-23EA-C568-6A50947BE3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F2FF17-5749-934A-08F1-251772DDA39C}"/>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5" name="Footer Placeholder 4">
            <a:extLst>
              <a:ext uri="{FF2B5EF4-FFF2-40B4-BE49-F238E27FC236}">
                <a16:creationId xmlns:a16="http://schemas.microsoft.com/office/drawing/2014/main" id="{40DAB688-1CF5-831D-5F8D-6226137D8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D2444-588E-C7F4-4454-CC20D6886EC9}"/>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392108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116C-D60F-AEBF-AE9C-7BDD7A6A8E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3E36F-4C4E-644F-5BDB-227DB9263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476AD2-2815-CB2F-DA3E-77A1ACEC8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FF7F7F-6398-F7A6-4D33-DFCC915DB0EE}"/>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6" name="Footer Placeholder 5">
            <a:extLst>
              <a:ext uri="{FF2B5EF4-FFF2-40B4-BE49-F238E27FC236}">
                <a16:creationId xmlns:a16="http://schemas.microsoft.com/office/drawing/2014/main" id="{AC89A6FC-6F90-79B2-F79E-9C2289F47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1D0DD-041E-304F-90C7-9E5FCAA61623}"/>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236017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9278-11AB-7172-9B0D-99DF8A6672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F922A-6EA8-1877-D60E-ED94D3CF2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3A7CB-D164-AECC-3F0C-56400788A5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148060-19F4-6168-4731-37493B5C8E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8C7C6-7374-D5AE-D205-7EBFFBD1D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8084EB-10F4-CBC2-304D-F518E1F678C8}"/>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8" name="Footer Placeholder 7">
            <a:extLst>
              <a:ext uri="{FF2B5EF4-FFF2-40B4-BE49-F238E27FC236}">
                <a16:creationId xmlns:a16="http://schemas.microsoft.com/office/drawing/2014/main" id="{86DB1010-B709-1DB0-6A9C-B5BAC45F4D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4C5C31-965C-CD71-8F81-A86131A6FBDC}"/>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327308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3C-C6FB-0823-CF1C-5549B963C4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962C87-83BF-D57D-A001-B3D3EE35F7D8}"/>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4" name="Footer Placeholder 3">
            <a:extLst>
              <a:ext uri="{FF2B5EF4-FFF2-40B4-BE49-F238E27FC236}">
                <a16:creationId xmlns:a16="http://schemas.microsoft.com/office/drawing/2014/main" id="{A382982A-D40E-7AE2-6AC7-AB07FBA7F1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DE8892-22D4-2053-7470-DD29C6904102}"/>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312525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29DB3-D771-B4B7-7E85-D59E8AE9ADEB}"/>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3" name="Footer Placeholder 2">
            <a:extLst>
              <a:ext uri="{FF2B5EF4-FFF2-40B4-BE49-F238E27FC236}">
                <a16:creationId xmlns:a16="http://schemas.microsoft.com/office/drawing/2014/main" id="{D7D85A20-3629-3C62-221C-68CE9AF056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ACFDEE-3F57-C5AC-A230-75D7A9928169}"/>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179482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5709-917D-3DA2-0A5B-2919904AE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139F64-13A7-347E-D8A5-65D449384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94EE84-C3E0-604A-BE07-C600920BD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F539C-44A2-2722-3155-2C32F00F6494}"/>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6" name="Footer Placeholder 5">
            <a:extLst>
              <a:ext uri="{FF2B5EF4-FFF2-40B4-BE49-F238E27FC236}">
                <a16:creationId xmlns:a16="http://schemas.microsoft.com/office/drawing/2014/main" id="{4C5C72D8-DAED-68D8-B764-B6DF0AD054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41B66-67F7-A814-D871-63CFED4C016D}"/>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75551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8BA7-2641-D61F-CAF4-138DD0B67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C5C3DA-12D8-0B59-4BC5-B0DDD5D38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4C45FF-6972-8169-31EA-810652496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AFC39-6637-AA60-4211-67116BE02453}"/>
              </a:ext>
            </a:extLst>
          </p:cNvPr>
          <p:cNvSpPr>
            <a:spLocks noGrp="1"/>
          </p:cNvSpPr>
          <p:nvPr>
            <p:ph type="dt" sz="half" idx="10"/>
          </p:nvPr>
        </p:nvSpPr>
        <p:spPr/>
        <p:txBody>
          <a:bodyPr/>
          <a:lstStyle/>
          <a:p>
            <a:fld id="{E9E4EFFB-01D8-4DAF-B750-E7398D0DE87F}" type="datetimeFigureOut">
              <a:rPr lang="en-IN" smtClean="0"/>
              <a:pPr/>
              <a:t>19-03-2024</a:t>
            </a:fld>
            <a:endParaRPr lang="en-IN"/>
          </a:p>
        </p:txBody>
      </p:sp>
      <p:sp>
        <p:nvSpPr>
          <p:cNvPr id="6" name="Footer Placeholder 5">
            <a:extLst>
              <a:ext uri="{FF2B5EF4-FFF2-40B4-BE49-F238E27FC236}">
                <a16:creationId xmlns:a16="http://schemas.microsoft.com/office/drawing/2014/main" id="{E06BCE66-3014-8673-E1F2-95A028791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DD8FC1-70C9-7BF1-9E34-F92F3039221F}"/>
              </a:ext>
            </a:extLst>
          </p:cNvPr>
          <p:cNvSpPr>
            <a:spLocks noGrp="1"/>
          </p:cNvSpPr>
          <p:nvPr>
            <p:ph type="sldNum" sz="quarter" idx="12"/>
          </p:nvPr>
        </p:nvSpPr>
        <p:spPr/>
        <p:txBody>
          <a:bodyPr/>
          <a:lstStyle/>
          <a:p>
            <a:fld id="{9AEBD660-1416-497C-ACDB-10BE7E608AE5}" type="slidenum">
              <a:rPr lang="en-IN" smtClean="0"/>
              <a:pPr/>
              <a:t>‹#›</a:t>
            </a:fld>
            <a:endParaRPr lang="en-IN"/>
          </a:p>
        </p:txBody>
      </p:sp>
    </p:spTree>
    <p:extLst>
      <p:ext uri="{BB962C8B-B14F-4D97-AF65-F5344CB8AC3E}">
        <p14:creationId xmlns:p14="http://schemas.microsoft.com/office/powerpoint/2010/main" val="411850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4798B-C6CE-E0A0-9D06-58AE5F573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00C870-C07D-68B4-C2F8-505D75C48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01FC9D-EC09-3361-77FA-8BA523CBE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E4EFFB-01D8-4DAF-B750-E7398D0DE87F}" type="datetimeFigureOut">
              <a:rPr lang="en-IN" smtClean="0"/>
              <a:pPr/>
              <a:t>19-03-2024</a:t>
            </a:fld>
            <a:endParaRPr lang="en-IN"/>
          </a:p>
        </p:txBody>
      </p:sp>
      <p:sp>
        <p:nvSpPr>
          <p:cNvPr id="5" name="Footer Placeholder 4">
            <a:extLst>
              <a:ext uri="{FF2B5EF4-FFF2-40B4-BE49-F238E27FC236}">
                <a16:creationId xmlns:a16="http://schemas.microsoft.com/office/drawing/2014/main" id="{FB125AB9-2AC3-CC35-5940-CAAC0F8FD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899BC42-81A0-895E-B660-6E5D1BDEB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EBD660-1416-497C-ACDB-10BE7E608AE5}" type="slidenum">
              <a:rPr lang="en-IN" smtClean="0"/>
              <a:pPr/>
              <a:t>‹#›</a:t>
            </a:fld>
            <a:endParaRPr lang="en-IN"/>
          </a:p>
        </p:txBody>
      </p:sp>
    </p:spTree>
    <p:extLst>
      <p:ext uri="{BB962C8B-B14F-4D97-AF65-F5344CB8AC3E}">
        <p14:creationId xmlns:p14="http://schemas.microsoft.com/office/powerpoint/2010/main" val="276645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D21A-F677-D92A-9C93-84BB607CCD9E}"/>
              </a:ext>
            </a:extLst>
          </p:cNvPr>
          <p:cNvSpPr>
            <a:spLocks noGrp="1"/>
          </p:cNvSpPr>
          <p:nvPr>
            <p:ph type="ctrTitle"/>
          </p:nvPr>
        </p:nvSpPr>
        <p:spPr>
          <a:xfrm>
            <a:off x="1442720" y="2987040"/>
            <a:ext cx="9225280" cy="1245255"/>
          </a:xfrm>
        </p:spPr>
        <p:txBody>
          <a:bodyPr>
            <a:normAutofit/>
          </a:bodyPr>
          <a:lstStyle/>
          <a:p>
            <a:r>
              <a:rPr lang="en-US" sz="4000" dirty="0">
                <a:solidFill>
                  <a:schemeClr val="accent1">
                    <a:lumMod val="50000"/>
                  </a:schemeClr>
                </a:solidFill>
                <a:latin typeface="Times New Roman" panose="02020603050405020304" pitchFamily="18" charset="0"/>
                <a:cs typeface="Times New Roman" panose="02020603050405020304" pitchFamily="18" charset="0"/>
              </a:rPr>
              <a:t>FireGuard: A CRNN-based Fire Detection and Alert System</a:t>
            </a:r>
            <a:r>
              <a:rPr lang="en-IN" sz="40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B0267983-54B1-4147-F421-14199DF4B4C8}"/>
              </a:ext>
            </a:extLst>
          </p:cNvPr>
          <p:cNvSpPr>
            <a:spLocks noGrp="1"/>
          </p:cNvSpPr>
          <p:nvPr>
            <p:ph type="subTitle" idx="1"/>
          </p:nvPr>
        </p:nvSpPr>
        <p:spPr>
          <a:xfrm>
            <a:off x="7252317" y="4592320"/>
            <a:ext cx="3799643" cy="1371600"/>
          </a:xfrm>
        </p:spPr>
        <p:txBody>
          <a:bodyPr/>
          <a:lstStyle/>
          <a:p>
            <a:r>
              <a:rPr lang="en-IN" dirty="0">
                <a:latin typeface="Times New Roman" panose="02020603050405020304" pitchFamily="18" charset="0"/>
                <a:cs typeface="Times New Roman" panose="02020603050405020304" pitchFamily="18" charset="0"/>
              </a:rPr>
              <a:t>Under the Guidance of:</a:t>
            </a:r>
          </a:p>
          <a:p>
            <a:r>
              <a:rPr lang="en-IN" dirty="0">
                <a:latin typeface="Times New Roman" panose="02020603050405020304" pitchFamily="18" charset="0"/>
                <a:cs typeface="Times New Roman" panose="02020603050405020304" pitchFamily="18" charset="0"/>
              </a:rPr>
              <a:t>Smt. K. Aravinda</a:t>
            </a:r>
          </a:p>
          <a:p>
            <a:r>
              <a:rPr lang="en-IN" dirty="0">
                <a:latin typeface="Times New Roman" panose="02020603050405020304" pitchFamily="18" charset="0"/>
                <a:cs typeface="Times New Roman" panose="02020603050405020304" pitchFamily="18" charset="0"/>
              </a:rPr>
              <a:t>Assistant Professor</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F68EE0C-2CB2-907F-4012-FC00096E6350}"/>
              </a:ext>
            </a:extLst>
          </p:cNvPr>
          <p:cNvGraphicFramePr>
            <a:graphicFrameLocks noGrp="1"/>
          </p:cNvGraphicFramePr>
          <p:nvPr>
            <p:extLst>
              <p:ext uri="{D42A27DB-BD31-4B8C-83A1-F6EECF244321}">
                <p14:modId xmlns:p14="http://schemas.microsoft.com/office/powerpoint/2010/main" val="2091633472"/>
              </p:ext>
            </p:extLst>
          </p:nvPr>
        </p:nvGraphicFramePr>
        <p:xfrm>
          <a:off x="1140040" y="5100320"/>
          <a:ext cx="5459506" cy="1087120"/>
        </p:xfrm>
        <a:graphic>
          <a:graphicData uri="http://schemas.openxmlformats.org/drawingml/2006/table">
            <a:tbl>
              <a:tblPr firstRow="1" bandRow="1">
                <a:tableStyleId>{5C22544A-7EE6-4342-B048-85BDC9FD1C3A}</a:tableStyleId>
              </a:tblPr>
              <a:tblGrid>
                <a:gridCol w="2457109">
                  <a:extLst>
                    <a:ext uri="{9D8B030D-6E8A-4147-A177-3AD203B41FA5}">
                      <a16:colId xmlns:a16="http://schemas.microsoft.com/office/drawing/2014/main" val="3836656144"/>
                    </a:ext>
                  </a:extLst>
                </a:gridCol>
                <a:gridCol w="3002397">
                  <a:extLst>
                    <a:ext uri="{9D8B030D-6E8A-4147-A177-3AD203B41FA5}">
                      <a16:colId xmlns:a16="http://schemas.microsoft.com/office/drawing/2014/main" val="3036837866"/>
                    </a:ext>
                  </a:extLst>
                </a:gridCol>
              </a:tblGrid>
              <a:tr h="543560">
                <a:tc>
                  <a:txBody>
                    <a:bodyPr/>
                    <a:lstStyle/>
                    <a:p>
                      <a:r>
                        <a:rPr lang="en-IN" sz="24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 Meghana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Y21CD065</a:t>
                      </a:r>
                      <a:endParaRPr lang="en-IN" altLang="en-US" sz="24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4402770"/>
                  </a:ext>
                </a:extLst>
              </a:tr>
              <a:tr h="543560">
                <a:tc>
                  <a:txBody>
                    <a:bodyPr/>
                    <a:lstStyle/>
                    <a:p>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 Bhanu Saketh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t>
                      </a:r>
                      <a:r>
                        <a:rPr lang="en-IN" alt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21CD040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3031036"/>
                  </a:ext>
                </a:extLst>
              </a:tr>
            </a:tbl>
          </a:graphicData>
        </a:graphic>
      </p:graphicFrame>
      <p:pic>
        <p:nvPicPr>
          <p:cNvPr id="7" name="Picture 6">
            <a:extLst>
              <a:ext uri="{FF2B5EF4-FFF2-40B4-BE49-F238E27FC236}">
                <a16:creationId xmlns:a16="http://schemas.microsoft.com/office/drawing/2014/main" id="{8086AA23-A99C-FB2B-6458-9E3FDA1918E6}"/>
              </a:ext>
            </a:extLst>
          </p:cNvPr>
          <p:cNvPicPr>
            <a:picLocks noChangeAspect="1"/>
          </p:cNvPicPr>
          <p:nvPr/>
        </p:nvPicPr>
        <p:blipFill>
          <a:blip r:embed="rId2"/>
          <a:stretch>
            <a:fillRect/>
          </a:stretch>
        </p:blipFill>
        <p:spPr>
          <a:xfrm>
            <a:off x="1722487" y="4505418"/>
            <a:ext cx="2987299" cy="646232"/>
          </a:xfrm>
          <a:prstGeom prst="rect">
            <a:avLst/>
          </a:prstGeom>
        </p:spPr>
      </p:pic>
      <p:sp>
        <p:nvSpPr>
          <p:cNvPr id="11" name="TextBox 10">
            <a:extLst>
              <a:ext uri="{FF2B5EF4-FFF2-40B4-BE49-F238E27FC236}">
                <a16:creationId xmlns:a16="http://schemas.microsoft.com/office/drawing/2014/main" id="{06A9E098-8317-F7BC-F459-767BA79994D8}"/>
              </a:ext>
            </a:extLst>
          </p:cNvPr>
          <p:cNvSpPr txBox="1"/>
          <p:nvPr/>
        </p:nvSpPr>
        <p:spPr>
          <a:xfrm>
            <a:off x="1117598" y="1117600"/>
            <a:ext cx="9652001" cy="1508105"/>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        R.V.R. &amp; J.C. College of Engineering(A)    </a:t>
            </a:r>
            <a:r>
              <a:rPr lang="en-IN" sz="2400" dirty="0">
                <a:latin typeface="Times New Roman" panose="02020603050405020304" pitchFamily="18" charset="0"/>
                <a:cs typeface="Times New Roman" panose="02020603050405020304" pitchFamily="18" charset="0"/>
              </a:rPr>
              <a:t>Chowdavaram, Guntur, A.P.</a:t>
            </a:r>
          </a:p>
          <a:p>
            <a:pPr algn="ctr"/>
            <a:r>
              <a:rPr lang="en-IN" sz="2800" dirty="0">
                <a:latin typeface="Times New Roman" panose="02020603050405020304" pitchFamily="18" charset="0"/>
                <a:cs typeface="Times New Roman" panose="02020603050405020304" pitchFamily="18" charset="0"/>
              </a:rPr>
              <a:t>Department of CSE(Data Science)</a:t>
            </a:r>
          </a:p>
        </p:txBody>
      </p:sp>
      <p:pic>
        <p:nvPicPr>
          <p:cNvPr id="15" name="Picture 14">
            <a:extLst>
              <a:ext uri="{FF2B5EF4-FFF2-40B4-BE49-F238E27FC236}">
                <a16:creationId xmlns:a16="http://schemas.microsoft.com/office/drawing/2014/main" id="{7F0C3374-85E0-7268-135C-9CA6C254E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 y="887329"/>
            <a:ext cx="2042160" cy="1826588"/>
          </a:xfrm>
          <a:prstGeom prst="rect">
            <a:avLst/>
          </a:prstGeom>
        </p:spPr>
      </p:pic>
    </p:spTree>
    <p:extLst>
      <p:ext uri="{BB962C8B-B14F-4D97-AF65-F5344CB8AC3E}">
        <p14:creationId xmlns:p14="http://schemas.microsoft.com/office/powerpoint/2010/main" val="196842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AE1C1-CEF3-AB76-FA31-0A3FB8CD7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930" y="2052734"/>
            <a:ext cx="9190653" cy="3741575"/>
          </a:xfrm>
          <a:prstGeom prst="rect">
            <a:avLst/>
          </a:prstGeom>
        </p:spPr>
      </p:pic>
      <p:sp>
        <p:nvSpPr>
          <p:cNvPr id="4" name="Title 3">
            <a:extLst>
              <a:ext uri="{FF2B5EF4-FFF2-40B4-BE49-F238E27FC236}">
                <a16:creationId xmlns:a16="http://schemas.microsoft.com/office/drawing/2014/main" id="{46138D76-F065-5335-101E-77300091FC31}"/>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Working of CNN architecture</a:t>
            </a:r>
          </a:p>
        </p:txBody>
      </p:sp>
    </p:spTree>
    <p:extLst>
      <p:ext uri="{BB962C8B-B14F-4D97-AF65-F5344CB8AC3E}">
        <p14:creationId xmlns:p14="http://schemas.microsoft.com/office/powerpoint/2010/main" val="369456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1870-A356-9899-3CD8-159155B18B17}"/>
              </a:ext>
            </a:extLst>
          </p:cNvPr>
          <p:cNvSpPr>
            <a:spLocks noGrp="1"/>
          </p:cNvSpPr>
          <p:nvPr>
            <p:ph type="title"/>
          </p:nvPr>
        </p:nvSpPr>
        <p:spPr>
          <a:xfrm>
            <a:off x="838200" y="365125"/>
            <a:ext cx="10515600" cy="1057275"/>
          </a:xfrm>
        </p:spPr>
        <p:txBody>
          <a:bodyPr>
            <a:normAutofit/>
          </a:bodyPr>
          <a:lstStyle/>
          <a:p>
            <a:pPr algn="ctr"/>
            <a:r>
              <a:rPr lang="en-US" sz="4000" dirty="0">
                <a:latin typeface="Times New Roman" panose="02020603050405020304" pitchFamily="18" charset="0"/>
                <a:ea typeface="Calibri" panose="020F0502020204030204" pitchFamily="34" charset="0"/>
                <a:cs typeface="Times New Roman" panose="02020603050405020304" pitchFamily="18" charset="0"/>
                <a:sym typeface="+mn-ea"/>
              </a:rPr>
              <a:t>Proposed </a:t>
            </a:r>
            <a:r>
              <a:rPr lang="en-IN" altLang="en-US" sz="4000" dirty="0">
                <a:latin typeface="Times New Roman" panose="02020603050405020304" pitchFamily="18" charset="0"/>
                <a:ea typeface="Calibri" panose="020F0502020204030204" pitchFamily="34" charset="0"/>
                <a:cs typeface="Times New Roman" panose="02020603050405020304" pitchFamily="18" charset="0"/>
                <a:sym typeface="+mn-ea"/>
              </a:rPr>
              <a:t>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1E5D9B-A426-3632-5824-87F08365355C}"/>
              </a:ext>
            </a:extLst>
          </p:cNvPr>
          <p:cNvSpPr>
            <a:spLocks noGrp="1"/>
          </p:cNvSpPr>
          <p:nvPr>
            <p:ph idx="1"/>
          </p:nvPr>
        </p:nvSpPr>
        <p:spPr>
          <a:xfrm>
            <a:off x="838200" y="1300480"/>
            <a:ext cx="10515600" cy="5049520"/>
          </a:xfrm>
        </p:spPr>
        <p:txBody>
          <a:bodyPr>
            <a:normAutofit/>
          </a:bodyPr>
          <a:lstStyle/>
          <a:p>
            <a:pPr marL="0" indent="0" algn="just">
              <a:buNone/>
            </a:pPr>
            <a:r>
              <a:rPr lang="en-IN" sz="3200" dirty="0">
                <a:latin typeface="Times New Roman" panose="02020603050405020304" pitchFamily="18" charset="0"/>
                <a:cs typeface="Times New Roman" panose="02020603050405020304" pitchFamily="18" charset="0"/>
              </a:rPr>
              <a:t>CRNN Architecture</a:t>
            </a:r>
          </a:p>
          <a:p>
            <a:pPr algn="just"/>
            <a:r>
              <a:rPr lang="en-US" sz="2200" dirty="0">
                <a:latin typeface="Times New Roman" panose="02020603050405020304" pitchFamily="18" charset="0"/>
                <a:cs typeface="Times New Roman" panose="02020603050405020304" pitchFamily="18" charset="0"/>
              </a:rPr>
              <a:t>Integration of convolutional and recurrent layers for simultaneous spatial and temporal analysis.</a:t>
            </a:r>
          </a:p>
          <a:p>
            <a:pPr algn="just"/>
            <a:r>
              <a:rPr lang="en-US" sz="2200" dirty="0">
                <a:latin typeface="Times New Roman" panose="02020603050405020304" pitchFamily="18" charset="0"/>
                <a:cs typeface="Times New Roman" panose="02020603050405020304" pitchFamily="18" charset="0"/>
              </a:rPr>
              <a:t>Convolutional layers extract spatial features from frames, while LSTM layers capture temporal dependencies.</a:t>
            </a:r>
          </a:p>
          <a:p>
            <a:pPr algn="just"/>
            <a:r>
              <a:rPr lang="en-US" sz="2200" dirty="0">
                <a:latin typeface="Times New Roman" panose="02020603050405020304" pitchFamily="18" charset="0"/>
                <a:cs typeface="Times New Roman" panose="02020603050405020304" pitchFamily="18" charset="0"/>
              </a:rPr>
              <a:t>Dropout regularization ensures model generalization and prevents overfitting.</a:t>
            </a:r>
          </a:p>
          <a:p>
            <a:pPr algn="just"/>
            <a:r>
              <a:rPr lang="en-US" sz="2200" dirty="0">
                <a:latin typeface="Times New Roman" panose="02020603050405020304" pitchFamily="18" charset="0"/>
                <a:cs typeface="Times New Roman" panose="02020603050405020304" pitchFamily="18" charset="0"/>
              </a:rPr>
              <a:t>Fires exhibit dynamic behaviors that evolve over time, necessitating models capable of understanding temporal patterns.</a:t>
            </a:r>
          </a:p>
          <a:p>
            <a:pPr algn="just"/>
            <a:r>
              <a:rPr lang="en-US" sz="2200" dirty="0">
                <a:latin typeface="Times New Roman" panose="02020603050405020304" pitchFamily="18" charset="0"/>
                <a:cs typeface="Times New Roman" panose="02020603050405020304" pitchFamily="18" charset="0"/>
              </a:rPr>
              <a:t>CRNNs excel in capturing temporal information, crucial for detecting changes in fire intensity, size, and movement.</a:t>
            </a:r>
          </a:p>
          <a:p>
            <a:pPr algn="just"/>
            <a:r>
              <a:rPr lang="en-US" sz="2200" dirty="0">
                <a:latin typeface="Times New Roman" panose="02020603050405020304" pitchFamily="18" charset="0"/>
                <a:cs typeface="Times New Roman" panose="02020603050405020304" pitchFamily="18" charset="0"/>
              </a:rPr>
              <a:t>By considering sequences of frames, CRNNs offer superior sensitivity to evolving fire dynamics.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389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35B7-9B67-82F1-B075-7B19E3AF73F5}"/>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4D1B4A93-7412-B33C-4325-FC8887A93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129" y="1917290"/>
            <a:ext cx="8504903" cy="4259673"/>
          </a:xfrm>
        </p:spPr>
      </p:pic>
    </p:spTree>
    <p:extLst>
      <p:ext uri="{BB962C8B-B14F-4D97-AF65-F5344CB8AC3E}">
        <p14:creationId xmlns:p14="http://schemas.microsoft.com/office/powerpoint/2010/main" val="13147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92F2A-ACA0-3056-ADE5-44031236CA67}"/>
              </a:ext>
            </a:extLst>
          </p:cNvPr>
          <p:cNvSpPr txBox="1"/>
          <p:nvPr/>
        </p:nvSpPr>
        <p:spPr>
          <a:xfrm>
            <a:off x="3342099" y="426128"/>
            <a:ext cx="519821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Methodology/Algorithm</a:t>
            </a:r>
          </a:p>
        </p:txBody>
      </p:sp>
      <p:pic>
        <p:nvPicPr>
          <p:cNvPr id="6" name="Content Placeholder 5">
            <a:extLst>
              <a:ext uri="{FF2B5EF4-FFF2-40B4-BE49-F238E27FC236}">
                <a16:creationId xmlns:a16="http://schemas.microsoft.com/office/drawing/2014/main" id="{A3C0D96B-4794-A6FE-4722-4DAF1012EF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536" y="2349910"/>
            <a:ext cx="9684774" cy="3827053"/>
          </a:xfrm>
        </p:spPr>
      </p:pic>
      <p:sp>
        <p:nvSpPr>
          <p:cNvPr id="13" name="TextBox 12">
            <a:extLst>
              <a:ext uri="{FF2B5EF4-FFF2-40B4-BE49-F238E27FC236}">
                <a16:creationId xmlns:a16="http://schemas.microsoft.com/office/drawing/2014/main" id="{B1FDD87F-C7E6-B006-FBD9-73F7EEC571A4}"/>
              </a:ext>
            </a:extLst>
          </p:cNvPr>
          <p:cNvSpPr txBox="1"/>
          <p:nvPr/>
        </p:nvSpPr>
        <p:spPr>
          <a:xfrm>
            <a:off x="884903" y="1563329"/>
            <a:ext cx="8259097"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Working of CRNN architecture</a:t>
            </a:r>
          </a:p>
        </p:txBody>
      </p:sp>
    </p:spTree>
    <p:extLst>
      <p:ext uri="{BB962C8B-B14F-4D97-AF65-F5344CB8AC3E}">
        <p14:creationId xmlns:p14="http://schemas.microsoft.com/office/powerpoint/2010/main" val="134761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5A85-6DE6-87C3-967A-DBAD540430EE}"/>
              </a:ext>
            </a:extLst>
          </p:cNvPr>
          <p:cNvSpPr>
            <a:spLocks noGrp="1"/>
          </p:cNvSpPr>
          <p:nvPr>
            <p:ph type="title"/>
          </p:nvPr>
        </p:nvSpPr>
        <p:spPr>
          <a:xfrm>
            <a:off x="838200" y="365126"/>
            <a:ext cx="10515600" cy="745920"/>
          </a:xfrm>
        </p:spPr>
        <p:txBody>
          <a:bodyPr>
            <a:normAutofit/>
          </a:bodyPr>
          <a:lstStyle/>
          <a:p>
            <a:pPr algn="ctr"/>
            <a:r>
              <a:rPr lang="en-IN" sz="4000" dirty="0">
                <a:latin typeface="Times New Roman" panose="02020603050405020304" pitchFamily="18" charset="0"/>
                <a:cs typeface="Times New Roman" panose="02020603050405020304" pitchFamily="18" charset="0"/>
              </a:rPr>
              <a:t>Dataset</a:t>
            </a:r>
          </a:p>
        </p:txBody>
      </p:sp>
      <p:pic>
        <p:nvPicPr>
          <p:cNvPr id="5" name="Content Placeholder 4">
            <a:extLst>
              <a:ext uri="{FF2B5EF4-FFF2-40B4-BE49-F238E27FC236}">
                <a16:creationId xmlns:a16="http://schemas.microsoft.com/office/drawing/2014/main" id="{C9C38335-45A7-187A-59BB-6769DE1A2D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690" y="1278195"/>
            <a:ext cx="9458633" cy="1927122"/>
          </a:xfrm>
        </p:spPr>
      </p:pic>
      <p:pic>
        <p:nvPicPr>
          <p:cNvPr id="9" name="Picture 8">
            <a:extLst>
              <a:ext uri="{FF2B5EF4-FFF2-40B4-BE49-F238E27FC236}">
                <a16:creationId xmlns:a16="http://schemas.microsoft.com/office/drawing/2014/main" id="{274BEE5D-A576-A200-FD4A-171AD62F1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88" y="3744247"/>
            <a:ext cx="2332431" cy="1311992"/>
          </a:xfrm>
          <a:prstGeom prst="rect">
            <a:avLst/>
          </a:prstGeom>
        </p:spPr>
      </p:pic>
      <p:pic>
        <p:nvPicPr>
          <p:cNvPr id="11" name="Picture 10">
            <a:extLst>
              <a:ext uri="{FF2B5EF4-FFF2-40B4-BE49-F238E27FC236}">
                <a16:creationId xmlns:a16="http://schemas.microsoft.com/office/drawing/2014/main" id="{917387D2-7360-7DB6-9AAD-0A6EA3A4B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507" y="3744247"/>
            <a:ext cx="2332430" cy="1311992"/>
          </a:xfrm>
          <a:prstGeom prst="rect">
            <a:avLst/>
          </a:prstGeom>
        </p:spPr>
      </p:pic>
      <p:pic>
        <p:nvPicPr>
          <p:cNvPr id="13" name="Picture 12">
            <a:extLst>
              <a:ext uri="{FF2B5EF4-FFF2-40B4-BE49-F238E27FC236}">
                <a16:creationId xmlns:a16="http://schemas.microsoft.com/office/drawing/2014/main" id="{516E6094-C14D-0AE9-95D6-8586F5F3E3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7257" y="3744247"/>
            <a:ext cx="2332430" cy="1311992"/>
          </a:xfrm>
          <a:prstGeom prst="rect">
            <a:avLst/>
          </a:prstGeom>
        </p:spPr>
      </p:pic>
      <p:pic>
        <p:nvPicPr>
          <p:cNvPr id="15" name="Picture 14">
            <a:extLst>
              <a:ext uri="{FF2B5EF4-FFF2-40B4-BE49-F238E27FC236}">
                <a16:creationId xmlns:a16="http://schemas.microsoft.com/office/drawing/2014/main" id="{F7C537B9-A9CA-1B21-A0EA-2D02CD9BC2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3007" y="3778044"/>
            <a:ext cx="2272347" cy="1278195"/>
          </a:xfrm>
          <a:prstGeom prst="rect">
            <a:avLst/>
          </a:prstGeom>
        </p:spPr>
      </p:pic>
      <p:sp>
        <p:nvSpPr>
          <p:cNvPr id="18" name="TextBox 17">
            <a:extLst>
              <a:ext uri="{FF2B5EF4-FFF2-40B4-BE49-F238E27FC236}">
                <a16:creationId xmlns:a16="http://schemas.microsoft.com/office/drawing/2014/main" id="{90071954-0767-9043-AA0D-B6B2DFA75D4A}"/>
              </a:ext>
            </a:extLst>
          </p:cNvPr>
          <p:cNvSpPr txBox="1"/>
          <p:nvPr/>
        </p:nvSpPr>
        <p:spPr>
          <a:xfrm>
            <a:off x="552242" y="5210473"/>
            <a:ext cx="1927122" cy="369332"/>
          </a:xfrm>
          <a:prstGeom prst="rect">
            <a:avLst/>
          </a:prstGeom>
          <a:noFill/>
        </p:spPr>
        <p:txBody>
          <a:bodyPr wrap="square" rtlCol="0">
            <a:spAutoFit/>
          </a:bodyPr>
          <a:lstStyle/>
          <a:p>
            <a:r>
              <a:rPr lang="en-IN" dirty="0"/>
              <a:t>burned-area(IAQ)</a:t>
            </a:r>
          </a:p>
        </p:txBody>
      </p:sp>
      <p:sp>
        <p:nvSpPr>
          <p:cNvPr id="22" name="TextBox 21">
            <a:extLst>
              <a:ext uri="{FF2B5EF4-FFF2-40B4-BE49-F238E27FC236}">
                <a16:creationId xmlns:a16="http://schemas.microsoft.com/office/drawing/2014/main" id="{9641A7CA-534F-FEFB-2D64-14997DFE88D3}"/>
              </a:ext>
            </a:extLst>
          </p:cNvPr>
          <p:cNvSpPr txBox="1"/>
          <p:nvPr/>
        </p:nvSpPr>
        <p:spPr>
          <a:xfrm>
            <a:off x="3689827" y="5202473"/>
            <a:ext cx="1927122" cy="369332"/>
          </a:xfrm>
          <a:prstGeom prst="rect">
            <a:avLst/>
          </a:prstGeom>
          <a:noFill/>
        </p:spPr>
        <p:txBody>
          <a:bodyPr wrap="square" rtlCol="0">
            <a:spAutoFit/>
          </a:bodyPr>
          <a:lstStyle/>
          <a:p>
            <a:r>
              <a:rPr lang="en-IN" dirty="0"/>
              <a:t>fire-smoke(ICFF)</a:t>
            </a:r>
          </a:p>
        </p:txBody>
      </p:sp>
      <p:sp>
        <p:nvSpPr>
          <p:cNvPr id="23" name="TextBox 22">
            <a:extLst>
              <a:ext uri="{FF2B5EF4-FFF2-40B4-BE49-F238E27FC236}">
                <a16:creationId xmlns:a16="http://schemas.microsoft.com/office/drawing/2014/main" id="{4DAF7C01-66C2-3BB3-E564-A6DDE4FB95D9}"/>
              </a:ext>
            </a:extLst>
          </p:cNvPr>
          <p:cNvSpPr txBox="1"/>
          <p:nvPr/>
        </p:nvSpPr>
        <p:spPr>
          <a:xfrm>
            <a:off x="6909071" y="5163145"/>
            <a:ext cx="1927122" cy="369332"/>
          </a:xfrm>
          <a:prstGeom prst="rect">
            <a:avLst/>
          </a:prstGeom>
          <a:noFill/>
        </p:spPr>
        <p:txBody>
          <a:bodyPr wrap="square" rtlCol="0">
            <a:spAutoFit/>
          </a:bodyPr>
          <a:lstStyle/>
          <a:p>
            <a:r>
              <a:rPr lang="en-IN" dirty="0"/>
              <a:t>fog-area(ICN)</a:t>
            </a:r>
          </a:p>
        </p:txBody>
      </p:sp>
      <p:sp>
        <p:nvSpPr>
          <p:cNvPr id="24" name="TextBox 23">
            <a:extLst>
              <a:ext uri="{FF2B5EF4-FFF2-40B4-BE49-F238E27FC236}">
                <a16:creationId xmlns:a16="http://schemas.microsoft.com/office/drawing/2014/main" id="{533BCB63-0B53-99F7-08F5-94D07CE34E47}"/>
              </a:ext>
            </a:extLst>
          </p:cNvPr>
          <p:cNvSpPr txBox="1"/>
          <p:nvPr/>
        </p:nvSpPr>
        <p:spPr>
          <a:xfrm>
            <a:off x="9895619" y="5087568"/>
            <a:ext cx="1927122" cy="369332"/>
          </a:xfrm>
          <a:prstGeom prst="rect">
            <a:avLst/>
          </a:prstGeom>
          <a:noFill/>
        </p:spPr>
        <p:txBody>
          <a:bodyPr wrap="square" rtlCol="0">
            <a:spAutoFit/>
          </a:bodyPr>
          <a:lstStyle/>
          <a:p>
            <a:r>
              <a:rPr lang="en-IN" dirty="0"/>
              <a:t>Green-area(IAV)</a:t>
            </a:r>
          </a:p>
        </p:txBody>
      </p:sp>
    </p:spTree>
    <p:extLst>
      <p:ext uri="{BB962C8B-B14F-4D97-AF65-F5344CB8AC3E}">
        <p14:creationId xmlns:p14="http://schemas.microsoft.com/office/powerpoint/2010/main" val="60630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6A6E-E42C-9E5A-8623-3EF97B9BCB1E}"/>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Implementation with Sample Data</a:t>
            </a:r>
          </a:p>
        </p:txBody>
      </p:sp>
      <p:sp>
        <p:nvSpPr>
          <p:cNvPr id="3" name="Content Placeholder 2">
            <a:extLst>
              <a:ext uri="{FF2B5EF4-FFF2-40B4-BE49-F238E27FC236}">
                <a16:creationId xmlns:a16="http://schemas.microsoft.com/office/drawing/2014/main" id="{BC2E42BE-3C73-FF96-C349-4CA5D387A2C3}"/>
              </a:ext>
            </a:extLst>
          </p:cNvPr>
          <p:cNvSpPr>
            <a:spLocks noGrp="1"/>
          </p:cNvSpPr>
          <p:nvPr>
            <p:ph idx="1"/>
          </p:nvPr>
        </p:nvSpPr>
        <p:spPr/>
        <p:txBody>
          <a:bodyPr>
            <a:normAutofit/>
          </a:bodyPr>
          <a:lstStyle/>
          <a:p>
            <a:pPr marL="0" indent="0">
              <a:lnSpc>
                <a:spcPct val="100000"/>
              </a:lnSpc>
              <a:buNone/>
            </a:pPr>
            <a:r>
              <a:rPr lang="en-IN" sz="1500" dirty="0" err="1">
                <a:latin typeface="Times New Roman" panose="02020603050405020304" pitchFamily="18" charset="0"/>
                <a:cs typeface="Times New Roman" panose="02020603050405020304" pitchFamily="18" charset="0"/>
              </a:rPr>
              <a:t>train_datagen</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ImageDataGenerator</a:t>
            </a:r>
            <a:r>
              <a:rPr lang="en-IN" sz="1500" dirty="0">
                <a:latin typeface="Times New Roman" panose="02020603050405020304" pitchFamily="18" charset="0"/>
                <a:cs typeface="Times New Roman" panose="02020603050405020304" pitchFamily="18" charset="0"/>
              </a:rPr>
              <a:t>(</a:t>
            </a:r>
          </a:p>
          <a:p>
            <a:pPr marL="0" indent="0">
              <a:lnSpc>
                <a:spcPct val="100000"/>
              </a:lnSpc>
              <a:buNone/>
            </a:pPr>
            <a:r>
              <a:rPr lang="en-IN" sz="1500" dirty="0">
                <a:latin typeface="Times New Roman" panose="02020603050405020304" pitchFamily="18" charset="0"/>
                <a:cs typeface="Times New Roman" panose="02020603050405020304" pitchFamily="18" charset="0"/>
              </a:rPr>
              <a:t>    rescale=1./255,</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rotation_range</a:t>
            </a:r>
            <a:r>
              <a:rPr lang="en-IN" sz="1500" dirty="0">
                <a:latin typeface="Times New Roman" panose="02020603050405020304" pitchFamily="18" charset="0"/>
                <a:cs typeface="Times New Roman" panose="02020603050405020304" pitchFamily="18" charset="0"/>
              </a:rPr>
              <a:t>=40,</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width_shift_range</a:t>
            </a:r>
            <a:r>
              <a:rPr lang="en-IN" sz="1500" dirty="0">
                <a:latin typeface="Times New Roman" panose="02020603050405020304" pitchFamily="18" charset="0"/>
                <a:cs typeface="Times New Roman" panose="02020603050405020304" pitchFamily="18" charset="0"/>
              </a:rPr>
              <a:t>=0.2,</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height_shift_range</a:t>
            </a:r>
            <a:r>
              <a:rPr lang="en-IN" sz="1500" dirty="0">
                <a:latin typeface="Times New Roman" panose="02020603050405020304" pitchFamily="18" charset="0"/>
                <a:cs typeface="Times New Roman" panose="02020603050405020304" pitchFamily="18" charset="0"/>
              </a:rPr>
              <a:t>=0.2,</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shear_range</a:t>
            </a:r>
            <a:r>
              <a:rPr lang="en-IN" sz="1500" dirty="0">
                <a:latin typeface="Times New Roman" panose="02020603050405020304" pitchFamily="18" charset="0"/>
                <a:cs typeface="Times New Roman" panose="02020603050405020304" pitchFamily="18" charset="0"/>
              </a:rPr>
              <a:t>=0.2,</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zoom_range</a:t>
            </a:r>
            <a:r>
              <a:rPr lang="en-IN" sz="1500" dirty="0">
                <a:latin typeface="Times New Roman" panose="02020603050405020304" pitchFamily="18" charset="0"/>
                <a:cs typeface="Times New Roman" panose="02020603050405020304" pitchFamily="18" charset="0"/>
              </a:rPr>
              <a:t>=0.2,</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horizontal_flip</a:t>
            </a:r>
            <a:r>
              <a:rPr lang="en-IN" sz="1500" dirty="0">
                <a:latin typeface="Times New Roman" panose="02020603050405020304" pitchFamily="18" charset="0"/>
                <a:cs typeface="Times New Roman" panose="02020603050405020304" pitchFamily="18" charset="0"/>
              </a:rPr>
              <a:t>=True,</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fill_mode</a:t>
            </a:r>
            <a:r>
              <a:rPr lang="en-IN" sz="1500" dirty="0">
                <a:latin typeface="Times New Roman" panose="02020603050405020304" pitchFamily="18" charset="0"/>
                <a:cs typeface="Times New Roman" panose="02020603050405020304" pitchFamily="18" charset="0"/>
              </a:rPr>
              <a:t>='nearest’</a:t>
            </a:r>
          </a:p>
          <a:p>
            <a:pPr marL="0" indent="0">
              <a:lnSpc>
                <a:spcPct val="100000"/>
              </a:lnSpc>
              <a:buNone/>
            </a:pPr>
            <a:r>
              <a:rPr lang="en-IN" sz="1500" dirty="0">
                <a:latin typeface="Times New Roman" panose="02020603050405020304" pitchFamily="18" charset="0"/>
                <a:cs typeface="Times New Roman" panose="02020603050405020304" pitchFamily="18" charset="0"/>
              </a:rPr>
              <a:t>)</a:t>
            </a:r>
          </a:p>
          <a:p>
            <a:pPr marL="0" indent="0">
              <a:lnSpc>
                <a:spcPct val="100000"/>
              </a:lnSpc>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12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6A6E-E42C-9E5A-8623-3EF97B9BCB1E}"/>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Implementation with Sample Data</a:t>
            </a:r>
          </a:p>
        </p:txBody>
      </p:sp>
      <p:sp>
        <p:nvSpPr>
          <p:cNvPr id="3" name="Content Placeholder 2">
            <a:extLst>
              <a:ext uri="{FF2B5EF4-FFF2-40B4-BE49-F238E27FC236}">
                <a16:creationId xmlns:a16="http://schemas.microsoft.com/office/drawing/2014/main" id="{BC2E42BE-3C73-FF96-C349-4CA5D387A2C3}"/>
              </a:ext>
            </a:extLst>
          </p:cNvPr>
          <p:cNvSpPr>
            <a:spLocks noGrp="1"/>
          </p:cNvSpPr>
          <p:nvPr>
            <p:ph idx="1"/>
          </p:nvPr>
        </p:nvSpPr>
        <p:spPr/>
        <p:txBody>
          <a:bodyPr>
            <a:normAutofit fontScale="92500" lnSpcReduction="10000"/>
          </a:bodyPr>
          <a:lstStyle/>
          <a:p>
            <a:pPr marL="0" indent="0">
              <a:lnSpc>
                <a:spcPct val="100000"/>
              </a:lnSpc>
              <a:buNone/>
            </a:pPr>
            <a:r>
              <a:rPr lang="en-IN" sz="1500" dirty="0">
                <a:latin typeface="Times New Roman" panose="02020603050405020304" pitchFamily="18" charset="0"/>
                <a:cs typeface="Times New Roman" panose="02020603050405020304" pitchFamily="18" charset="0"/>
              </a:rPr>
              <a:t># Define the CRNN model</a:t>
            </a:r>
          </a:p>
          <a:p>
            <a:pPr marL="0" indent="0">
              <a:lnSpc>
                <a:spcPct val="100000"/>
              </a:lnSpc>
              <a:buNone/>
            </a:pPr>
            <a:r>
              <a:rPr lang="en-IN" sz="1500" dirty="0">
                <a:latin typeface="Times New Roman" panose="02020603050405020304" pitchFamily="18" charset="0"/>
                <a:cs typeface="Times New Roman" panose="02020603050405020304" pitchFamily="18" charset="0"/>
              </a:rPr>
              <a:t>model = </a:t>
            </a:r>
            <a:r>
              <a:rPr lang="en-IN" sz="1500" dirty="0" err="1">
                <a:latin typeface="Times New Roman" panose="02020603050405020304" pitchFamily="18" charset="0"/>
                <a:cs typeface="Times New Roman" panose="02020603050405020304" pitchFamily="18" charset="0"/>
              </a:rPr>
              <a:t>tf.keras.models.Sequential</a:t>
            </a:r>
            <a:r>
              <a:rPr lang="en-IN" sz="1500" dirty="0">
                <a:latin typeface="Times New Roman" panose="02020603050405020304" pitchFamily="18" charset="0"/>
                <a:cs typeface="Times New Roman" panose="02020603050405020304" pitchFamily="18" charset="0"/>
              </a:rPr>
              <a:t>([</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tf.keras.layers.Conv2D(filters=32, </a:t>
            </a:r>
            <a:r>
              <a:rPr lang="en-IN" sz="1500" dirty="0" err="1">
                <a:latin typeface="Times New Roman" panose="02020603050405020304" pitchFamily="18" charset="0"/>
                <a:cs typeface="Times New Roman" panose="02020603050405020304" pitchFamily="18" charset="0"/>
              </a:rPr>
              <a:t>kernel_size</a:t>
            </a:r>
            <a:r>
              <a:rPr lang="en-IN" sz="1500" dirty="0">
                <a:latin typeface="Times New Roman" panose="02020603050405020304" pitchFamily="18" charset="0"/>
                <a:cs typeface="Times New Roman" panose="02020603050405020304" pitchFamily="18" charset="0"/>
              </a:rPr>
              <a:t>=(3, 3), strides=(1, 1), padding='same', activation='</a:t>
            </a:r>
            <a:r>
              <a:rPr lang="en-IN" sz="1500" dirty="0" err="1">
                <a:latin typeface="Times New Roman" panose="02020603050405020304" pitchFamily="18" charset="0"/>
                <a:cs typeface="Times New Roman" panose="02020603050405020304" pitchFamily="18" charset="0"/>
              </a:rPr>
              <a:t>relu</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input_shape</a:t>
            </a:r>
            <a:r>
              <a:rPr lang="en-IN" sz="1500" dirty="0">
                <a:latin typeface="Times New Roman" panose="02020603050405020304" pitchFamily="18" charset="0"/>
                <a:cs typeface="Times New Roman" panose="02020603050405020304" pitchFamily="18" charset="0"/>
              </a:rPr>
              <a:t>=(IMAGE_SIZE[0], IMAGE_SIZE[1], 3)),</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tf.keras.layers.MaxPooling2D(</a:t>
            </a:r>
            <a:r>
              <a:rPr lang="en-IN" sz="1500" dirty="0" err="1">
                <a:latin typeface="Times New Roman" panose="02020603050405020304" pitchFamily="18" charset="0"/>
                <a:cs typeface="Times New Roman" panose="02020603050405020304" pitchFamily="18" charset="0"/>
              </a:rPr>
              <a:t>pool_size</a:t>
            </a:r>
            <a:r>
              <a:rPr lang="en-IN" sz="1500" dirty="0">
                <a:latin typeface="Times New Roman" panose="02020603050405020304" pitchFamily="18" charset="0"/>
                <a:cs typeface="Times New Roman" panose="02020603050405020304" pitchFamily="18" charset="0"/>
              </a:rPr>
              <a:t>=(2, 2), strides=(2, 2), padding='valid'),</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tf.keras.layers.Conv2D(filters=32, </a:t>
            </a:r>
            <a:r>
              <a:rPr lang="en-IN" sz="1500" dirty="0" err="1">
                <a:latin typeface="Times New Roman" panose="02020603050405020304" pitchFamily="18" charset="0"/>
                <a:cs typeface="Times New Roman" panose="02020603050405020304" pitchFamily="18" charset="0"/>
              </a:rPr>
              <a:t>kernel_size</a:t>
            </a:r>
            <a:r>
              <a:rPr lang="en-IN" sz="1500" dirty="0">
                <a:latin typeface="Times New Roman" panose="02020603050405020304" pitchFamily="18" charset="0"/>
                <a:cs typeface="Times New Roman" panose="02020603050405020304" pitchFamily="18" charset="0"/>
              </a:rPr>
              <a:t>=(3, 3), strides=(1, 1), padding='same', activation='</a:t>
            </a:r>
            <a:r>
              <a:rPr lang="en-IN" sz="1500" dirty="0" err="1">
                <a:latin typeface="Times New Roman" panose="02020603050405020304" pitchFamily="18" charset="0"/>
                <a:cs typeface="Times New Roman" panose="02020603050405020304" pitchFamily="18" charset="0"/>
              </a:rPr>
              <a:t>relu</a:t>
            </a:r>
            <a:r>
              <a:rPr lang="en-IN" sz="1500" dirty="0">
                <a:latin typeface="Times New Roman" panose="02020603050405020304" pitchFamily="18" charset="0"/>
                <a:cs typeface="Times New Roman" panose="02020603050405020304" pitchFamily="18" charset="0"/>
              </a:rPr>
              <a:t>'),</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tf.keras.layers.MaxPooling2D(</a:t>
            </a:r>
            <a:r>
              <a:rPr lang="en-IN" sz="1500" dirty="0" err="1">
                <a:latin typeface="Times New Roman" panose="02020603050405020304" pitchFamily="18" charset="0"/>
                <a:cs typeface="Times New Roman" panose="02020603050405020304" pitchFamily="18" charset="0"/>
              </a:rPr>
              <a:t>pool_size</a:t>
            </a:r>
            <a:r>
              <a:rPr lang="en-IN" sz="1500" dirty="0">
                <a:latin typeface="Times New Roman" panose="02020603050405020304" pitchFamily="18" charset="0"/>
                <a:cs typeface="Times New Roman" panose="02020603050405020304" pitchFamily="18" charset="0"/>
              </a:rPr>
              <a:t>=(2, 2), strides=(2, 2), padding='valid'), # Adjusted stride here</a:t>
            </a:r>
          </a:p>
          <a:p>
            <a:pPr marL="0" indent="0">
              <a:lnSpc>
                <a:spcPct val="100000"/>
              </a:lnSpc>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tf.keras.layers.TimeDistributed</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tf.keras.layers.Flatten</a:t>
            </a:r>
            <a:r>
              <a:rPr lang="en-IN" sz="1500" dirty="0">
                <a:latin typeface="Times New Roman" panose="02020603050405020304" pitchFamily="18" charset="0"/>
                <a:cs typeface="Times New Roman" panose="02020603050405020304" pitchFamily="18" charset="0"/>
              </a:rPr>
              <a:t>()),</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tf.keras.layers.LSTM(units=64, return_sequences=True),</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tf.keras.layers.Dropout(rate=0.2),</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tf.keras.layers.LSTM(units=64),</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tf.keras.layers.Dropout(rate=0.2),</a:t>
            </a:r>
          </a:p>
          <a:p>
            <a:pPr marL="0" indent="0">
              <a:lnSpc>
                <a:spcPct val="100000"/>
              </a:lnSpc>
              <a:buNone/>
            </a:pPr>
            <a:r>
              <a:rPr lang="en-IN" sz="1500" dirty="0">
                <a:latin typeface="Times New Roman" panose="02020603050405020304" pitchFamily="18" charset="0"/>
                <a:cs typeface="Times New Roman" panose="02020603050405020304" pitchFamily="18" charset="0"/>
              </a:rPr>
              <a:t>    tf.keras.layers.Dense(units=4, activation='</a:t>
            </a:r>
            <a:r>
              <a:rPr lang="en-IN" sz="1500" dirty="0" err="1">
                <a:latin typeface="Times New Roman" panose="02020603050405020304" pitchFamily="18" charset="0"/>
                <a:cs typeface="Times New Roman" panose="02020603050405020304" pitchFamily="18" charset="0"/>
              </a:rPr>
              <a:t>softmax</a:t>
            </a:r>
            <a:r>
              <a:rPr lang="en-IN" sz="1500" dirty="0">
                <a:latin typeface="Times New Roman" panose="02020603050405020304" pitchFamily="18" charset="0"/>
                <a:cs typeface="Times New Roman" panose="02020603050405020304" pitchFamily="18" charset="0"/>
              </a:rPr>
              <a:t>')</a:t>
            </a:r>
          </a:p>
          <a:p>
            <a:pPr marL="0" indent="0">
              <a:lnSpc>
                <a:spcPct val="100000"/>
              </a:lnSpc>
              <a:buNone/>
            </a:pPr>
            <a:r>
              <a:rPr lang="en-IN"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3440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1741-B775-1074-ECBD-B6AB6C748303}"/>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417E053-1F32-C252-BA92-14E90072B541}"/>
              </a:ext>
            </a:extLst>
          </p:cNvPr>
          <p:cNvSpPr>
            <a:spLocks noGrp="1"/>
          </p:cNvSpPr>
          <p:nvPr>
            <p:ph idx="1"/>
          </p:nvPr>
        </p:nvSpPr>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https://ieeexplore.ieee.org/document/8833958 </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[2]  https://ieeexplore.ieee.org/document/9425170</a:t>
            </a:r>
          </a:p>
          <a:p>
            <a:pPr marL="0" indent="0" algn="just">
              <a:buNone/>
            </a:pPr>
            <a:r>
              <a:rPr lang="en-IN" sz="2000" dirty="0">
                <a:latin typeface="Times New Roman" panose="02020603050405020304" pitchFamily="18" charset="0"/>
                <a:cs typeface="Times New Roman" panose="02020603050405020304" pitchFamily="18" charset="0"/>
              </a:rPr>
              <a:t>[3]  https://ieeexplore.ieee.org/document/9340340</a:t>
            </a:r>
          </a:p>
          <a:p>
            <a:pPr marL="0" indent="0" algn="just">
              <a:buNone/>
            </a:pPr>
            <a:r>
              <a:rPr lang="en-IN" sz="2000" dirty="0">
                <a:latin typeface="Times New Roman" panose="02020603050405020304" pitchFamily="18" charset="0"/>
                <a:cs typeface="Times New Roman" panose="02020603050405020304" pitchFamily="18" charset="0"/>
              </a:rPr>
              <a:t>[4]  https://ieeexplore.ieee.org/document/9304985</a:t>
            </a:r>
          </a:p>
          <a:p>
            <a:pPr marL="0" indent="0" algn="just">
              <a:buNone/>
            </a:pPr>
            <a:r>
              <a:rPr lang="en-IN" sz="2000" dirty="0">
                <a:latin typeface="Times New Roman" panose="02020603050405020304" pitchFamily="18" charset="0"/>
                <a:cs typeface="Times New Roman" panose="02020603050405020304" pitchFamily="18" charset="0"/>
              </a:rPr>
              <a:t>[5]  https://ieeexplore.ieee.org/document/9413231</a:t>
            </a:r>
          </a:p>
          <a:p>
            <a:pPr marL="0" indent="0" algn="just">
              <a:buNone/>
            </a:pPr>
            <a:r>
              <a:rPr lang="en-IN" sz="2000" dirty="0">
                <a:latin typeface="Times New Roman" panose="02020603050405020304" pitchFamily="18" charset="0"/>
                <a:cs typeface="Times New Roman" panose="02020603050405020304" pitchFamily="18" charset="0"/>
              </a:rPr>
              <a:t>[6]  https://ieeexplore.ieee.org/document/9408856</a:t>
            </a:r>
          </a:p>
          <a:p>
            <a:pPr marL="0" indent="0" algn="just">
              <a:buNone/>
            </a:pPr>
            <a:r>
              <a:rPr lang="en-IN" sz="2000" dirty="0">
                <a:latin typeface="Times New Roman" panose="02020603050405020304" pitchFamily="18" charset="0"/>
                <a:cs typeface="Times New Roman" panose="02020603050405020304" pitchFamily="18" charset="0"/>
              </a:rPr>
              <a:t>[7]  https://ieeexplore.ieee.org/document/9356284</a:t>
            </a:r>
          </a:p>
          <a:p>
            <a:pPr marL="0" indent="0" algn="just">
              <a:buNone/>
            </a:pPr>
            <a:r>
              <a:rPr lang="en-IN" sz="2000" dirty="0">
                <a:latin typeface="Times New Roman" panose="02020603050405020304" pitchFamily="18" charset="0"/>
                <a:cs typeface="Times New Roman" panose="02020603050405020304" pitchFamily="18" charset="0"/>
              </a:rPr>
              <a:t>[8]  https://ieeexplore.ieee.org/document/9068226</a:t>
            </a:r>
          </a:p>
          <a:p>
            <a:pPr marL="0" indent="0" algn="just">
              <a:buNone/>
            </a:pPr>
            <a:r>
              <a:rPr lang="en-IN" sz="2000" dirty="0">
                <a:latin typeface="Times New Roman" panose="02020603050405020304" pitchFamily="18" charset="0"/>
                <a:cs typeface="Times New Roman" panose="02020603050405020304" pitchFamily="18" charset="0"/>
              </a:rPr>
              <a:t>[9]https://www.researchgate.net/publication/329853862_3D_Parallel_Fully_Convolutional_Networks_for_Real-Time_Video_Wildfire_Smoke_Detection</a:t>
            </a:r>
          </a:p>
          <a:p>
            <a:pPr marL="0" indent="0" algn="just">
              <a:buNone/>
            </a:pPr>
            <a:r>
              <a:rPr lang="en-IN" sz="2000" dirty="0">
                <a:latin typeface="Times New Roman" panose="02020603050405020304" pitchFamily="18" charset="0"/>
                <a:cs typeface="Times New Roman" panose="02020603050405020304" pitchFamily="18" charset="0"/>
              </a:rPr>
              <a:t>[10] https://ieeexplore.ieee.org/document/8789075</a:t>
            </a:r>
          </a:p>
        </p:txBody>
      </p:sp>
    </p:spTree>
    <p:extLst>
      <p:ext uri="{BB962C8B-B14F-4D97-AF65-F5344CB8AC3E}">
        <p14:creationId xmlns:p14="http://schemas.microsoft.com/office/powerpoint/2010/main" val="333969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18A5-92A7-D0D4-592E-644F70102F13}"/>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943A5AA-2949-D0A6-7E70-EA7074325A9E}"/>
              </a:ext>
            </a:extLst>
          </p:cNvPr>
          <p:cNvSpPr>
            <a:spLocks noGrp="1"/>
          </p:cNvSpPr>
          <p:nvPr>
            <p:ph idx="1"/>
          </p:nvPr>
        </p:nvSpPr>
        <p:spPr/>
        <p:txBody>
          <a:bodyPr>
            <a:normAutofit lnSpcReduction="10000"/>
          </a:bodyPr>
          <a:lstStyle/>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Abstract</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Introduction</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sym typeface="+mn-ea"/>
              </a:rPr>
              <a:t>Problem Statement</a:t>
            </a: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sym typeface="+mn-ea"/>
              </a:rPr>
              <a:t>Literature</a:t>
            </a:r>
            <a:r>
              <a:rPr lang="en-IN" altLang="en-US" sz="2000" dirty="0">
                <a:latin typeface="Times New Roman" panose="02020603050405020304" pitchFamily="18" charset="0"/>
                <a:ea typeface="Calibri" panose="020F0502020204030204" pitchFamily="34" charset="0"/>
                <a:cs typeface="Times New Roman" panose="02020603050405020304" pitchFamily="18" charset="0"/>
                <a:sym typeface="+mn-ea"/>
              </a:rPr>
              <a:t> Survey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Existing Work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Proposed </a:t>
            </a:r>
            <a:r>
              <a:rPr lang="en-IN" sz="2000" dirty="0">
                <a:latin typeface="Times New Roman" panose="02020603050405020304" pitchFamily="18" charset="0"/>
                <a:ea typeface="Calibri" panose="020F0502020204030204" pitchFamily="34" charset="0"/>
                <a:cs typeface="Times New Roman" panose="02020603050405020304" pitchFamily="18" charset="0"/>
              </a:rPr>
              <a:t>Work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Block Diagram of the Proposed Work</a:t>
            </a:r>
          </a:p>
          <a:p>
            <a:pPr algn="just"/>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Algorithm</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Dataset</a:t>
            </a:r>
          </a:p>
          <a:p>
            <a:pPr algn="just"/>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Implementation</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References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570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EE4C-0335-BC25-5C45-6E2A28488344}"/>
              </a:ext>
            </a:extLst>
          </p:cNvPr>
          <p:cNvSpPr>
            <a:spLocks noGrp="1"/>
          </p:cNvSpPr>
          <p:nvPr>
            <p:ph type="title"/>
          </p:nvPr>
        </p:nvSpPr>
        <p:spPr>
          <a:xfrm>
            <a:off x="838200" y="1045029"/>
            <a:ext cx="10515600" cy="6718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Abstract </a:t>
            </a:r>
            <a:r>
              <a:rPr lang="en-US" sz="4000" dirty="0">
                <a:latin typeface="Times New Roman" panose="02020603050405020304" pitchFamily="18" charset="0"/>
                <a:cs typeface="Times New Roman" panose="02020603050405020304" pitchFamily="18" charset="0"/>
              </a:rPr>
              <a:t>								</a:t>
            </a:r>
            <a:endParaRPr lang="en-IN" sz="4000" dirty="0"/>
          </a:p>
        </p:txBody>
      </p:sp>
      <p:sp>
        <p:nvSpPr>
          <p:cNvPr id="3" name="Content Placeholder 2">
            <a:extLst>
              <a:ext uri="{FF2B5EF4-FFF2-40B4-BE49-F238E27FC236}">
                <a16:creationId xmlns:a16="http://schemas.microsoft.com/office/drawing/2014/main" id="{2EB523B7-B4AF-B870-9E0F-27DBAF1C003B}"/>
              </a:ext>
            </a:extLst>
          </p:cNvPr>
          <p:cNvSpPr>
            <a:spLocks noGrp="1"/>
          </p:cNvSpPr>
          <p:nvPr>
            <p:ph idx="1"/>
          </p:nvPr>
        </p:nvSpPr>
        <p:spPr>
          <a:xfrm>
            <a:off x="838200" y="2192783"/>
            <a:ext cx="10515600" cy="3984179"/>
          </a:xfrm>
        </p:spPr>
        <p:txBody>
          <a:bodyPr/>
          <a:lstStyle/>
          <a:p>
            <a:pPr marL="0" indent="0" algn="just">
              <a:lnSpc>
                <a:spcPct val="150000"/>
              </a:lnSpc>
              <a:buNone/>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Rising global temperatures have intensified the frequency and severity of wildfires, posing significant threats to forests and biodiversity. These wildfires, driven by both natural occurrences and human activities, have become a pressing global concern. In response to this challenge, we propose a novel lightweight convolutional neural network (CNN) model specifically tailored for wildfire detection using RGB images. Our CNN architecture is optimized for compatibility with aerial images and video surveillance systems, enabling seamless integration on-site image processing.</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032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                               Introduction</a:t>
            </a:r>
          </a:p>
        </p:txBody>
      </p:sp>
      <p:sp>
        <p:nvSpPr>
          <p:cNvPr id="3" name="Content Placeholder 2"/>
          <p:cNvSpPr>
            <a:spLocks noGrp="1"/>
          </p:cNvSpPr>
          <p:nvPr>
            <p:ph idx="1"/>
          </p:nvPr>
        </p:nvSpPr>
        <p:spPr>
          <a:xfrm>
            <a:off x="838200" y="1690688"/>
            <a:ext cx="10515600" cy="4486275"/>
          </a:xfrm>
        </p:spPr>
        <p:txBody>
          <a:bodyPr>
            <a:normAutofit/>
          </a:bodyPr>
          <a:lstStyle/>
          <a:p>
            <a:pPr algn="just"/>
            <a:r>
              <a:rPr lang="en-US" sz="3200" dirty="0">
                <a:latin typeface="Times New Roman" pitchFamily="18" charset="0"/>
                <a:cs typeface="Times New Roman" pitchFamily="18" charset="0"/>
              </a:rPr>
              <a:t>Overview</a:t>
            </a:r>
          </a:p>
          <a:p>
            <a:pPr marL="0" indent="0" algn="just">
              <a:buNone/>
            </a:pPr>
            <a:r>
              <a:rPr lang="en-US" sz="1800" dirty="0">
                <a:latin typeface="Times New Roman" panose="02020603050405020304" pitchFamily="18" charset="0"/>
                <a:cs typeface="Times New Roman" panose="02020603050405020304" pitchFamily="18" charset="0"/>
              </a:rPr>
              <a:t>The project focuses on the development of a novel lightweight convolutional neural network (CNN) model,</a:t>
            </a:r>
          </a:p>
          <a:p>
            <a:pPr marL="0" indent="0" algn="just">
              <a:buNone/>
            </a:pPr>
            <a:r>
              <a:rPr lang="en-US" sz="1800" dirty="0">
                <a:latin typeface="Times New Roman" panose="02020603050405020304" pitchFamily="18" charset="0"/>
                <a:cs typeface="Times New Roman" panose="02020603050405020304" pitchFamily="18" charset="0"/>
              </a:rPr>
              <a:t>named EdgeFireSmoke, for real-time fire and smoke detection in forest environments. The proposed method</a:t>
            </a:r>
          </a:p>
          <a:p>
            <a:pPr marL="0" indent="0" algn="just">
              <a:buNone/>
            </a:pPr>
            <a:r>
              <a:rPr lang="en-US" sz="1800" dirty="0">
                <a:latin typeface="Times New Roman" panose="02020603050405020304" pitchFamily="18" charset="0"/>
                <a:cs typeface="Times New Roman" panose="02020603050405020304" pitchFamily="18" charset="0"/>
              </a:rPr>
              <a:t>aims to address the critical need for effective wildfire detection.</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Objective</a:t>
            </a:r>
          </a:p>
          <a:p>
            <a:pPr marL="0" indent="0" algn="just">
              <a:buNone/>
            </a:pPr>
            <a:r>
              <a:rPr lang="en-US" sz="2000" dirty="0">
                <a:latin typeface="Times New Roman" panose="02020603050405020304" pitchFamily="18" charset="0"/>
                <a:cs typeface="Times New Roman" panose="02020603050405020304" pitchFamily="18" charset="0"/>
              </a:rPr>
              <a:t>The project's objective is to provide a reliable and efficient method for real-time wildfire detection,</a:t>
            </a:r>
          </a:p>
          <a:p>
            <a:pPr marL="0" indent="0" algn="just">
              <a:buNone/>
            </a:pPr>
            <a:r>
              <a:rPr lang="en-US" sz="2000" dirty="0">
                <a:latin typeface="Times New Roman" panose="02020603050405020304" pitchFamily="18" charset="0"/>
                <a:cs typeface="Times New Roman" panose="02020603050405020304" pitchFamily="18" charset="0"/>
              </a:rPr>
              <a:t>with potential applications in forest conservation, human health, and the preservation of animal life.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3619A02-D7DD-296B-4D98-6A5CF2864732}"/>
              </a:ext>
            </a:extLst>
          </p:cNvPr>
          <p:cNvSpPr>
            <a:spLocks noGrp="1"/>
          </p:cNvSpPr>
          <p:nvPr>
            <p:ph type="subTitle" idx="1"/>
          </p:nvPr>
        </p:nvSpPr>
        <p:spPr>
          <a:xfrm>
            <a:off x="1524000" y="1260475"/>
            <a:ext cx="9144000" cy="3997325"/>
          </a:xfrm>
        </p:spPr>
        <p:txBody>
          <a:bodyPr>
            <a:normAutofit fontScale="97500"/>
          </a:bodyPr>
          <a:lstStyle/>
          <a:p>
            <a:pPr algn="just"/>
            <a:r>
              <a:rPr lang="en-IN" sz="3300" dirty="0">
                <a:latin typeface="Times New Roman" panose="02020603050405020304" pitchFamily="18" charset="0"/>
                <a:cs typeface="Times New Roman" panose="02020603050405020304" pitchFamily="18" charset="0"/>
              </a:rPr>
              <a:t>Significance </a:t>
            </a:r>
            <a:endParaRPr lang="en-US" sz="33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The project's significance lies in its potential to provide a more accurate and efficient</a:t>
            </a:r>
          </a:p>
          <a:p>
            <a:pPr algn="just"/>
            <a:r>
              <a:rPr lang="en-US" sz="2100" dirty="0">
                <a:latin typeface="Times New Roman" panose="02020603050405020304" pitchFamily="18" charset="0"/>
                <a:cs typeface="Times New Roman" panose="02020603050405020304" pitchFamily="18" charset="0"/>
              </a:rPr>
              <a:t>model for detecting wildfires, with a particular focus on real-time detection using</a:t>
            </a:r>
          </a:p>
          <a:p>
            <a:pPr algn="just"/>
            <a:r>
              <a:rPr lang="en-US" sz="2100" dirty="0">
                <a:latin typeface="Times New Roman" panose="02020603050405020304" pitchFamily="18" charset="0"/>
                <a:cs typeface="Times New Roman" panose="02020603050405020304" pitchFamily="18" charset="0"/>
              </a:rPr>
              <a:t>unmanned aerial vehicles (UAVs). The proposed </a:t>
            </a:r>
            <a:r>
              <a:rPr lang="en-US" sz="2100" dirty="0" err="1">
                <a:latin typeface="Times New Roman" panose="02020603050405020304" pitchFamily="18" charset="0"/>
                <a:cs typeface="Times New Roman" panose="02020603050405020304" pitchFamily="18" charset="0"/>
              </a:rPr>
              <a:t>EdgeFireSmoke</a:t>
            </a:r>
            <a:r>
              <a:rPr lang="en-US" sz="2100" dirty="0">
                <a:latin typeface="Times New Roman" panose="02020603050405020304" pitchFamily="18" charset="0"/>
                <a:cs typeface="Times New Roman" panose="02020603050405020304" pitchFamily="18" charset="0"/>
              </a:rPr>
              <a:t> model is designed to</a:t>
            </a:r>
          </a:p>
          <a:p>
            <a:pPr algn="just"/>
            <a:r>
              <a:rPr lang="en-US" sz="2100" dirty="0">
                <a:latin typeface="Times New Roman" panose="02020603050405020304" pitchFamily="18" charset="0"/>
                <a:cs typeface="Times New Roman" panose="02020603050405020304" pitchFamily="18" charset="0"/>
              </a:rPr>
              <a:t>reduce computational costs and classification time, making it suitable for</a:t>
            </a:r>
          </a:p>
          <a:p>
            <a:pPr algn="just"/>
            <a:r>
              <a:rPr lang="en-US" sz="2100" dirty="0">
                <a:latin typeface="Times New Roman" panose="02020603050405020304" pitchFamily="18" charset="0"/>
                <a:cs typeface="Times New Roman" panose="02020603050405020304" pitchFamily="18" charset="0"/>
              </a:rPr>
              <a:t>deployment in UAVs.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32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4B31-18F4-7DA6-0B94-A8708A8528CE}"/>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892BBF45-83C7-379E-1991-8D90F46B75F9}"/>
              </a:ext>
            </a:extLst>
          </p:cNvPr>
          <p:cNvSpPr>
            <a:spLocks noGrp="1"/>
          </p:cNvSpPr>
          <p:nvPr>
            <p:ph idx="1"/>
          </p:nvPr>
        </p:nvSpPr>
        <p:spPr>
          <a:xfrm>
            <a:off x="838200" y="1859281"/>
            <a:ext cx="10515600" cy="431768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Developing a real-time wildfire detection system is crucial for promptly identifying and alerting</a:t>
            </a:r>
          </a:p>
          <a:p>
            <a:pPr marL="0" indent="0" algn="just">
              <a:buNone/>
            </a:pPr>
            <a:r>
              <a:rPr lang="en-US" sz="2000" dirty="0">
                <a:latin typeface="Times New Roman" panose="02020603050405020304" pitchFamily="18" charset="0"/>
                <a:cs typeface="Times New Roman" panose="02020603050405020304" pitchFamily="18" charset="0"/>
              </a:rPr>
              <a:t>authorities to potential fire outbreaks. By enabling swift response actions, such a system can</a:t>
            </a:r>
          </a:p>
          <a:p>
            <a:pPr marL="0" indent="0" algn="just">
              <a:buNone/>
            </a:pPr>
            <a:r>
              <a:rPr lang="en-US" sz="2000" dirty="0">
                <a:latin typeface="Times New Roman" panose="02020603050405020304" pitchFamily="18" charset="0"/>
                <a:cs typeface="Times New Roman" panose="02020603050405020304" pitchFamily="18" charset="0"/>
              </a:rPr>
              <a:t>significantly mitigate damage to forests, biodiversity, and human communities. Leveraging advanced</a:t>
            </a:r>
          </a:p>
          <a:p>
            <a:pPr marL="0" indent="0" algn="just">
              <a:buNone/>
            </a:pPr>
            <a:r>
              <a:rPr lang="en-US" sz="2000" dirty="0">
                <a:latin typeface="Times New Roman" panose="02020603050405020304" pitchFamily="18" charset="0"/>
                <a:cs typeface="Times New Roman" panose="02020603050405020304" pitchFamily="18" charset="0"/>
              </a:rPr>
              <a:t>image processing techniques, the system will analyze RGB images in real-time to accurately detect</a:t>
            </a:r>
          </a:p>
          <a:p>
            <a:pPr marL="0" indent="0" algn="just">
              <a:buNone/>
            </a:pPr>
            <a:r>
              <a:rPr lang="en-US" sz="2000" dirty="0">
                <a:latin typeface="Times New Roman" panose="02020603050405020304" pitchFamily="18" charset="0"/>
                <a:cs typeface="Times New Roman" panose="02020603050405020304" pitchFamily="18" charset="0"/>
              </a:rPr>
              <a:t>wildfires. </a:t>
            </a:r>
          </a:p>
          <a:p>
            <a:pPr marL="0" indent="0" algn="just">
              <a:buNone/>
            </a:pPr>
            <a:r>
              <a:rPr lang="en-US" sz="2000" dirty="0">
                <a:latin typeface="Times New Roman" panose="02020603050405020304" pitchFamily="18" charset="0"/>
                <a:cs typeface="Times New Roman" panose="02020603050405020304" pitchFamily="18" charset="0"/>
              </a:rPr>
              <a:t>Through seamless integration with existing monitoring infrastructure, it will enhance the efficiency</a:t>
            </a:r>
          </a:p>
          <a:p>
            <a:pPr marL="0" indent="0" algn="just">
              <a:buNone/>
            </a:pPr>
            <a:r>
              <a:rPr lang="en-US" sz="2000" dirty="0">
                <a:latin typeface="Times New Roman" panose="02020603050405020304" pitchFamily="18" charset="0"/>
                <a:cs typeface="Times New Roman" panose="02020603050405020304" pitchFamily="18" charset="0"/>
              </a:rPr>
              <a:t>of response efforts, ensuring timely deployment of resources to contain and extinguish fires before</a:t>
            </a:r>
          </a:p>
          <a:p>
            <a:pPr marL="0" indent="0" algn="just">
              <a:buNone/>
            </a:pPr>
            <a:r>
              <a:rPr lang="en-US" sz="2000" dirty="0">
                <a:latin typeface="Times New Roman" panose="02020603050405020304" pitchFamily="18" charset="0"/>
                <a:cs typeface="Times New Roman" panose="02020603050405020304" pitchFamily="18" charset="0"/>
              </a:rPr>
              <a:t>they escalate. This proactive approach not only reduces the environmental impact of wildfires but</a:t>
            </a:r>
          </a:p>
          <a:p>
            <a:pPr marL="0" indent="0" algn="just">
              <a:buNone/>
            </a:pPr>
            <a:r>
              <a:rPr lang="en-US" sz="2000" dirty="0">
                <a:latin typeface="Times New Roman" panose="02020603050405020304" pitchFamily="18" charset="0"/>
                <a:cs typeface="Times New Roman" panose="02020603050405020304" pitchFamily="18" charset="0"/>
              </a:rPr>
              <a:t>also safeguards lives and property, underscoring the urgency of developing such a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28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85BC-A4EA-C09D-D81B-FC7CA8977B5C}"/>
              </a:ext>
            </a:extLst>
          </p:cNvPr>
          <p:cNvSpPr>
            <a:spLocks noGrp="1"/>
          </p:cNvSpPr>
          <p:nvPr>
            <p:ph type="title"/>
          </p:nvPr>
        </p:nvSpPr>
        <p:spPr>
          <a:xfrm>
            <a:off x="838200" y="365126"/>
            <a:ext cx="10515600" cy="441120"/>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Literature Survey</a:t>
            </a:r>
            <a:endParaRPr lang="en-IN" sz="4000" dirty="0"/>
          </a:p>
        </p:txBody>
      </p:sp>
      <p:graphicFrame>
        <p:nvGraphicFramePr>
          <p:cNvPr id="8" name="Content Placeholder 7">
            <a:extLst>
              <a:ext uri="{FF2B5EF4-FFF2-40B4-BE49-F238E27FC236}">
                <a16:creationId xmlns:a16="http://schemas.microsoft.com/office/drawing/2014/main" id="{3FCCF8C4-F4CA-68D3-F015-F8A90F460E62}"/>
              </a:ext>
            </a:extLst>
          </p:cNvPr>
          <p:cNvGraphicFramePr>
            <a:graphicFrameLocks noGrp="1"/>
          </p:cNvGraphicFramePr>
          <p:nvPr>
            <p:ph idx="1"/>
            <p:extLst>
              <p:ext uri="{D42A27DB-BD31-4B8C-83A1-F6EECF244321}">
                <p14:modId xmlns:p14="http://schemas.microsoft.com/office/powerpoint/2010/main" val="3667051166"/>
              </p:ext>
            </p:extLst>
          </p:nvPr>
        </p:nvGraphicFramePr>
        <p:xfrm>
          <a:off x="796413" y="1160157"/>
          <a:ext cx="10756491" cy="4935828"/>
        </p:xfrm>
        <a:graphic>
          <a:graphicData uri="http://schemas.openxmlformats.org/drawingml/2006/table">
            <a:tbl>
              <a:tblPr firstRow="1" bandRow="1">
                <a:tableStyleId>{5C22544A-7EE6-4342-B048-85BDC9FD1C3A}</a:tableStyleId>
              </a:tblPr>
              <a:tblGrid>
                <a:gridCol w="766916">
                  <a:extLst>
                    <a:ext uri="{9D8B030D-6E8A-4147-A177-3AD203B41FA5}">
                      <a16:colId xmlns:a16="http://schemas.microsoft.com/office/drawing/2014/main" val="3684681600"/>
                    </a:ext>
                  </a:extLst>
                </a:gridCol>
                <a:gridCol w="4493342">
                  <a:extLst>
                    <a:ext uri="{9D8B030D-6E8A-4147-A177-3AD203B41FA5}">
                      <a16:colId xmlns:a16="http://schemas.microsoft.com/office/drawing/2014/main" val="2439775970"/>
                    </a:ext>
                  </a:extLst>
                </a:gridCol>
                <a:gridCol w="1514168">
                  <a:extLst>
                    <a:ext uri="{9D8B030D-6E8A-4147-A177-3AD203B41FA5}">
                      <a16:colId xmlns:a16="http://schemas.microsoft.com/office/drawing/2014/main" val="3135339452"/>
                    </a:ext>
                  </a:extLst>
                </a:gridCol>
                <a:gridCol w="1744243">
                  <a:extLst>
                    <a:ext uri="{9D8B030D-6E8A-4147-A177-3AD203B41FA5}">
                      <a16:colId xmlns:a16="http://schemas.microsoft.com/office/drawing/2014/main" val="3836793143"/>
                    </a:ext>
                  </a:extLst>
                </a:gridCol>
                <a:gridCol w="2237822">
                  <a:extLst>
                    <a:ext uri="{9D8B030D-6E8A-4147-A177-3AD203B41FA5}">
                      <a16:colId xmlns:a16="http://schemas.microsoft.com/office/drawing/2014/main" val="3392425544"/>
                    </a:ext>
                  </a:extLst>
                </a:gridCol>
              </a:tblGrid>
              <a:tr h="731204">
                <a:tc>
                  <a:txBody>
                    <a:bodyPr/>
                    <a:lstStyle/>
                    <a:p>
                      <a:pPr algn="just">
                        <a:lnSpc>
                          <a:spcPct val="115000"/>
                        </a:lnSpc>
                        <a:spcBef>
                          <a:spcPts val="1200"/>
                        </a:spcBef>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Reference </a:t>
                      </a:r>
                    </a:p>
                  </a:txBody>
                  <a:tcPr marL="32954" marR="32954" marT="32954" marB="32954"/>
                </a:tc>
                <a:tc>
                  <a:txBody>
                    <a:bodyPr/>
                    <a:lstStyle/>
                    <a:p>
                      <a:pPr algn="just">
                        <a:lnSpc>
                          <a:spcPct val="115000"/>
                        </a:lnSpc>
                        <a:spcBef>
                          <a:spcPts val="1200"/>
                        </a:spcBef>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Research Title</a:t>
                      </a:r>
                    </a:p>
                  </a:txBody>
                  <a:tcPr marL="32954" marR="32954" marT="32954" marB="32954"/>
                </a:tc>
                <a:tc>
                  <a:txBody>
                    <a:bodyPr/>
                    <a:lstStyle/>
                    <a:p>
                      <a:pPr algn="just">
                        <a:lnSpc>
                          <a:spcPct val="115000"/>
                        </a:lnSpc>
                        <a:spcBef>
                          <a:spcPts val="1200"/>
                        </a:spcBef>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Data set</a:t>
                      </a:r>
                    </a:p>
                  </a:txBody>
                  <a:tcPr marL="32954" marR="32954" marT="32954" marB="32954"/>
                </a:tc>
                <a:tc>
                  <a:txBody>
                    <a:bodyPr/>
                    <a:lstStyle/>
                    <a:p>
                      <a:pPr marL="0" marR="0" lvl="0" indent="0" algn="just" defTabSz="914400" rtl="0" eaLnBrk="1" fontAlgn="auto" latinLnBrk="0" hangingPunct="1">
                        <a:lnSpc>
                          <a:spcPct val="115000"/>
                        </a:lnSpc>
                        <a:spcBef>
                          <a:spcPts val="1200"/>
                        </a:spcBef>
                        <a:spcAft>
                          <a:spcPts val="0"/>
                        </a:spcAft>
                        <a:buClrTx/>
                        <a:buSzTx/>
                        <a:buFontTx/>
                        <a:buNone/>
                        <a:tabLst/>
                        <a:defRPr/>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Proposed Methodology</a:t>
                      </a:r>
                    </a:p>
                  </a:txBody>
                  <a:tcPr marL="32954" marR="32954" marT="32954" marB="32954"/>
                </a:tc>
                <a:tc>
                  <a:txBody>
                    <a:bodyPr/>
                    <a:lstStyle/>
                    <a:p>
                      <a:pPr marL="0" marR="0" lvl="0" indent="0" algn="just" defTabSz="914400" rtl="0" eaLnBrk="1" fontAlgn="auto" latinLnBrk="0" hangingPunct="1">
                        <a:lnSpc>
                          <a:spcPct val="115000"/>
                        </a:lnSpc>
                        <a:spcBef>
                          <a:spcPts val="1200"/>
                        </a:spcBef>
                        <a:spcAft>
                          <a:spcPts val="0"/>
                        </a:spcAft>
                        <a:buClrTx/>
                        <a:buSzTx/>
                        <a:buFontTx/>
                        <a:buNone/>
                        <a:tabLst/>
                        <a:defRP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Parameters</a:t>
                      </a:r>
                    </a:p>
                    <a:p>
                      <a:pPr algn="just">
                        <a:lnSpc>
                          <a:spcPct val="115000"/>
                        </a:lnSpc>
                        <a:spcBef>
                          <a:spcPts val="1200"/>
                        </a:spcBef>
                      </a:pPr>
                      <a:endParaRPr lang="en-GB"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954" marR="32954" marT="32954" marB="32954"/>
                </a:tc>
                <a:extLst>
                  <a:ext uri="{0D108BD9-81ED-4DB2-BD59-A6C34878D82A}">
                    <a16:rowId xmlns:a16="http://schemas.microsoft.com/office/drawing/2014/main" val="974307153"/>
                  </a:ext>
                </a:extLst>
              </a:tr>
              <a:tr h="641675">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UAV Image-based Forest fire Detection approach using CNN</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UAV Images</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LBP+SVM&amp; CNN</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Accuracy=86</a:t>
                      </a:r>
                    </a:p>
                  </a:txBody>
                  <a:tcPr marL="32954" marR="32954" marT="32954" marB="32954"/>
                </a:tc>
                <a:extLst>
                  <a:ext uri="{0D108BD9-81ED-4DB2-BD59-A6C34878D82A}">
                    <a16:rowId xmlns:a16="http://schemas.microsoft.com/office/drawing/2014/main" val="4025576119"/>
                  </a:ext>
                </a:extLst>
              </a:tr>
              <a:tr h="127439">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a:t>
                      </a:r>
                    </a:p>
                  </a:txBody>
                  <a:tcPr marL="32954" marR="32954" marT="32954" marB="32954"/>
                </a:tc>
                <a:tc>
                  <a:txBody>
                    <a:bodyPr/>
                    <a:lstStyle/>
                    <a:p>
                      <a:pPr algn="just">
                        <a:lnSpc>
                          <a:spcPct val="100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Forest Fire detection using combined architecture of separable Convolution and Image Processing</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UAV Images</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Separable CNN</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Accuracy=92, precision=95, Recall=91</a:t>
                      </a:r>
                    </a:p>
                  </a:txBody>
                  <a:tcPr marL="32954" marR="32954" marT="32954" marB="32954"/>
                </a:tc>
                <a:extLst>
                  <a:ext uri="{0D108BD9-81ED-4DB2-BD59-A6C34878D82A}">
                    <a16:rowId xmlns:a16="http://schemas.microsoft.com/office/drawing/2014/main" val="2723949088"/>
                  </a:ext>
                </a:extLst>
              </a:tr>
              <a:tr h="444251">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Wildfire Front Monitoring with Multiple UAVs using Deep Q-learning</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UAV Images</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Deep Q-Learning</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Score=0.22</a:t>
                      </a:r>
                    </a:p>
                  </a:txBody>
                  <a:tcPr marL="32954" marR="32954" marT="32954" marB="32954"/>
                </a:tc>
                <a:extLst>
                  <a:ext uri="{0D108BD9-81ED-4DB2-BD59-A6C34878D82A}">
                    <a16:rowId xmlns:a16="http://schemas.microsoft.com/office/drawing/2014/main" val="2019679921"/>
                  </a:ext>
                </a:extLst>
              </a:tr>
              <a:tr h="444251">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An integrated smoke detection method based on CNN and Image processing</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Self-created Dataset</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HSV+R-CNN</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Accuracy=93.58, precision=96.33</a:t>
                      </a:r>
                    </a:p>
                  </a:txBody>
                  <a:tcPr marL="32954" marR="32954" marT="32954" marB="32954"/>
                </a:tc>
                <a:extLst>
                  <a:ext uri="{0D108BD9-81ED-4DB2-BD59-A6C34878D82A}">
                    <a16:rowId xmlns:a16="http://schemas.microsoft.com/office/drawing/2014/main" val="3325363365"/>
                  </a:ext>
                </a:extLst>
              </a:tr>
              <a:tr h="444251">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Early wildfire Smoke detection in videos</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Self-created Dataset</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FCN</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Accuracy=95.6</a:t>
                      </a:r>
                    </a:p>
                  </a:txBody>
                  <a:tcPr marL="32954" marR="32954" marT="32954" marB="32954"/>
                </a:tc>
                <a:extLst>
                  <a:ext uri="{0D108BD9-81ED-4DB2-BD59-A6C34878D82A}">
                    <a16:rowId xmlns:a16="http://schemas.microsoft.com/office/drawing/2014/main" val="4138372097"/>
                  </a:ext>
                </a:extLst>
              </a:tr>
            </a:tbl>
          </a:graphicData>
        </a:graphic>
      </p:graphicFrame>
    </p:spTree>
    <p:extLst>
      <p:ext uri="{BB962C8B-B14F-4D97-AF65-F5344CB8AC3E}">
        <p14:creationId xmlns:p14="http://schemas.microsoft.com/office/powerpoint/2010/main" val="29869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85BC-A4EA-C09D-D81B-FC7CA8977B5C}"/>
              </a:ext>
            </a:extLst>
          </p:cNvPr>
          <p:cNvSpPr>
            <a:spLocks noGrp="1"/>
          </p:cNvSpPr>
          <p:nvPr>
            <p:ph type="title"/>
          </p:nvPr>
        </p:nvSpPr>
        <p:spPr>
          <a:xfrm>
            <a:off x="838200" y="365125"/>
            <a:ext cx="10515600" cy="335915"/>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Literature Survey</a:t>
            </a:r>
            <a:endParaRPr lang="en-IN" sz="4000" dirty="0"/>
          </a:p>
        </p:txBody>
      </p:sp>
      <p:graphicFrame>
        <p:nvGraphicFramePr>
          <p:cNvPr id="8" name="Content Placeholder 7">
            <a:extLst>
              <a:ext uri="{FF2B5EF4-FFF2-40B4-BE49-F238E27FC236}">
                <a16:creationId xmlns:a16="http://schemas.microsoft.com/office/drawing/2014/main" id="{3FCCF8C4-F4CA-68D3-F015-F8A90F460E62}"/>
              </a:ext>
            </a:extLst>
          </p:cNvPr>
          <p:cNvGraphicFramePr>
            <a:graphicFrameLocks noGrp="1"/>
          </p:cNvGraphicFramePr>
          <p:nvPr>
            <p:ph idx="1"/>
            <p:extLst>
              <p:ext uri="{D42A27DB-BD31-4B8C-83A1-F6EECF244321}">
                <p14:modId xmlns:p14="http://schemas.microsoft.com/office/powerpoint/2010/main" val="1052069650"/>
              </p:ext>
            </p:extLst>
          </p:nvPr>
        </p:nvGraphicFramePr>
        <p:xfrm>
          <a:off x="825910" y="856007"/>
          <a:ext cx="10527890" cy="5286348"/>
        </p:xfrm>
        <a:graphic>
          <a:graphicData uri="http://schemas.openxmlformats.org/drawingml/2006/table">
            <a:tbl>
              <a:tblPr firstRow="1" bandRow="1">
                <a:tableStyleId>{5C22544A-7EE6-4342-B048-85BDC9FD1C3A}</a:tableStyleId>
              </a:tblPr>
              <a:tblGrid>
                <a:gridCol w="1238864">
                  <a:extLst>
                    <a:ext uri="{9D8B030D-6E8A-4147-A177-3AD203B41FA5}">
                      <a16:colId xmlns:a16="http://schemas.microsoft.com/office/drawing/2014/main" val="3684681600"/>
                    </a:ext>
                  </a:extLst>
                </a:gridCol>
                <a:gridCol w="4224266">
                  <a:extLst>
                    <a:ext uri="{9D8B030D-6E8A-4147-A177-3AD203B41FA5}">
                      <a16:colId xmlns:a16="http://schemas.microsoft.com/office/drawing/2014/main" val="2439775970"/>
                    </a:ext>
                  </a:extLst>
                </a:gridCol>
                <a:gridCol w="1547270">
                  <a:extLst>
                    <a:ext uri="{9D8B030D-6E8A-4147-A177-3AD203B41FA5}">
                      <a16:colId xmlns:a16="http://schemas.microsoft.com/office/drawing/2014/main" val="3135339452"/>
                    </a:ext>
                  </a:extLst>
                </a:gridCol>
                <a:gridCol w="1730477">
                  <a:extLst>
                    <a:ext uri="{9D8B030D-6E8A-4147-A177-3AD203B41FA5}">
                      <a16:colId xmlns:a16="http://schemas.microsoft.com/office/drawing/2014/main" val="3836793143"/>
                    </a:ext>
                  </a:extLst>
                </a:gridCol>
                <a:gridCol w="1787013">
                  <a:extLst>
                    <a:ext uri="{9D8B030D-6E8A-4147-A177-3AD203B41FA5}">
                      <a16:colId xmlns:a16="http://schemas.microsoft.com/office/drawing/2014/main" val="3392425544"/>
                    </a:ext>
                  </a:extLst>
                </a:gridCol>
              </a:tblGrid>
              <a:tr h="699848">
                <a:tc>
                  <a:txBody>
                    <a:bodyPr/>
                    <a:lstStyle/>
                    <a:p>
                      <a:pPr algn="just">
                        <a:lnSpc>
                          <a:spcPct val="115000"/>
                        </a:lnSpc>
                        <a:spcBef>
                          <a:spcPts val="1200"/>
                        </a:spcBef>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Reference </a:t>
                      </a:r>
                    </a:p>
                  </a:txBody>
                  <a:tcPr marL="32954" marR="32954" marT="32954" marB="32954"/>
                </a:tc>
                <a:tc>
                  <a:txBody>
                    <a:bodyPr/>
                    <a:lstStyle/>
                    <a:p>
                      <a:pPr algn="just">
                        <a:lnSpc>
                          <a:spcPct val="115000"/>
                        </a:lnSpc>
                        <a:spcBef>
                          <a:spcPts val="1200"/>
                        </a:spcBef>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Research Title</a:t>
                      </a:r>
                    </a:p>
                  </a:txBody>
                  <a:tcPr marL="32954" marR="32954" marT="32954" marB="32954"/>
                </a:tc>
                <a:tc>
                  <a:txBody>
                    <a:bodyPr/>
                    <a:lstStyle/>
                    <a:p>
                      <a:pPr algn="just">
                        <a:lnSpc>
                          <a:spcPct val="115000"/>
                        </a:lnSpc>
                        <a:spcBef>
                          <a:spcPts val="1200"/>
                        </a:spcBef>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Data set</a:t>
                      </a:r>
                    </a:p>
                  </a:txBody>
                  <a:tcPr marL="32954" marR="32954" marT="32954" marB="32954"/>
                </a:tc>
                <a:tc>
                  <a:txBody>
                    <a:bodyPr/>
                    <a:lstStyle/>
                    <a:p>
                      <a:pPr marL="0" marR="0" lvl="0" indent="0" algn="just" defTabSz="914400" rtl="0" eaLnBrk="1" fontAlgn="auto" latinLnBrk="0" hangingPunct="1">
                        <a:lnSpc>
                          <a:spcPct val="115000"/>
                        </a:lnSpc>
                        <a:spcBef>
                          <a:spcPts val="1200"/>
                        </a:spcBef>
                        <a:spcAft>
                          <a:spcPts val="0"/>
                        </a:spcAft>
                        <a:buClrTx/>
                        <a:buSzTx/>
                        <a:buFontTx/>
                        <a:buNone/>
                        <a:tabLst/>
                        <a:defRPr/>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Proposed Methodology</a:t>
                      </a:r>
                    </a:p>
                  </a:txBody>
                  <a:tcPr marL="32954" marR="32954" marT="32954" marB="32954"/>
                </a:tc>
                <a:tc>
                  <a:txBody>
                    <a:bodyPr/>
                    <a:lstStyle/>
                    <a:p>
                      <a:pPr marL="0" marR="0" lvl="0" indent="0" algn="just" defTabSz="914400" rtl="0" eaLnBrk="1" fontAlgn="auto" latinLnBrk="0" hangingPunct="1">
                        <a:lnSpc>
                          <a:spcPct val="115000"/>
                        </a:lnSpc>
                        <a:spcBef>
                          <a:spcPts val="1200"/>
                        </a:spcBef>
                        <a:spcAft>
                          <a:spcPts val="0"/>
                        </a:spcAft>
                        <a:buClrTx/>
                        <a:buSzTx/>
                        <a:buFontTx/>
                        <a:buNone/>
                        <a:tabLst/>
                        <a:defRP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Parameters</a:t>
                      </a:r>
                    </a:p>
                    <a:p>
                      <a:pPr algn="just">
                        <a:lnSpc>
                          <a:spcPct val="115000"/>
                        </a:lnSpc>
                        <a:spcBef>
                          <a:spcPts val="1200"/>
                        </a:spcBef>
                      </a:pPr>
                      <a:endParaRPr lang="en-GB"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954" marR="32954" marT="32954" marB="32954"/>
                </a:tc>
                <a:extLst>
                  <a:ext uri="{0D108BD9-81ED-4DB2-BD59-A6C34878D82A}">
                    <a16:rowId xmlns:a16="http://schemas.microsoft.com/office/drawing/2014/main" val="974307153"/>
                  </a:ext>
                </a:extLst>
              </a:tr>
              <a:tr h="684668">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[6]</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Research on Forest fire image recognition algorithm based on color feature statistics</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Self-created Dataset</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Fuzzy C-means Clustering</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Accuracy=93</a:t>
                      </a:r>
                    </a:p>
                  </a:txBody>
                  <a:tcPr marL="32954" marR="32954" marT="32954" marB="32954"/>
                </a:tc>
                <a:extLst>
                  <a:ext uri="{0D108BD9-81ED-4DB2-BD59-A6C34878D82A}">
                    <a16:rowId xmlns:a16="http://schemas.microsoft.com/office/drawing/2014/main" val="4025576119"/>
                  </a:ext>
                </a:extLst>
              </a:tr>
              <a:tr h="684668">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 </a:t>
                      </a:r>
                    </a:p>
                  </a:txBody>
                  <a:tcPr marL="32954" marR="32954" marT="32954" marB="32954"/>
                </a:tc>
                <a:tc>
                  <a:txBody>
                    <a:bodyPr/>
                    <a:lstStyle/>
                    <a:p>
                      <a:pPr algn="just">
                        <a:lnSpc>
                          <a:spcPct val="100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Efficient and compact CNN architecture for non-temporal real time fire detection</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Self-created Dataset</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ShuffleNetV2-onFire</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Accuracy=95, precision=96</a:t>
                      </a:r>
                    </a:p>
                  </a:txBody>
                  <a:tcPr marL="32954" marR="32954" marT="32954" marB="32954"/>
                </a:tc>
                <a:extLst>
                  <a:ext uri="{0D108BD9-81ED-4DB2-BD59-A6C34878D82A}">
                    <a16:rowId xmlns:a16="http://schemas.microsoft.com/office/drawing/2014/main" val="2723949088"/>
                  </a:ext>
                </a:extLst>
              </a:tr>
              <a:tr h="684668">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[8]</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Optimal placement and intelligent smoke detection algorithm for wildfire monitoring cameras</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Self-created Dataset</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ResNet50</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Accuracy=79.41</a:t>
                      </a:r>
                    </a:p>
                  </a:txBody>
                  <a:tcPr marL="32954" marR="32954" marT="32954" marB="32954"/>
                </a:tc>
                <a:extLst>
                  <a:ext uri="{0D108BD9-81ED-4DB2-BD59-A6C34878D82A}">
                    <a16:rowId xmlns:a16="http://schemas.microsoft.com/office/drawing/2014/main" val="2019679921"/>
                  </a:ext>
                </a:extLst>
              </a:tr>
              <a:tr h="684668">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[9]</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3D parallel fully CNN for real time video wildfire smoke detection</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Self-created Dataset</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3D-PFCN</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Accuracy=93</a:t>
                      </a:r>
                    </a:p>
                  </a:txBody>
                  <a:tcPr marL="32954" marR="32954" marT="32954" marB="32954"/>
                </a:tc>
                <a:extLst>
                  <a:ext uri="{0D108BD9-81ED-4DB2-BD59-A6C34878D82A}">
                    <a16:rowId xmlns:a16="http://schemas.microsoft.com/office/drawing/2014/main" val="3325363365"/>
                  </a:ext>
                </a:extLst>
              </a:tr>
              <a:tr h="684668">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Video smoke detection based on CNN</a:t>
                      </a:r>
                    </a:p>
                  </a:txBody>
                  <a:tcPr marL="32954" marR="32954" marT="32954" marB="32954"/>
                </a:tc>
                <a:tc>
                  <a:txBody>
                    <a:bodyPr/>
                    <a:lstStyle/>
                    <a:p>
                      <a:pPr algn="just">
                        <a:lnSpc>
                          <a:spcPct val="115000"/>
                        </a:lnSpc>
                        <a:spcBef>
                          <a:spcPts val="1200"/>
                        </a:spcBef>
                      </a:pPr>
                      <a:r>
                        <a:rPr lang="en-IN" altLang="en-GB" sz="2000" dirty="0">
                          <a:effectLst/>
                          <a:latin typeface="Times New Roman" panose="02020603050405020304" pitchFamily="18" charset="0"/>
                          <a:ea typeface="Calibri" panose="020F0502020204030204" pitchFamily="34" charset="0"/>
                          <a:cs typeface="Times New Roman" panose="02020603050405020304" pitchFamily="18" charset="0"/>
                        </a:rPr>
                        <a:t>Self-created Dataset</a:t>
                      </a:r>
                    </a:p>
                  </a:txBody>
                  <a:tcPr marL="32954" marR="32954" marT="32954" marB="32954"/>
                </a:tc>
                <a:tc>
                  <a:txBody>
                    <a:bodyPr/>
                    <a:lstStyle/>
                    <a:p>
                      <a:pPr algn="just">
                        <a:lnSpc>
                          <a:spcPct val="115000"/>
                        </a:lnSpc>
                        <a:spcBef>
                          <a:spcPts val="120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CNN&amp; Mixture Gaussian Model</a:t>
                      </a:r>
                    </a:p>
                  </a:txBody>
                  <a:tcPr marL="32954" marR="32954" marT="32954" marB="32954"/>
                </a:tc>
                <a:tc>
                  <a:txBody>
                    <a:bodyPr/>
                    <a:lstStyle/>
                    <a:p>
                      <a:pPr algn="just">
                        <a:lnSpc>
                          <a:spcPct val="115000"/>
                        </a:lnSpc>
                        <a:spcBef>
                          <a:spcPts val="1200"/>
                        </a:spcBef>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Accuracy=97.6</a:t>
                      </a:r>
                    </a:p>
                  </a:txBody>
                  <a:tcPr marL="32954" marR="32954" marT="32954" marB="32954"/>
                </a:tc>
                <a:extLst>
                  <a:ext uri="{0D108BD9-81ED-4DB2-BD59-A6C34878D82A}">
                    <a16:rowId xmlns:a16="http://schemas.microsoft.com/office/drawing/2014/main" val="4138372097"/>
                  </a:ext>
                </a:extLst>
              </a:tr>
            </a:tbl>
          </a:graphicData>
        </a:graphic>
      </p:graphicFrame>
    </p:spTree>
    <p:extLst>
      <p:ext uri="{BB962C8B-B14F-4D97-AF65-F5344CB8AC3E}">
        <p14:creationId xmlns:p14="http://schemas.microsoft.com/office/powerpoint/2010/main" val="263897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5B2A-2A23-D544-2BA1-AC9248F1793E}"/>
              </a:ext>
            </a:extLst>
          </p:cNvPr>
          <p:cNvSpPr>
            <a:spLocks noGrp="1"/>
          </p:cNvSpPr>
          <p:nvPr>
            <p:ph type="title"/>
          </p:nvPr>
        </p:nvSpPr>
        <p:spPr/>
        <p:txBody>
          <a:bodyPr>
            <a:normAutofit/>
          </a:bodyPr>
          <a:lstStyle/>
          <a:p>
            <a:pPr algn="ctr"/>
            <a:r>
              <a:rPr lang="en-IN" altLang="en-US" sz="4000" dirty="0">
                <a:latin typeface="Times New Roman" panose="02020603050405020304" pitchFamily="18" charset="0"/>
                <a:ea typeface="Calibri" panose="020F0502020204030204" pitchFamily="34" charset="0"/>
                <a:cs typeface="Times New Roman" panose="02020603050405020304" pitchFamily="18" charset="0"/>
                <a:sym typeface="+mn-ea"/>
              </a:rPr>
              <a:t>Existing 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E61737-DCA8-C4A1-11DC-46914A4B568C}"/>
              </a:ext>
            </a:extLst>
          </p:cNvPr>
          <p:cNvSpPr>
            <a:spLocks noGrp="1"/>
          </p:cNvSpPr>
          <p:nvPr>
            <p:ph idx="1"/>
          </p:nvPr>
        </p:nvSpPr>
        <p:spPr/>
        <p:txBody>
          <a:bodyPr>
            <a:normAutofit/>
          </a:bodyPr>
          <a:lstStyle/>
          <a:p>
            <a:pPr algn="just"/>
            <a:r>
              <a:rPr lang="en-US" sz="2000" kern="100" dirty="0">
                <a:effectLst/>
                <a:latin typeface="Times New Roman" panose="02020603050405020304" pitchFamily="18" charset="0"/>
                <a:ea typeface="Times New Roman" panose="02020603050405020304" pitchFamily="18" charset="0"/>
                <a:cs typeface="Lucida Sans" panose="020B0602030504020204" pitchFamily="34" charset="0"/>
              </a:rPr>
              <a:t>The preprocessing steps include image normalization and resizing RGB images.</a:t>
            </a:r>
            <a:r>
              <a:rPr lang="en-US" sz="2000" kern="100" dirty="0">
                <a:latin typeface="Times New Roman" panose="02020603050405020304" pitchFamily="18" charset="0"/>
                <a:ea typeface="Times New Roman" panose="02020603050405020304" pitchFamily="18" charset="0"/>
                <a:cs typeface="Lucida Sans" panose="020B0602030504020204" pitchFamily="34" charset="0"/>
              </a:rPr>
              <a:t> </a:t>
            </a:r>
            <a:r>
              <a:rPr lang="en-US" sz="2000" kern="100" dirty="0">
                <a:effectLst/>
                <a:latin typeface="Times New Roman" panose="02020603050405020304" pitchFamily="18" charset="0"/>
                <a:ea typeface="Times New Roman" panose="02020603050405020304" pitchFamily="18" charset="0"/>
                <a:cs typeface="Lucida Sans" panose="020B0602030504020204" pitchFamily="34" charset="0"/>
              </a:rPr>
              <a:t>It consists of several layers, starting with two Conv2D layers, each followed by a MaxPooling2D layer. </a:t>
            </a:r>
          </a:p>
          <a:p>
            <a:pPr algn="just"/>
            <a:r>
              <a:rPr lang="en-US" sz="2000" kern="100" dirty="0">
                <a:effectLst/>
                <a:latin typeface="Times New Roman" panose="02020603050405020304" pitchFamily="18" charset="0"/>
                <a:ea typeface="Times New Roman" panose="02020603050405020304" pitchFamily="18" charset="0"/>
                <a:cs typeface="Lucida Sans" panose="020B0602030504020204" pitchFamily="34" charset="0"/>
              </a:rPr>
              <a:t>These layers perform convolution operations on the input image, extracting features and reducing spatial dimensions through max pooling. The resulting feature maps are then flattened into a 1D vector using a Flatten layer. </a:t>
            </a:r>
          </a:p>
          <a:p>
            <a:pPr algn="just"/>
            <a:r>
              <a:rPr lang="en-US" sz="2000" kern="100" dirty="0">
                <a:effectLst/>
                <a:latin typeface="Times New Roman" panose="02020603050405020304" pitchFamily="18" charset="0"/>
                <a:ea typeface="Times New Roman" panose="02020603050405020304" pitchFamily="18" charset="0"/>
                <a:cs typeface="Lucida Sans" panose="020B0602030504020204" pitchFamily="34" charset="0"/>
              </a:rPr>
              <a:t>Following this, there are two Dense layers, each with 64 neurons and </a:t>
            </a:r>
            <a:r>
              <a:rPr lang="en-US" sz="2000" kern="100" dirty="0" err="1">
                <a:effectLst/>
                <a:latin typeface="Times New Roman" panose="02020603050405020304" pitchFamily="18" charset="0"/>
                <a:ea typeface="Times New Roman" panose="02020603050405020304" pitchFamily="18" charset="0"/>
                <a:cs typeface="Lucida Sans" panose="020B0602030504020204" pitchFamily="34" charset="0"/>
              </a:rPr>
              <a:t>ReLU</a:t>
            </a:r>
            <a:r>
              <a:rPr lang="en-US" sz="2000" kern="100" dirty="0">
                <a:effectLst/>
                <a:latin typeface="Times New Roman" panose="02020603050405020304" pitchFamily="18" charset="0"/>
                <a:ea typeface="Times New Roman" panose="02020603050405020304" pitchFamily="18" charset="0"/>
                <a:cs typeface="Lucida Sans" panose="020B0602030504020204" pitchFamily="34" charset="0"/>
              </a:rPr>
              <a:t> activation, which introduce non-linearity to the network. </a:t>
            </a:r>
          </a:p>
          <a:p>
            <a:pPr algn="just"/>
            <a:r>
              <a:rPr lang="en-US" sz="2000" kern="100" dirty="0">
                <a:effectLst/>
                <a:latin typeface="Times New Roman" panose="02020603050405020304" pitchFamily="18" charset="0"/>
                <a:ea typeface="Times New Roman" panose="02020603050405020304" pitchFamily="18" charset="0"/>
                <a:cs typeface="Lucida Sans" panose="020B0602030504020204" pitchFamily="34" charset="0"/>
              </a:rPr>
              <a:t>Finally, the output layer consists of a Dense layer with a number of units equal to the number of classes in the classification task, employing the </a:t>
            </a:r>
            <a:r>
              <a:rPr lang="en-US" sz="2000" kern="100" dirty="0" err="1">
                <a:effectLst/>
                <a:latin typeface="Times New Roman" panose="02020603050405020304" pitchFamily="18" charset="0"/>
                <a:ea typeface="Times New Roman" panose="02020603050405020304" pitchFamily="18" charset="0"/>
                <a:cs typeface="Lucida Sans" panose="020B0602030504020204" pitchFamily="34" charset="0"/>
              </a:rPr>
              <a:t>softmax</a:t>
            </a:r>
            <a:r>
              <a:rPr lang="en-US" sz="2000" kern="100" dirty="0">
                <a:effectLst/>
                <a:latin typeface="Times New Roman" panose="02020603050405020304" pitchFamily="18" charset="0"/>
                <a:ea typeface="Times New Roman" panose="02020603050405020304" pitchFamily="18" charset="0"/>
                <a:cs typeface="Lucida Sans" panose="020B0602030504020204" pitchFamily="34" charset="0"/>
              </a:rPr>
              <a:t> activation function to produce probability scores for each class.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56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804</TotalTime>
  <Words>1422</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Times New Roman</vt:lpstr>
      <vt:lpstr>Office Theme</vt:lpstr>
      <vt:lpstr>FireGuard: A CRNN-based Fire Detection and Alert System </vt:lpstr>
      <vt:lpstr>Contents</vt:lpstr>
      <vt:lpstr>                                 Abstract         </vt:lpstr>
      <vt:lpstr>                               Introduction</vt:lpstr>
      <vt:lpstr>PowerPoint Presentation</vt:lpstr>
      <vt:lpstr>Problem Statement</vt:lpstr>
      <vt:lpstr>Literature Survey</vt:lpstr>
      <vt:lpstr>Literature Survey</vt:lpstr>
      <vt:lpstr>Existing Work</vt:lpstr>
      <vt:lpstr>Working of CNN architecture</vt:lpstr>
      <vt:lpstr>Proposed Work</vt:lpstr>
      <vt:lpstr>Block Diagram</vt:lpstr>
      <vt:lpstr>PowerPoint Presentation</vt:lpstr>
      <vt:lpstr>Dataset</vt:lpstr>
      <vt:lpstr>Implementation with Sample Data</vt:lpstr>
      <vt:lpstr>Implementation with Sample Data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dc:title>
  <dc:creator>CHEREDDY Mohana Lakshmi Priya (Mohana)</dc:creator>
  <cp:lastModifiedBy>Meghana Y</cp:lastModifiedBy>
  <cp:revision>22</cp:revision>
  <dcterms:created xsi:type="dcterms:W3CDTF">2024-03-14T14:52:44Z</dcterms:created>
  <dcterms:modified xsi:type="dcterms:W3CDTF">2024-03-19T15:58:32Z</dcterms:modified>
</cp:coreProperties>
</file>