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481719" y="2228671"/>
            <a:ext cx="6065631" cy="3970318"/>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Exhaustive Analysis of                      Indian Agriculture</a:t>
            </a:r>
          </a:p>
          <a:p>
            <a:pPr algn="r"/>
            <a:endParaRPr lang="en-US" sz="3600" b="1" dirty="0">
              <a:solidFill>
                <a:schemeClr val="bg1"/>
              </a:solidFill>
              <a:latin typeface="Calibri" panose="020F0502020204030204" pitchFamily="34" charset="0"/>
              <a:cs typeface="Times New Roman" panose="02020603050405020304" pitchFamily="18" charset="0"/>
            </a:endParaRPr>
          </a:p>
          <a:p>
            <a:pPr algn="r"/>
            <a:endParaRPr lang="en-US" sz="3600" b="1" dirty="0">
              <a:solidFill>
                <a:schemeClr val="bg1"/>
              </a:solidFill>
              <a:latin typeface="Calibri" panose="020F0502020204030204" pitchFamily="34" charset="0"/>
              <a:cs typeface="Times New Roman" panose="02020603050405020304" pitchFamily="18" charset="0"/>
            </a:endParaRPr>
          </a:p>
          <a:p>
            <a:pPr algn="r"/>
            <a:r>
              <a:rPr lang="en-US" sz="3600" b="1" dirty="0">
                <a:solidFill>
                  <a:schemeClr val="bg1"/>
                </a:solidFill>
                <a:latin typeface="Calibri" panose="020F0502020204030204" pitchFamily="34" charset="0"/>
                <a:cs typeface="Times New Roman" panose="02020603050405020304" pitchFamily="18" charset="0"/>
              </a:rPr>
              <a:t>        </a:t>
            </a:r>
          </a:p>
          <a:p>
            <a:pPr algn="ctr"/>
            <a:r>
              <a:rPr lang="en-US" sz="3600" b="1" dirty="0">
                <a:solidFill>
                  <a:schemeClr val="bg1"/>
                </a:solidFill>
                <a:latin typeface="Calibri" panose="020F0502020204030204" pitchFamily="34" charset="0"/>
                <a:cs typeface="Times New Roman" panose="02020603050405020304" pitchFamily="18" charset="0"/>
              </a:rPr>
              <a:t>             by</a:t>
            </a:r>
          </a:p>
          <a:p>
            <a:pPr algn="r"/>
            <a:r>
              <a:rPr lang="en-US" sz="3600" b="1" dirty="0">
                <a:solidFill>
                  <a:schemeClr val="bg1"/>
                </a:solidFill>
                <a:latin typeface="Calibri" panose="020F0502020204030204" pitchFamily="34" charset="0"/>
                <a:cs typeface="Times New Roman" panose="02020603050405020304" pitchFamily="18" charset="0"/>
              </a:rPr>
              <a:t>Bhanu Sankar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0" name="Rectangle 2">
            <a:extLst>
              <a:ext uri="{FF2B5EF4-FFF2-40B4-BE49-F238E27FC236}">
                <a16:creationId xmlns:a16="http://schemas.microsoft.com/office/drawing/2014/main" id="{B0354444-9BF7-9B51-BC59-331FF48B0FAF}"/>
              </a:ext>
            </a:extLst>
          </p:cNvPr>
          <p:cNvSpPr>
            <a:spLocks noChangeArrowheads="1"/>
          </p:cNvSpPr>
          <p:nvPr/>
        </p:nvSpPr>
        <p:spPr bwMode="auto">
          <a:xfrm>
            <a:off x="342500" y="1780029"/>
            <a:ext cx="687079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To analyze key agricultural trends in India using Power BI.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Arial" panose="020B0604020202020204" pitchFamily="34" charset="0"/>
              </a:rPr>
              <a:t>To visualize and interpret agricultural data for better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Arial" panose="020B0604020202020204" pitchFamily="34" charset="0"/>
              </a:rPr>
              <a:t> decision-making</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2" name="TextBox 11">
            <a:extLst>
              <a:ext uri="{FF2B5EF4-FFF2-40B4-BE49-F238E27FC236}">
                <a16:creationId xmlns:a16="http://schemas.microsoft.com/office/drawing/2014/main" id="{894D0FD8-6C51-BE9B-2D95-DD97FF670928}"/>
              </a:ext>
            </a:extLst>
          </p:cNvPr>
          <p:cNvSpPr txBox="1"/>
          <p:nvPr/>
        </p:nvSpPr>
        <p:spPr>
          <a:xfrm>
            <a:off x="342500" y="3047267"/>
            <a:ext cx="6256420" cy="19389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identify challenges and opportunities in Indian agriculture through data-driven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develop proficiency in Power BI for real-time agricultural analytics.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generate interactive reports and dashboards for effective storytelling. </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Rectangle 1">
            <a:extLst>
              <a:ext uri="{FF2B5EF4-FFF2-40B4-BE49-F238E27FC236}">
                <a16:creationId xmlns:a16="http://schemas.microsoft.com/office/drawing/2014/main" id="{49137B6A-1C47-DD48-D404-9E6FA71DB509}"/>
              </a:ext>
            </a:extLst>
          </p:cNvPr>
          <p:cNvSpPr>
            <a:spLocks noChangeArrowheads="1"/>
          </p:cNvSpPr>
          <p:nvPr/>
        </p:nvSpPr>
        <p:spPr bwMode="auto">
          <a:xfrm>
            <a:off x="135834" y="1997839"/>
            <a:ext cx="1033167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Power BI</a:t>
            </a:r>
            <a:r>
              <a:rPr kumimoji="0" lang="en-US" altLang="en-US" sz="2000" b="0" i="0" u="none" strike="noStrike" cap="none" normalizeH="0" baseline="0" dirty="0">
                <a:ln>
                  <a:noFill/>
                </a:ln>
                <a:solidFill>
                  <a:schemeClr val="tx1"/>
                </a:solidFill>
                <a:effectLst/>
                <a:latin typeface="Arial" panose="020B0604020202020204" pitchFamily="34" charset="0"/>
              </a:rPr>
              <a:t> – For data visualization, dashboard creation, and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Microsoft Excel / SQL</a:t>
            </a:r>
            <a:r>
              <a:rPr kumimoji="0" lang="en-US" altLang="en-US" sz="2000" b="0" i="0" u="none" strike="noStrike" cap="none" normalizeH="0" baseline="0" dirty="0">
                <a:ln>
                  <a:noFill/>
                </a:ln>
                <a:solidFill>
                  <a:schemeClr val="tx1"/>
                </a:solidFill>
                <a:effectLst/>
                <a:latin typeface="Arial" panose="020B0604020202020204" pitchFamily="34" charset="0"/>
              </a:rPr>
              <a:t> – For data preprocessing and structuring (if applicable).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Kaggle - </a:t>
            </a:r>
            <a:r>
              <a:rPr kumimoji="0" lang="en-US" altLang="en-US" sz="2000" i="0" u="none" strike="noStrike" cap="none" normalizeH="0" baseline="0" dirty="0">
                <a:ln>
                  <a:noFill/>
                </a:ln>
                <a:solidFill>
                  <a:schemeClr val="tx1"/>
                </a:solidFill>
                <a:effectLst/>
                <a:latin typeface="Arial" panose="020B0604020202020204" pitchFamily="34" charset="0"/>
              </a:rPr>
              <a:t> For getting dat</a:t>
            </a:r>
            <a:r>
              <a:rPr lang="en-US" altLang="en-US" sz="2000" dirty="0">
                <a:solidFill>
                  <a:schemeClr val="tx1"/>
                </a:solidFill>
                <a:latin typeface="Arial" panose="020B0604020202020204" pitchFamily="34" charset="0"/>
              </a:rPr>
              <a:t>a sets(information) about the topic .</a:t>
            </a:r>
            <a:endParaRPr kumimoji="0" lang="en-US" altLang="en-US" sz="20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DAX (Data Analysis Expressions)</a:t>
            </a:r>
            <a:r>
              <a:rPr kumimoji="0" lang="en-US" altLang="en-US" sz="2000" b="0" i="0" u="none" strike="noStrike" cap="none" normalizeH="0" baseline="0" dirty="0">
                <a:ln>
                  <a:noFill/>
                </a:ln>
                <a:solidFill>
                  <a:schemeClr val="tx1"/>
                </a:solidFill>
                <a:effectLst/>
                <a:latin typeface="Arial" panose="020B0604020202020204" pitchFamily="34" charset="0"/>
              </a:rPr>
              <a:t> – Used for creating custom calculations in Power BI.</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Sources</a:t>
            </a:r>
            <a:r>
              <a:rPr kumimoji="0" lang="en-US" altLang="en-US" sz="2000" b="0" i="0" u="none" strike="noStrike" cap="none" normalizeH="0" baseline="0" dirty="0">
                <a:ln>
                  <a:noFill/>
                </a:ln>
                <a:solidFill>
                  <a:schemeClr val="tx1"/>
                </a:solidFill>
                <a:effectLst/>
                <a:latin typeface="Arial" panose="020B0604020202020204" pitchFamily="34" charset="0"/>
              </a:rPr>
              <a:t> – Government agricultural reports, crop yield data, weather datasets, etc. </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F291FDF1-28EB-2F97-1C03-0357018A68F8}"/>
              </a:ext>
            </a:extLst>
          </p:cNvPr>
          <p:cNvSpPr>
            <a:spLocks noChangeArrowheads="1"/>
          </p:cNvSpPr>
          <p:nvPr/>
        </p:nvSpPr>
        <p:spPr bwMode="auto">
          <a:xfrm>
            <a:off x="248653" y="1530678"/>
            <a:ext cx="11117146"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 Gathering agricultural data from government sources, reports, and open</a:t>
            </a:r>
          </a:p>
          <a:p>
            <a:pPr marL="0" marR="0" lvl="0" indent="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datasets.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Cleaning &amp; Transformation</a:t>
            </a:r>
            <a:r>
              <a:rPr kumimoji="0" lang="en-US" altLang="en-US" sz="2000" b="0" i="0" u="none" strike="noStrike" cap="none" normalizeH="0" baseline="0" dirty="0">
                <a:ln>
                  <a:noFill/>
                </a:ln>
                <a:solidFill>
                  <a:schemeClr val="tx1"/>
                </a:solidFill>
                <a:effectLst/>
                <a:latin typeface="Arial" panose="020B0604020202020204" pitchFamily="34" charset="0"/>
              </a:rPr>
              <a:t> – Preprocessing raw data using Power Query to remove </a:t>
            </a:r>
          </a:p>
          <a:p>
            <a:pPr marL="0" marR="0" lvl="0" indent="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inconsistencies.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Modeling</a:t>
            </a:r>
            <a:r>
              <a:rPr kumimoji="0" lang="en-US" altLang="en-US" sz="2000" b="0" i="0" u="none" strike="noStrike" cap="none" normalizeH="0" baseline="0" dirty="0">
                <a:ln>
                  <a:noFill/>
                </a:ln>
                <a:solidFill>
                  <a:schemeClr val="tx1"/>
                </a:solidFill>
                <a:effectLst/>
                <a:latin typeface="Arial" panose="020B0604020202020204" pitchFamily="34" charset="0"/>
              </a:rPr>
              <a:t> – Establishing relationships between different datasets to enable deep analysis.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 &amp; Dashboard Creation</a:t>
            </a:r>
            <a:r>
              <a:rPr kumimoji="0" lang="en-US" altLang="en-US" sz="2000" b="0" i="0" u="none" strike="noStrike" cap="none" normalizeH="0" baseline="0" dirty="0">
                <a:ln>
                  <a:noFill/>
                </a:ln>
                <a:solidFill>
                  <a:schemeClr val="tx1"/>
                </a:solidFill>
                <a:effectLst/>
                <a:latin typeface="Arial" panose="020B0604020202020204" pitchFamily="34" charset="0"/>
              </a:rPr>
              <a:t> – Designing interactive dashboards to track agricultural </a:t>
            </a:r>
          </a:p>
          <a:p>
            <a:pPr marL="0" marR="0" lvl="0" indent="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trends, crop yield, production, and challenges.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Insights &amp; Analysis</a:t>
            </a:r>
            <a:r>
              <a:rPr kumimoji="0" lang="en-US" altLang="en-US" sz="2000" b="0" i="0" u="none" strike="noStrike" cap="none" normalizeH="0" baseline="0" dirty="0">
                <a:ln>
                  <a:noFill/>
                </a:ln>
                <a:solidFill>
                  <a:schemeClr val="tx1"/>
                </a:solidFill>
                <a:effectLst/>
                <a:latin typeface="Arial" panose="020B0604020202020204" pitchFamily="34" charset="0"/>
              </a:rPr>
              <a:t> – Interpreting key findings to support agricultural policy-making and </a:t>
            </a:r>
          </a:p>
          <a:p>
            <a:pPr marL="0" marR="0" lvl="0" indent="0" defTabSz="914400" rtl="0" eaLnBrk="0" fontAlgn="base" latinLnBrk="0" hangingPunct="0">
              <a:lnSpc>
                <a:spcPct val="100000"/>
              </a:lnSpc>
              <a:spcBef>
                <a:spcPct val="0"/>
              </a:spcBef>
              <a:spcAft>
                <a:spcPct val="0"/>
              </a:spcAft>
              <a:buClrTx/>
              <a:buSzTx/>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recommendations. </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9ED157AB-EDE9-3358-8CEF-400E7F9F88A1}"/>
              </a:ext>
            </a:extLst>
          </p:cNvPr>
          <p:cNvSpPr txBox="1"/>
          <p:nvPr/>
        </p:nvSpPr>
        <p:spPr>
          <a:xfrm>
            <a:off x="255104" y="2105561"/>
            <a:ext cx="11616053" cy="1323439"/>
          </a:xfrm>
          <a:prstGeom prst="rect">
            <a:avLst/>
          </a:prstGeom>
          <a:noFill/>
        </p:spPr>
        <p:txBody>
          <a:bodyPr wrap="square">
            <a:spAutoFit/>
          </a:bodyPr>
          <a:lstStyle/>
          <a:p>
            <a:r>
              <a:rPr lang="en-US" sz="2000" dirty="0"/>
              <a:t>          The Indian agriculture sector faces challenges such as low productivity, climate dependency, and inefficient resource allocation. The lack of real-time data-driven insights makes it difficult for policymakers and farmers to make informed decisions. A unified analytical platform is needed to track crop production, weather impact, and market trends effectively</a:t>
            </a:r>
            <a:r>
              <a:rPr lang="en-US" dirty="0"/>
              <a:t>.</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Rectangle 1">
            <a:extLst>
              <a:ext uri="{FF2B5EF4-FFF2-40B4-BE49-F238E27FC236}">
                <a16:creationId xmlns:a16="http://schemas.microsoft.com/office/drawing/2014/main" id="{7091F142-7DA2-2C62-394C-E5B134479075}"/>
              </a:ext>
            </a:extLst>
          </p:cNvPr>
          <p:cNvSpPr>
            <a:spLocks noChangeArrowheads="1"/>
          </p:cNvSpPr>
          <p:nvPr/>
        </p:nvSpPr>
        <p:spPr bwMode="auto">
          <a:xfrm>
            <a:off x="255104" y="1681497"/>
            <a:ext cx="11272544"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Using </a:t>
            </a:r>
            <a:r>
              <a:rPr kumimoji="0" lang="en-US" altLang="en-US" sz="2000" b="1" i="0" u="none" strike="noStrike" cap="none" normalizeH="0" baseline="0" dirty="0">
                <a:ln>
                  <a:noFill/>
                </a:ln>
                <a:solidFill>
                  <a:schemeClr val="tx1"/>
                </a:solidFill>
                <a:effectLst/>
                <a:latin typeface="Arial" panose="020B0604020202020204" pitchFamily="34" charset="0"/>
              </a:rPr>
              <a:t>Power BI</a:t>
            </a:r>
            <a:r>
              <a:rPr kumimoji="0" lang="en-US" altLang="en-US" sz="2000" b="0" i="0" u="none" strike="noStrike" cap="none" normalizeH="0" baseline="0" dirty="0">
                <a:ln>
                  <a:noFill/>
                </a:ln>
                <a:solidFill>
                  <a:schemeClr val="tx1"/>
                </a:solidFill>
                <a:effectLst/>
                <a:latin typeface="Arial" panose="020B0604020202020204" pitchFamily="34" charset="0"/>
              </a:rPr>
              <a:t> to develop a </a:t>
            </a:r>
            <a:r>
              <a:rPr kumimoji="0" lang="en-US" altLang="en-US" sz="2000" b="1" i="0" u="none" strike="noStrike" cap="none" normalizeH="0" baseline="0" dirty="0">
                <a:ln>
                  <a:noFill/>
                </a:ln>
                <a:solidFill>
                  <a:schemeClr val="tx1"/>
                </a:solidFill>
                <a:effectLst/>
                <a:latin typeface="Arial" panose="020B0604020202020204" pitchFamily="34" charset="0"/>
              </a:rPr>
              <a:t>comprehensive dashboard</a:t>
            </a:r>
            <a:r>
              <a:rPr kumimoji="0" lang="en-US" altLang="en-US" sz="2000" b="0" i="0" u="none" strike="noStrike" cap="none" normalizeH="0" baseline="0" dirty="0">
                <a:ln>
                  <a:noFill/>
                </a:ln>
                <a:solidFill>
                  <a:schemeClr val="tx1"/>
                </a:solidFill>
                <a:effectLst/>
                <a:latin typeface="Arial" panose="020B0604020202020204" pitchFamily="34" charset="0"/>
              </a:rPr>
              <a:t> that consolidates agricultural data into     meaningful insights.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Visualizing crop production trends, land usage, weather impact, and farmer productivity.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Implementing </a:t>
            </a:r>
            <a:r>
              <a:rPr kumimoji="0" lang="en-US" altLang="en-US" sz="2000" b="1" i="0" u="none" strike="noStrike" cap="none" normalizeH="0" baseline="0" dirty="0">
                <a:ln>
                  <a:noFill/>
                </a:ln>
                <a:solidFill>
                  <a:schemeClr val="tx1"/>
                </a:solidFill>
                <a:effectLst/>
                <a:latin typeface="Arial" panose="020B0604020202020204" pitchFamily="34" charset="0"/>
              </a:rPr>
              <a:t>interactive reports</a:t>
            </a:r>
            <a:r>
              <a:rPr kumimoji="0" lang="en-US" altLang="en-US" sz="2000" b="0" i="0" u="none" strike="noStrike" cap="none" normalizeH="0" baseline="0" dirty="0">
                <a:ln>
                  <a:noFill/>
                </a:ln>
                <a:solidFill>
                  <a:schemeClr val="tx1"/>
                </a:solidFill>
                <a:effectLst/>
                <a:latin typeface="Arial" panose="020B0604020202020204" pitchFamily="34" charset="0"/>
              </a:rPr>
              <a:t> for policymakers and stakeholders to make informed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Enabling </a:t>
            </a:r>
            <a:r>
              <a:rPr kumimoji="0" lang="en-US" altLang="en-US" sz="2000" b="1" i="0" u="none" strike="noStrike" cap="none" normalizeH="0" baseline="0" dirty="0">
                <a:ln>
                  <a:noFill/>
                </a:ln>
                <a:solidFill>
                  <a:schemeClr val="tx1"/>
                </a:solidFill>
                <a:effectLst/>
                <a:latin typeface="Arial" panose="020B0604020202020204" pitchFamily="34" charset="0"/>
              </a:rPr>
              <a:t>real-time monitoring</a:t>
            </a:r>
            <a:r>
              <a:rPr kumimoji="0" lang="en-US" altLang="en-US" sz="2000" b="0" i="0" u="none" strike="noStrike" cap="none" normalizeH="0" baseline="0" dirty="0">
                <a:ln>
                  <a:noFill/>
                </a:ln>
                <a:solidFill>
                  <a:schemeClr val="tx1"/>
                </a:solidFill>
                <a:effectLst/>
                <a:latin typeface="Arial" panose="020B0604020202020204" pitchFamily="34" charset="0"/>
              </a:rPr>
              <a:t> of agricultural performance for proactive decision-making. </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CEF4583F-0886-7D3A-C5A9-37CAC32DA621}"/>
              </a:ext>
            </a:extLst>
          </p:cNvPr>
          <p:cNvPicPr>
            <a:picLocks noChangeAspect="1"/>
          </p:cNvPicPr>
          <p:nvPr/>
        </p:nvPicPr>
        <p:blipFill>
          <a:blip r:embed="rId2"/>
          <a:stretch>
            <a:fillRect/>
          </a:stretch>
        </p:blipFill>
        <p:spPr>
          <a:xfrm>
            <a:off x="1097280" y="1547938"/>
            <a:ext cx="9692640" cy="5139424"/>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57EBA1F6-739A-EA01-AAC4-B1F2F5EFF3AD}"/>
              </a:ext>
            </a:extLst>
          </p:cNvPr>
          <p:cNvSpPr>
            <a:spLocks noChangeArrowheads="1"/>
          </p:cNvSpPr>
          <p:nvPr/>
        </p:nvSpPr>
        <p:spPr bwMode="auto">
          <a:xfrm>
            <a:off x="472387" y="1943385"/>
            <a:ext cx="1124722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Power BI provides a powerful platform for analyzing and visualizing Indian agricultural data, enabling data-driven decision-making. The insights generated can help improve productivity, optimize resource allocation, and mitigate risks. By leveraging interactive dashboards, policymakers and farmers can make informed decisions for sustainable agricultural growth. Future enhancements can include AI-powered predictive analytics for better forecasting and climate adaptation.</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39</TotalTime>
  <Words>424</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Bhanu Shankar</cp:lastModifiedBy>
  <cp:revision>4</cp:revision>
  <dcterms:created xsi:type="dcterms:W3CDTF">2024-12-31T09:40:01Z</dcterms:created>
  <dcterms:modified xsi:type="dcterms:W3CDTF">2025-02-08T08:46:12Z</dcterms:modified>
</cp:coreProperties>
</file>