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62" r:id="rId5"/>
    <p:sldId id="259" r:id="rId6"/>
    <p:sldId id="260" r:id="rId7"/>
    <p:sldId id="261" r:id="rId8"/>
    <p:sldId id="263" r:id="rId9"/>
    <p:sldId id="264" r:id="rId10"/>
    <p:sldId id="266" r:id="rId11"/>
    <p:sldId id="267" r:id="rId12"/>
    <p:sldId id="273" r:id="rId13"/>
    <p:sldId id="265" r:id="rId14"/>
    <p:sldId id="268" r:id="rId15"/>
    <p:sldId id="269" r:id="rId16"/>
    <p:sldId id="270" r:id="rId17"/>
    <p:sldId id="271" r:id="rId18"/>
  </p:sldIdLst>
  <p:sldSz cx="9144000" cy="5143500" type="screen16x9"/>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Times" panose="02020603050405020304"/>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15" autoAdjust="0"/>
  </p:normalViewPr>
  <p:slideViewPr>
    <p:cSldViewPr snapToGrid="0">
      <p:cViewPr varScale="1">
        <p:scale>
          <a:sx n="120" d="100"/>
          <a:sy n="120" d="100"/>
        </p:scale>
        <p:origin x="37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53aee05ed4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53aee05ed4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100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3aee05ed4_0_6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3aee05ed4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729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3aee05ed4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3aee05ed4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3aee05ed4_0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3aee05ed4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3aee05ed4_0_7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3aee05ed4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3aee05ed4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3aee05ed4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f90357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f90357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f90357f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c6f90357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buNone/>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90357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0357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ctrTitle" idx="4294967295"/>
          </p:nvPr>
        </p:nvSpPr>
        <p:spPr>
          <a:xfrm>
            <a:off x="316075" y="521425"/>
            <a:ext cx="6403800" cy="1396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1A9988"/>
              </a:buClr>
              <a:buSzPts val="1100"/>
              <a:buFont typeface="Arial"/>
              <a:buNone/>
            </a:pPr>
            <a:r>
              <a:rPr lang="en" sz="3300" b="1" dirty="0">
                <a:latin typeface="Times"/>
                <a:ea typeface="Times"/>
                <a:cs typeface="Times"/>
                <a:sym typeface="Times"/>
              </a:rPr>
              <a:t>Securing Digital Healthcare: Safeguarding Patient Information</a:t>
            </a:r>
            <a:endParaRPr sz="3300" dirty="0">
              <a:latin typeface="Times"/>
              <a:ea typeface="Times"/>
              <a:cs typeface="Times"/>
              <a:sym typeface="Times"/>
            </a:endParaRPr>
          </a:p>
        </p:txBody>
      </p:sp>
      <p:sp>
        <p:nvSpPr>
          <p:cNvPr id="65" name="Google Shape;65;p13"/>
          <p:cNvSpPr txBox="1">
            <a:spLocks noGrp="1"/>
          </p:cNvSpPr>
          <p:nvPr>
            <p:ph type="subTitle" idx="4294967295"/>
          </p:nvPr>
        </p:nvSpPr>
        <p:spPr>
          <a:xfrm>
            <a:off x="316075" y="3088625"/>
            <a:ext cx="3317100" cy="1583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1510" b="1">
                <a:solidFill>
                  <a:schemeClr val="accent1"/>
                </a:solidFill>
                <a:latin typeface="Times"/>
                <a:ea typeface="Times"/>
                <a:cs typeface="Times"/>
                <a:sym typeface="Times"/>
              </a:rPr>
              <a:t>Presented by: Group 12</a:t>
            </a:r>
            <a:endParaRPr sz="1510" b="1">
              <a:solidFill>
                <a:schemeClr val="accent1"/>
              </a:solidFill>
              <a:latin typeface="Times"/>
              <a:ea typeface="Times"/>
              <a:cs typeface="Times"/>
              <a:sym typeface="Times"/>
            </a:endParaRPr>
          </a:p>
          <a:p>
            <a:pPr marL="0" lvl="0" indent="0" algn="l" rtl="0">
              <a:lnSpc>
                <a:spcPct val="105000"/>
              </a:lnSpc>
              <a:spcBef>
                <a:spcPts val="1000"/>
              </a:spcBef>
              <a:spcAft>
                <a:spcPts val="0"/>
              </a:spcAft>
              <a:buSzPts val="770"/>
              <a:buNone/>
            </a:pPr>
            <a:r>
              <a:rPr lang="en" sz="1510">
                <a:solidFill>
                  <a:schemeClr val="accent1"/>
                </a:solidFill>
                <a:latin typeface="Times"/>
                <a:ea typeface="Times"/>
                <a:cs typeface="Times"/>
                <a:sym typeface="Times"/>
              </a:rPr>
              <a:t>Saketh Racha - 120201202</a:t>
            </a:r>
            <a:endParaRPr sz="1510">
              <a:solidFill>
                <a:schemeClr val="accent1"/>
              </a:solidFill>
              <a:latin typeface="Times"/>
              <a:ea typeface="Times"/>
              <a:cs typeface="Times"/>
              <a:sym typeface="Times"/>
            </a:endParaRPr>
          </a:p>
          <a:p>
            <a:pPr marL="0" lvl="0" indent="0" algn="l" rtl="0">
              <a:lnSpc>
                <a:spcPct val="105000"/>
              </a:lnSpc>
              <a:spcBef>
                <a:spcPts val="0"/>
              </a:spcBef>
              <a:spcAft>
                <a:spcPts val="0"/>
              </a:spcAft>
              <a:buSzPts val="770"/>
              <a:buNone/>
            </a:pPr>
            <a:r>
              <a:rPr lang="en" sz="1510">
                <a:solidFill>
                  <a:schemeClr val="accent1"/>
                </a:solidFill>
                <a:latin typeface="Times"/>
                <a:ea typeface="Times"/>
                <a:cs typeface="Times"/>
                <a:sym typeface="Times"/>
              </a:rPr>
              <a:t>Surya Korlepara - 120426032</a:t>
            </a:r>
            <a:endParaRPr sz="1510">
              <a:solidFill>
                <a:schemeClr val="accent1"/>
              </a:solidFill>
              <a:latin typeface="Times"/>
              <a:ea typeface="Times"/>
              <a:cs typeface="Times"/>
              <a:sym typeface="Times"/>
            </a:endParaRPr>
          </a:p>
          <a:p>
            <a:pPr marL="0" lvl="0" indent="0" algn="l" rtl="0">
              <a:lnSpc>
                <a:spcPct val="105000"/>
              </a:lnSpc>
              <a:spcBef>
                <a:spcPts val="0"/>
              </a:spcBef>
              <a:spcAft>
                <a:spcPts val="0"/>
              </a:spcAft>
              <a:buSzPts val="770"/>
              <a:buNone/>
            </a:pPr>
            <a:r>
              <a:rPr lang="en" sz="1510">
                <a:solidFill>
                  <a:schemeClr val="accent1"/>
                </a:solidFill>
                <a:latin typeface="Times"/>
                <a:ea typeface="Times"/>
                <a:cs typeface="Times"/>
                <a:sym typeface="Times"/>
              </a:rPr>
              <a:t>Bhanu Teja Panguluri - 120193378</a:t>
            </a:r>
            <a:endParaRPr sz="1510">
              <a:solidFill>
                <a:schemeClr val="accent1"/>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a:ea typeface="Times"/>
                <a:cs typeface="Times"/>
                <a:sym typeface="Times"/>
              </a:rPr>
              <a:t>Investment and Integration Approach</a:t>
            </a:r>
            <a:endParaRPr b="1" dirty="0">
              <a:latin typeface="Times"/>
              <a:ea typeface="Times"/>
              <a:cs typeface="Times"/>
              <a:sym typeface="Times"/>
            </a:endParaRPr>
          </a:p>
        </p:txBody>
      </p:sp>
      <p:sp>
        <p:nvSpPr>
          <p:cNvPr id="131" name="Google Shape;131;p23"/>
          <p:cNvSpPr txBox="1"/>
          <p:nvPr/>
        </p:nvSpPr>
        <p:spPr>
          <a:xfrm>
            <a:off x="311700" y="4765703"/>
            <a:ext cx="8520600" cy="3286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i="1" dirty="0">
                <a:solidFill>
                  <a:schemeClr val="tx1"/>
                </a:solidFill>
                <a:latin typeface="Times" panose="02020603050405020304" pitchFamily="18" charset="0"/>
                <a:ea typeface="+mn-ea"/>
                <a:cs typeface="Times" panose="02020603050405020304" pitchFamily="18" charset="0"/>
              </a:rPr>
              <a:t>Costs assume coverage for ~100 devices/users. Licensing models scaled accordingly</a:t>
            </a:r>
            <a:endParaRPr sz="1200" i="1" dirty="0">
              <a:solidFill>
                <a:schemeClr val="tx1"/>
              </a:solidFill>
              <a:latin typeface="Times" panose="02020603050405020304" pitchFamily="18" charset="0"/>
              <a:ea typeface="+mn-ea"/>
              <a:cs typeface="Times" panose="02020603050405020304" pitchFamily="18" charset="0"/>
              <a:sym typeface="Times"/>
            </a:endParaRPr>
          </a:p>
        </p:txBody>
      </p:sp>
      <p:graphicFrame>
        <p:nvGraphicFramePr>
          <p:cNvPr id="3" name="Table 2">
            <a:extLst>
              <a:ext uri="{FF2B5EF4-FFF2-40B4-BE49-F238E27FC236}">
                <a16:creationId xmlns:a16="http://schemas.microsoft.com/office/drawing/2014/main" id="{2F5B38FD-0BB7-992D-8498-3ED327A85E5F}"/>
              </a:ext>
            </a:extLst>
          </p:cNvPr>
          <p:cNvGraphicFramePr>
            <a:graphicFrameLocks noGrp="1"/>
          </p:cNvGraphicFramePr>
          <p:nvPr>
            <p:extLst>
              <p:ext uri="{D42A27DB-BD31-4B8C-83A1-F6EECF244321}">
                <p14:modId xmlns:p14="http://schemas.microsoft.com/office/powerpoint/2010/main" val="2796991625"/>
              </p:ext>
            </p:extLst>
          </p:nvPr>
        </p:nvGraphicFramePr>
        <p:xfrm>
          <a:off x="362607" y="1671955"/>
          <a:ext cx="8470243" cy="1737360"/>
        </p:xfrm>
        <a:graphic>
          <a:graphicData uri="http://schemas.openxmlformats.org/drawingml/2006/table">
            <a:tbl>
              <a:tblPr/>
              <a:tblGrid>
                <a:gridCol w="1828800">
                  <a:extLst>
                    <a:ext uri="{9D8B030D-6E8A-4147-A177-3AD203B41FA5}">
                      <a16:colId xmlns:a16="http://schemas.microsoft.com/office/drawing/2014/main" val="280944649"/>
                    </a:ext>
                  </a:extLst>
                </a:gridCol>
                <a:gridCol w="1671145">
                  <a:extLst>
                    <a:ext uri="{9D8B030D-6E8A-4147-A177-3AD203B41FA5}">
                      <a16:colId xmlns:a16="http://schemas.microsoft.com/office/drawing/2014/main" val="94666577"/>
                    </a:ext>
                  </a:extLst>
                </a:gridCol>
                <a:gridCol w="1844565">
                  <a:extLst>
                    <a:ext uri="{9D8B030D-6E8A-4147-A177-3AD203B41FA5}">
                      <a16:colId xmlns:a16="http://schemas.microsoft.com/office/drawing/2014/main" val="3615124264"/>
                    </a:ext>
                  </a:extLst>
                </a:gridCol>
                <a:gridCol w="3125733">
                  <a:extLst>
                    <a:ext uri="{9D8B030D-6E8A-4147-A177-3AD203B41FA5}">
                      <a16:colId xmlns:a16="http://schemas.microsoft.com/office/drawing/2014/main" val="2679466699"/>
                    </a:ext>
                  </a:extLst>
                </a:gridCol>
              </a:tblGrid>
              <a:tr h="0">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tx1"/>
                          </a:solidFill>
                          <a:latin typeface="Times" panose="02020603050405020304" pitchFamily="18" charset="0"/>
                          <a:ea typeface="+mn-ea"/>
                          <a:cs typeface="Times" panose="02020603050405020304" pitchFamily="18" charset="0"/>
                          <a:sym typeface="Arial"/>
                        </a:rPr>
                        <a:t>Control</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1" i="0" u="none" strike="noStrike" cap="none">
                          <a:solidFill>
                            <a:schemeClr val="tx1"/>
                          </a:solidFill>
                          <a:latin typeface="Times" panose="02020603050405020304" pitchFamily="18" charset="0"/>
                          <a:ea typeface="+mn-ea"/>
                          <a:cs typeface="Times" panose="02020603050405020304" pitchFamily="18" charset="0"/>
                          <a:sym typeface="Arial"/>
                        </a:rPr>
                        <a:t>Estimated Cost</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1" i="0" u="none" strike="noStrike" cap="none">
                          <a:solidFill>
                            <a:schemeClr val="tx1"/>
                          </a:solidFill>
                          <a:latin typeface="Times" panose="02020603050405020304" pitchFamily="18" charset="0"/>
                          <a:ea typeface="+mn-ea"/>
                          <a:cs typeface="Times" panose="02020603050405020304" pitchFamily="18" charset="0"/>
                          <a:sym typeface="Arial"/>
                        </a:rPr>
                        <a:t>Key Vendors</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1" i="0" u="none" strike="noStrike" cap="none">
                          <a:solidFill>
                            <a:schemeClr val="tx1"/>
                          </a:solidFill>
                          <a:latin typeface="Times" panose="02020603050405020304" pitchFamily="18" charset="0"/>
                          <a:ea typeface="+mn-ea"/>
                          <a:cs typeface="Times" panose="02020603050405020304" pitchFamily="18" charset="0"/>
                          <a:sym typeface="Arial"/>
                        </a:rPr>
                        <a:t>Integration Method</a:t>
                      </a:r>
                    </a:p>
                  </a:txBody>
                  <a:tcPr anchor="ctr">
                    <a:lnL>
                      <a:noFill/>
                    </a:lnL>
                    <a:lnR>
                      <a:noFill/>
                    </a:lnR>
                    <a:lnT>
                      <a:noFill/>
                    </a:lnT>
                    <a:lnB>
                      <a:noFill/>
                    </a:lnB>
                    <a:noFill/>
                  </a:tcPr>
                </a:tc>
                <a:extLst>
                  <a:ext uri="{0D108BD9-81ED-4DB2-BD59-A6C34878D82A}">
                    <a16:rowId xmlns:a16="http://schemas.microsoft.com/office/drawing/2014/main" val="257211819"/>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Endpoint Protection (EDR)</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$50,000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Symantec, McAfee</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Internal IT + Vendor Setup</a:t>
                      </a:r>
                    </a:p>
                  </a:txBody>
                  <a:tcPr anchor="ctr">
                    <a:lnL>
                      <a:noFill/>
                    </a:lnL>
                    <a:lnR>
                      <a:noFill/>
                    </a:lnR>
                    <a:lnT>
                      <a:noFill/>
                    </a:lnT>
                    <a:lnB>
                      <a:noFill/>
                    </a:lnB>
                    <a:noFill/>
                  </a:tcPr>
                </a:tc>
                <a:extLst>
                  <a:ext uri="{0D108BD9-81ED-4DB2-BD59-A6C34878D82A}">
                    <a16:rowId xmlns:a16="http://schemas.microsoft.com/office/drawing/2014/main" val="3308104486"/>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Data Encryption</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$30,000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Sophos, Trend Micro</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Specialized Professionals</a:t>
                      </a:r>
                    </a:p>
                  </a:txBody>
                  <a:tcPr anchor="ctr">
                    <a:lnL>
                      <a:noFill/>
                    </a:lnL>
                    <a:lnR>
                      <a:noFill/>
                    </a:lnR>
                    <a:lnT>
                      <a:noFill/>
                    </a:lnT>
                    <a:lnB>
                      <a:noFill/>
                    </a:lnB>
                    <a:noFill/>
                  </a:tcPr>
                </a:tc>
                <a:extLst>
                  <a:ext uri="{0D108BD9-81ED-4DB2-BD59-A6C34878D82A}">
                    <a16:rowId xmlns:a16="http://schemas.microsoft.com/office/drawing/2014/main" val="906723380"/>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IAM</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$40,000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Okta, Microsoft AD</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In-house IT + Vendor Guidance</a:t>
                      </a:r>
                    </a:p>
                  </a:txBody>
                  <a:tcPr anchor="ctr">
                    <a:lnL>
                      <a:noFill/>
                    </a:lnL>
                    <a:lnR>
                      <a:noFill/>
                    </a:lnR>
                    <a:lnT>
                      <a:noFill/>
                    </a:lnT>
                    <a:lnB>
                      <a:noFill/>
                    </a:lnB>
                    <a:noFill/>
                  </a:tcPr>
                </a:tc>
                <a:extLst>
                  <a:ext uri="{0D108BD9-81ED-4DB2-BD59-A6C34878D82A}">
                    <a16:rowId xmlns:a16="http://schemas.microsoft.com/office/drawing/2014/main" val="3730880523"/>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IDS/IPS</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$60,000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Cisco, Palo Alto</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Certified Engineers + Monitoring</a:t>
                      </a:r>
                    </a:p>
                  </a:txBody>
                  <a:tcPr anchor="ctr">
                    <a:lnL>
                      <a:noFill/>
                    </a:lnL>
                    <a:lnR>
                      <a:noFill/>
                    </a:lnR>
                    <a:lnT>
                      <a:noFill/>
                    </a:lnT>
                    <a:lnB>
                      <a:noFill/>
                    </a:lnB>
                    <a:noFill/>
                  </a:tcPr>
                </a:tc>
                <a:extLst>
                  <a:ext uri="{0D108BD9-81ED-4DB2-BD59-A6C34878D82A}">
                    <a16:rowId xmlns:a16="http://schemas.microsoft.com/office/drawing/2014/main" val="44956596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b="1" dirty="0">
                <a:latin typeface="Times"/>
                <a:ea typeface="Times"/>
                <a:cs typeface="Times"/>
                <a:sym typeface="Times"/>
              </a:rPr>
              <a:t>Investment and Integration Approach</a:t>
            </a:r>
            <a:endParaRPr sz="2820" b="1" dirty="0">
              <a:latin typeface="Times"/>
              <a:ea typeface="Times"/>
              <a:cs typeface="Times"/>
              <a:sym typeface="Times"/>
            </a:endParaRPr>
          </a:p>
          <a:p>
            <a:pPr marL="0" lvl="0" indent="0" algn="l" rtl="0">
              <a:spcBef>
                <a:spcPts val="0"/>
              </a:spcBef>
              <a:spcAft>
                <a:spcPts val="0"/>
              </a:spcAft>
              <a:buSzPts val="990"/>
              <a:buNone/>
            </a:pPr>
            <a:endParaRPr sz="2520" dirty="0"/>
          </a:p>
        </p:txBody>
      </p:sp>
      <p:sp>
        <p:nvSpPr>
          <p:cNvPr id="137" name="Google Shape;137;p24"/>
          <p:cNvSpPr txBox="1"/>
          <p:nvPr/>
        </p:nvSpPr>
        <p:spPr>
          <a:xfrm>
            <a:off x="415500" y="1270925"/>
            <a:ext cx="8416800" cy="171664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dirty="0">
              <a:latin typeface="Times"/>
              <a:ea typeface="Times"/>
              <a:cs typeface="Times"/>
              <a:sym typeface="Times"/>
            </a:endParaRPr>
          </a:p>
        </p:txBody>
      </p:sp>
      <p:graphicFrame>
        <p:nvGraphicFramePr>
          <p:cNvPr id="2" name="Table 1">
            <a:extLst>
              <a:ext uri="{FF2B5EF4-FFF2-40B4-BE49-F238E27FC236}">
                <a16:creationId xmlns:a16="http://schemas.microsoft.com/office/drawing/2014/main" id="{BE6BF635-EF79-9860-CE6C-47D2B3094E3B}"/>
              </a:ext>
            </a:extLst>
          </p:cNvPr>
          <p:cNvGraphicFramePr>
            <a:graphicFrameLocks noGrp="1"/>
          </p:cNvGraphicFramePr>
          <p:nvPr>
            <p:extLst>
              <p:ext uri="{D42A27DB-BD31-4B8C-83A1-F6EECF244321}">
                <p14:modId xmlns:p14="http://schemas.microsoft.com/office/powerpoint/2010/main" val="1971453413"/>
              </p:ext>
            </p:extLst>
          </p:nvPr>
        </p:nvGraphicFramePr>
        <p:xfrm>
          <a:off x="311150" y="1671955"/>
          <a:ext cx="8521700" cy="1737360"/>
        </p:xfrm>
        <a:graphic>
          <a:graphicData uri="http://schemas.openxmlformats.org/drawingml/2006/table">
            <a:tbl>
              <a:tblPr/>
              <a:tblGrid>
                <a:gridCol w="2130425">
                  <a:extLst>
                    <a:ext uri="{9D8B030D-6E8A-4147-A177-3AD203B41FA5}">
                      <a16:colId xmlns:a16="http://schemas.microsoft.com/office/drawing/2014/main" val="2746129693"/>
                    </a:ext>
                  </a:extLst>
                </a:gridCol>
                <a:gridCol w="1476156">
                  <a:extLst>
                    <a:ext uri="{9D8B030D-6E8A-4147-A177-3AD203B41FA5}">
                      <a16:colId xmlns:a16="http://schemas.microsoft.com/office/drawing/2014/main" val="3094061455"/>
                    </a:ext>
                  </a:extLst>
                </a:gridCol>
                <a:gridCol w="2002221">
                  <a:extLst>
                    <a:ext uri="{9D8B030D-6E8A-4147-A177-3AD203B41FA5}">
                      <a16:colId xmlns:a16="http://schemas.microsoft.com/office/drawing/2014/main" val="458769"/>
                    </a:ext>
                  </a:extLst>
                </a:gridCol>
                <a:gridCol w="2912898">
                  <a:extLst>
                    <a:ext uri="{9D8B030D-6E8A-4147-A177-3AD203B41FA5}">
                      <a16:colId xmlns:a16="http://schemas.microsoft.com/office/drawing/2014/main" val="2488420455"/>
                    </a:ext>
                  </a:extLst>
                </a:gridCol>
              </a:tblGrid>
              <a:tr h="0">
                <a:tc>
                  <a:txBody>
                    <a:bodyPr/>
                    <a:lstStyle/>
                    <a:p>
                      <a:pPr marR="0" algn="l" rtl="0">
                        <a:lnSpc>
                          <a:spcPct val="100000"/>
                        </a:lnSpc>
                        <a:spcBef>
                          <a:spcPts val="0"/>
                        </a:spcBef>
                        <a:spcAft>
                          <a:spcPts val="0"/>
                        </a:spcAft>
                        <a:buClr>
                          <a:srgbClr val="000000"/>
                        </a:buClr>
                        <a:buFont typeface="Arial"/>
                      </a:pPr>
                      <a:r>
                        <a:rPr lang="en-US" sz="1400" b="1" i="0" u="none" strike="noStrike" cap="none">
                          <a:solidFill>
                            <a:schemeClr val="tx1"/>
                          </a:solidFill>
                          <a:latin typeface="Times" panose="02020603050405020304" pitchFamily="18" charset="0"/>
                          <a:ea typeface="+mn-ea"/>
                          <a:cs typeface="Times" panose="02020603050405020304" pitchFamily="18" charset="0"/>
                          <a:sym typeface="Arial"/>
                        </a:rPr>
                        <a:t>Control</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1" i="0" u="none" strike="noStrike" cap="none" dirty="0">
                          <a:solidFill>
                            <a:schemeClr val="tx1"/>
                          </a:solidFill>
                          <a:latin typeface="Times" panose="02020603050405020304" pitchFamily="18" charset="0"/>
                          <a:ea typeface="+mn-ea"/>
                          <a:cs typeface="Times" panose="02020603050405020304" pitchFamily="18" charset="0"/>
                          <a:sym typeface="Arial"/>
                        </a:rPr>
                        <a:t>Estimated Cost</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1" i="0" u="none" strike="noStrike" cap="none">
                          <a:solidFill>
                            <a:schemeClr val="tx1"/>
                          </a:solidFill>
                          <a:latin typeface="Times" panose="02020603050405020304" pitchFamily="18" charset="0"/>
                          <a:ea typeface="+mn-ea"/>
                          <a:cs typeface="Times" panose="02020603050405020304" pitchFamily="18" charset="0"/>
                          <a:sym typeface="Arial"/>
                        </a:rPr>
                        <a:t>Key Vendors</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1" i="0" u="none" strike="noStrike" cap="none">
                          <a:solidFill>
                            <a:schemeClr val="tx1"/>
                          </a:solidFill>
                          <a:latin typeface="Times" panose="02020603050405020304" pitchFamily="18" charset="0"/>
                          <a:ea typeface="+mn-ea"/>
                          <a:cs typeface="Times" panose="02020603050405020304" pitchFamily="18" charset="0"/>
                          <a:sym typeface="Arial"/>
                        </a:rPr>
                        <a:t>Integration Method</a:t>
                      </a:r>
                    </a:p>
                  </a:txBody>
                  <a:tcPr anchor="ctr">
                    <a:lnL>
                      <a:noFill/>
                    </a:lnL>
                    <a:lnR>
                      <a:noFill/>
                    </a:lnR>
                    <a:lnT>
                      <a:noFill/>
                    </a:lnT>
                    <a:lnB>
                      <a:noFill/>
                    </a:lnB>
                    <a:noFill/>
                  </a:tcPr>
                </a:tc>
                <a:extLst>
                  <a:ext uri="{0D108BD9-81ED-4DB2-BD59-A6C34878D82A}">
                    <a16:rowId xmlns:a16="http://schemas.microsoft.com/office/drawing/2014/main" val="1909825026"/>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SIEM</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$80,000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Splunk, IBM QRadar</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External Setup + Maintenance</a:t>
                      </a:r>
                    </a:p>
                  </a:txBody>
                  <a:tcPr anchor="ctr">
                    <a:lnL>
                      <a:noFill/>
                    </a:lnL>
                    <a:lnR>
                      <a:noFill/>
                    </a:lnR>
                    <a:lnT>
                      <a:noFill/>
                    </a:lnT>
                    <a:lnB>
                      <a:noFill/>
                    </a:lnB>
                    <a:noFill/>
                  </a:tcPr>
                </a:tc>
                <a:extLst>
                  <a:ext uri="{0D108BD9-81ED-4DB2-BD59-A6C34878D82A}">
                    <a16:rowId xmlns:a16="http://schemas.microsoft.com/office/drawing/2014/main" val="2626961773"/>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Patch Management</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$30,000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Ivanti, SolarWinds</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Internal IT + Vendor Support</a:t>
                      </a:r>
                    </a:p>
                  </a:txBody>
                  <a:tcPr anchor="ctr">
                    <a:lnL>
                      <a:noFill/>
                    </a:lnL>
                    <a:lnR>
                      <a:noFill/>
                    </a:lnR>
                    <a:lnT>
                      <a:noFill/>
                    </a:lnT>
                    <a:lnB>
                      <a:noFill/>
                    </a:lnB>
                    <a:noFill/>
                  </a:tcPr>
                </a:tc>
                <a:extLst>
                  <a:ext uri="{0D108BD9-81ED-4DB2-BD59-A6C34878D82A}">
                    <a16:rowId xmlns:a16="http://schemas.microsoft.com/office/drawing/2014/main" val="3024456900"/>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Secure Collaboration</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$20,000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MS Teams, Slack</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IT Setup + Encryption Enhancements</a:t>
                      </a:r>
                    </a:p>
                  </a:txBody>
                  <a:tcPr anchor="ctr">
                    <a:lnL>
                      <a:noFill/>
                    </a:lnL>
                    <a:lnR>
                      <a:noFill/>
                    </a:lnR>
                    <a:lnT>
                      <a:noFill/>
                    </a:lnT>
                    <a:lnB>
                      <a:noFill/>
                    </a:lnB>
                    <a:noFill/>
                  </a:tcPr>
                </a:tc>
                <a:extLst>
                  <a:ext uri="{0D108BD9-81ED-4DB2-BD59-A6C34878D82A}">
                    <a16:rowId xmlns:a16="http://schemas.microsoft.com/office/drawing/2014/main" val="3226171948"/>
                  </a:ext>
                </a:extLst>
              </a:tr>
              <a:tr h="0">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Remote Monitoring (RMM)</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$50,000</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a:solidFill>
                            <a:schemeClr val="tx1"/>
                          </a:solidFill>
                          <a:latin typeface="Times" panose="02020603050405020304" pitchFamily="18" charset="0"/>
                          <a:ea typeface="+mn-ea"/>
                          <a:cs typeface="Times" panose="02020603050405020304" pitchFamily="18" charset="0"/>
                          <a:sym typeface="Arial"/>
                        </a:rPr>
                        <a:t>ConnectWise, Kaseya</a:t>
                      </a:r>
                    </a:p>
                  </a:txBody>
                  <a:tcPr anchor="ctr">
                    <a:lnL>
                      <a:noFill/>
                    </a:lnL>
                    <a:lnR>
                      <a:noFill/>
                    </a:lnR>
                    <a:lnT>
                      <a:noFill/>
                    </a:lnT>
                    <a:lnB>
                      <a:noFill/>
                    </a:lnB>
                    <a:noFill/>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Times" panose="02020603050405020304" pitchFamily="18" charset="0"/>
                          <a:ea typeface="+mn-ea"/>
                          <a:cs typeface="Times" panose="02020603050405020304" pitchFamily="18" charset="0"/>
                          <a:sym typeface="Arial"/>
                        </a:rPr>
                        <a:t>Vendor-Managed + Tech Setup</a:t>
                      </a:r>
                    </a:p>
                  </a:txBody>
                  <a:tcPr anchor="ctr">
                    <a:lnL>
                      <a:noFill/>
                    </a:lnL>
                    <a:lnR>
                      <a:noFill/>
                    </a:lnR>
                    <a:lnT>
                      <a:noFill/>
                    </a:lnT>
                    <a:lnB>
                      <a:noFill/>
                    </a:lnB>
                    <a:noFill/>
                  </a:tcPr>
                </a:tc>
                <a:extLst>
                  <a:ext uri="{0D108BD9-81ED-4DB2-BD59-A6C34878D82A}">
                    <a16:rowId xmlns:a16="http://schemas.microsoft.com/office/drawing/2014/main" val="1882279796"/>
                  </a:ext>
                </a:extLst>
              </a:tr>
            </a:tbl>
          </a:graphicData>
        </a:graphic>
      </p:graphicFrame>
      <p:sp>
        <p:nvSpPr>
          <p:cNvPr id="3" name="Google Shape;131;p23">
            <a:extLst>
              <a:ext uri="{FF2B5EF4-FFF2-40B4-BE49-F238E27FC236}">
                <a16:creationId xmlns:a16="http://schemas.microsoft.com/office/drawing/2014/main" id="{45EB1E4F-8244-8F74-E16E-3D1C86643979}"/>
              </a:ext>
            </a:extLst>
          </p:cNvPr>
          <p:cNvSpPr txBox="1"/>
          <p:nvPr/>
        </p:nvSpPr>
        <p:spPr>
          <a:xfrm>
            <a:off x="311700" y="4765703"/>
            <a:ext cx="8520600" cy="32868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i="1" dirty="0">
                <a:solidFill>
                  <a:schemeClr val="tx1"/>
                </a:solidFill>
                <a:latin typeface="Times" panose="02020603050405020304" pitchFamily="18" charset="0"/>
                <a:ea typeface="+mn-ea"/>
                <a:cs typeface="Times" panose="02020603050405020304" pitchFamily="18" charset="0"/>
              </a:rPr>
              <a:t>Costs assume coverage for ~100 devices/users. Licensing models scaled accordingly</a:t>
            </a:r>
            <a:endParaRPr sz="1200" i="1" dirty="0">
              <a:solidFill>
                <a:schemeClr val="tx1"/>
              </a:solidFill>
              <a:latin typeface="Times" panose="02020603050405020304" pitchFamily="18" charset="0"/>
              <a:ea typeface="+mn-ea"/>
              <a:cs typeface="Times" panose="02020603050405020304" pitchFamily="18" charset="0"/>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B2555-4BB8-4F34-8E66-7B188EC4EADC}"/>
              </a:ext>
            </a:extLst>
          </p:cNvPr>
          <p:cNvSpPr>
            <a:spLocks noGrp="1"/>
          </p:cNvSpPr>
          <p:nvPr>
            <p:ph type="title"/>
          </p:nvPr>
        </p:nvSpPr>
        <p:spPr/>
        <p:txBody>
          <a:bodyPr/>
          <a:lstStyle/>
          <a:p>
            <a:r>
              <a:rPr lang="en-US" dirty="0"/>
              <a:t>Security Mapping Matrix</a:t>
            </a:r>
          </a:p>
        </p:txBody>
      </p:sp>
      <p:graphicFrame>
        <p:nvGraphicFramePr>
          <p:cNvPr id="6" name="Table 5">
            <a:extLst>
              <a:ext uri="{FF2B5EF4-FFF2-40B4-BE49-F238E27FC236}">
                <a16:creationId xmlns:a16="http://schemas.microsoft.com/office/drawing/2014/main" id="{6C8D3355-BB65-4FB9-82B4-D155EB7176CC}"/>
              </a:ext>
            </a:extLst>
          </p:cNvPr>
          <p:cNvGraphicFramePr>
            <a:graphicFrameLocks noGrp="1"/>
          </p:cNvGraphicFramePr>
          <p:nvPr>
            <p:extLst>
              <p:ext uri="{D42A27DB-BD31-4B8C-83A1-F6EECF244321}">
                <p14:modId xmlns:p14="http://schemas.microsoft.com/office/powerpoint/2010/main" val="586648446"/>
              </p:ext>
            </p:extLst>
          </p:nvPr>
        </p:nvGraphicFramePr>
        <p:xfrm>
          <a:off x="83125" y="1399491"/>
          <a:ext cx="8997813" cy="3449213"/>
        </p:xfrm>
        <a:graphic>
          <a:graphicData uri="http://schemas.openxmlformats.org/drawingml/2006/table">
            <a:tbl>
              <a:tblPr/>
              <a:tblGrid>
                <a:gridCol w="1842661">
                  <a:extLst>
                    <a:ext uri="{9D8B030D-6E8A-4147-A177-3AD203B41FA5}">
                      <a16:colId xmlns:a16="http://schemas.microsoft.com/office/drawing/2014/main" val="1270501403"/>
                    </a:ext>
                  </a:extLst>
                </a:gridCol>
                <a:gridCol w="1971249">
                  <a:extLst>
                    <a:ext uri="{9D8B030D-6E8A-4147-A177-3AD203B41FA5}">
                      <a16:colId xmlns:a16="http://schemas.microsoft.com/office/drawing/2014/main" val="703854926"/>
                    </a:ext>
                  </a:extLst>
                </a:gridCol>
                <a:gridCol w="2503765">
                  <a:extLst>
                    <a:ext uri="{9D8B030D-6E8A-4147-A177-3AD203B41FA5}">
                      <a16:colId xmlns:a16="http://schemas.microsoft.com/office/drawing/2014/main" val="346774308"/>
                    </a:ext>
                  </a:extLst>
                </a:gridCol>
                <a:gridCol w="2680138">
                  <a:extLst>
                    <a:ext uri="{9D8B030D-6E8A-4147-A177-3AD203B41FA5}">
                      <a16:colId xmlns:a16="http://schemas.microsoft.com/office/drawing/2014/main" val="645698418"/>
                    </a:ext>
                  </a:extLst>
                </a:gridCol>
              </a:tblGrid>
              <a:tr h="208311">
                <a:tc>
                  <a:txBody>
                    <a:bodyPr/>
                    <a:lstStyle/>
                    <a:p>
                      <a:r>
                        <a:rPr lang="en-US" sz="1000" b="1" dirty="0">
                          <a:latin typeface="Times" panose="02020603050405020304" pitchFamily="18" charset="0"/>
                          <a:cs typeface="Times" panose="02020603050405020304" pitchFamily="18" charset="0"/>
                        </a:rPr>
                        <a:t>Asset</a:t>
                      </a:r>
                      <a:endParaRPr lang="en-US" sz="1000" dirty="0">
                        <a:latin typeface="Times" panose="02020603050405020304" pitchFamily="18" charset="0"/>
                        <a:cs typeface="Times" panose="02020603050405020304" pitchFamily="18" charset="0"/>
                      </a:endParaRPr>
                    </a:p>
                  </a:txBody>
                  <a:tcPr marL="62493" marR="62493" marT="31247" marB="31247" anchor="ctr">
                    <a:lnL>
                      <a:noFill/>
                    </a:lnL>
                    <a:lnR>
                      <a:noFill/>
                    </a:lnR>
                    <a:lnT>
                      <a:noFill/>
                    </a:lnT>
                    <a:lnB>
                      <a:noFill/>
                    </a:lnB>
                  </a:tcPr>
                </a:tc>
                <a:tc>
                  <a:txBody>
                    <a:bodyPr/>
                    <a:lstStyle/>
                    <a:p>
                      <a:r>
                        <a:rPr lang="en-US" sz="1000" b="1" dirty="0">
                          <a:latin typeface="Times" panose="02020603050405020304" pitchFamily="18" charset="0"/>
                          <a:cs typeface="Times" panose="02020603050405020304" pitchFamily="18" charset="0"/>
                        </a:rPr>
                        <a:t>Threat</a:t>
                      </a:r>
                      <a:endParaRPr lang="en-US" sz="1000" dirty="0">
                        <a:latin typeface="Times" panose="02020603050405020304" pitchFamily="18" charset="0"/>
                        <a:cs typeface="Times" panose="02020603050405020304" pitchFamily="18" charset="0"/>
                      </a:endParaRPr>
                    </a:p>
                  </a:txBody>
                  <a:tcPr marL="62493" marR="62493" marT="31247" marB="31247" anchor="ctr">
                    <a:lnL>
                      <a:noFill/>
                    </a:lnL>
                    <a:lnR>
                      <a:noFill/>
                    </a:lnR>
                    <a:lnT>
                      <a:noFill/>
                    </a:lnT>
                    <a:lnB>
                      <a:noFill/>
                    </a:lnB>
                  </a:tcPr>
                </a:tc>
                <a:tc>
                  <a:txBody>
                    <a:bodyPr/>
                    <a:lstStyle/>
                    <a:p>
                      <a:r>
                        <a:rPr lang="en-US" sz="1000" b="1" dirty="0">
                          <a:latin typeface="Times" panose="02020603050405020304" pitchFamily="18" charset="0"/>
                          <a:cs typeface="Times" panose="02020603050405020304" pitchFamily="18" charset="0"/>
                        </a:rPr>
                        <a:t>Control/Solution</a:t>
                      </a:r>
                      <a:endParaRPr lang="en-US" sz="1000" dirty="0">
                        <a:latin typeface="Times" panose="02020603050405020304" pitchFamily="18" charset="0"/>
                        <a:cs typeface="Times" panose="02020603050405020304" pitchFamily="18" charset="0"/>
                      </a:endParaRPr>
                    </a:p>
                  </a:txBody>
                  <a:tcPr marL="62493" marR="62493" marT="31247" marB="31247" anchor="ctr">
                    <a:lnL>
                      <a:noFill/>
                    </a:lnL>
                    <a:lnR>
                      <a:noFill/>
                    </a:lnR>
                    <a:lnT>
                      <a:noFill/>
                    </a:lnT>
                    <a:lnB>
                      <a:noFill/>
                    </a:lnB>
                  </a:tcPr>
                </a:tc>
                <a:tc>
                  <a:txBody>
                    <a:bodyPr/>
                    <a:lstStyle/>
                    <a:p>
                      <a:r>
                        <a:rPr lang="en-US" sz="1000" b="1" dirty="0">
                          <a:latin typeface="Times" panose="02020603050405020304" pitchFamily="18" charset="0"/>
                          <a:cs typeface="Times" panose="02020603050405020304" pitchFamily="18" charset="0"/>
                        </a:rPr>
                        <a:t>Estimated Cost</a:t>
                      </a:r>
                      <a:endParaRPr lang="en-US" sz="1000" dirty="0">
                        <a:latin typeface="Times" panose="02020603050405020304" pitchFamily="18" charset="0"/>
                        <a:cs typeface="Times" panose="02020603050405020304" pitchFamily="18" charset="0"/>
                      </a:endParaRPr>
                    </a:p>
                  </a:txBody>
                  <a:tcPr marL="62493" marR="62493" marT="31247" marB="31247" anchor="ctr">
                    <a:lnL>
                      <a:noFill/>
                    </a:lnL>
                    <a:lnR>
                      <a:noFill/>
                    </a:lnR>
                    <a:lnT>
                      <a:noFill/>
                    </a:lnT>
                    <a:lnB>
                      <a:noFill/>
                    </a:lnB>
                  </a:tcPr>
                </a:tc>
                <a:extLst>
                  <a:ext uri="{0D108BD9-81ED-4DB2-BD59-A6C34878D82A}">
                    <a16:rowId xmlns:a16="http://schemas.microsoft.com/office/drawing/2014/main" val="3339837537"/>
                  </a:ext>
                </a:extLst>
              </a:tr>
              <a:tr h="645764">
                <a:tc>
                  <a:txBody>
                    <a:bodyPr/>
                    <a:lstStyle/>
                    <a:p>
                      <a:r>
                        <a:rPr lang="en-US" sz="1000" dirty="0">
                          <a:latin typeface="Times" panose="02020603050405020304" pitchFamily="18" charset="0"/>
                          <a:cs typeface="Times" panose="02020603050405020304" pitchFamily="18" charset="0"/>
                        </a:rPr>
                        <a:t>Patient Health Information (PHI)</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Data breaches, unencrypted storage</a:t>
                      </a:r>
                    </a:p>
                  </a:txBody>
                  <a:tcPr marL="62493" marR="62493" marT="31247" marB="31247" anchor="ctr">
                    <a:lnL>
                      <a:noFill/>
                    </a:lnL>
                    <a:lnR>
                      <a:noFill/>
                    </a:lnR>
                    <a:lnT>
                      <a:noFill/>
                    </a:lnT>
                    <a:lnB>
                      <a:noFill/>
                    </a:lnB>
                  </a:tcPr>
                </a:tc>
                <a:tc>
                  <a:txBody>
                    <a:bodyPr/>
                    <a:lstStyle/>
                    <a:p>
                      <a:r>
                        <a:rPr lang="en-US" sz="1000" b="0" i="0" u="none" strike="noStrike" cap="none" dirty="0">
                          <a:solidFill>
                            <a:schemeClr val="tx1"/>
                          </a:solidFill>
                          <a:latin typeface="Times" panose="02020603050405020304" pitchFamily="18" charset="0"/>
                          <a:ea typeface="+mn-ea"/>
                          <a:cs typeface="Times" panose="02020603050405020304" pitchFamily="18" charset="0"/>
                          <a:sym typeface="Arial"/>
                        </a:rPr>
                        <a:t>Data Encryption (at rest and in transit),</a:t>
                      </a:r>
                    </a:p>
                    <a:p>
                      <a:r>
                        <a:rPr lang="en-US" sz="1000" b="0" i="0" u="none" strike="noStrike" cap="none" dirty="0">
                          <a:solidFill>
                            <a:schemeClr val="tx1"/>
                          </a:solidFill>
                          <a:latin typeface="Times" panose="02020603050405020304" pitchFamily="18" charset="0"/>
                          <a:ea typeface="+mn-ea"/>
                          <a:cs typeface="Times" panose="02020603050405020304" pitchFamily="18" charset="0"/>
                          <a:sym typeface="Arial"/>
                        </a:rPr>
                        <a:t>IAM (Role-Based), MFA</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$30,000 (Encryption) $40,000 (IAM)Included in others (MFA)</a:t>
                      </a:r>
                    </a:p>
                  </a:txBody>
                  <a:tcPr marL="62493" marR="62493" marT="31247" marB="31247" anchor="ctr">
                    <a:lnL>
                      <a:noFill/>
                    </a:lnL>
                    <a:lnR>
                      <a:noFill/>
                    </a:lnR>
                    <a:lnT>
                      <a:noFill/>
                    </a:lnT>
                    <a:lnB>
                      <a:noFill/>
                    </a:lnB>
                  </a:tcPr>
                </a:tc>
                <a:extLst>
                  <a:ext uri="{0D108BD9-81ED-4DB2-BD59-A6C34878D82A}">
                    <a16:rowId xmlns:a16="http://schemas.microsoft.com/office/drawing/2014/main" val="621345599"/>
                  </a:ext>
                </a:extLst>
              </a:tr>
              <a:tr h="499946">
                <a:tc>
                  <a:txBody>
                    <a:bodyPr/>
                    <a:lstStyle/>
                    <a:p>
                      <a:r>
                        <a:rPr lang="en-US" sz="1000" dirty="0">
                          <a:latin typeface="Times" panose="02020603050405020304" pitchFamily="18" charset="0"/>
                          <a:cs typeface="Times" panose="02020603050405020304" pitchFamily="18" charset="0"/>
                        </a:rPr>
                        <a:t>PHI Systems &amp; Lab Machines</a:t>
                      </a:r>
                    </a:p>
                  </a:txBody>
                  <a:tcPr marL="62493" marR="62493" marT="31247" marB="31247" anchor="ctr">
                    <a:lnL>
                      <a:noFill/>
                    </a:lnL>
                    <a:lnR>
                      <a:noFill/>
                    </a:lnR>
                    <a:lnT>
                      <a:noFill/>
                    </a:lnT>
                    <a:lnB>
                      <a:noFill/>
                    </a:lnB>
                  </a:tcPr>
                </a:tc>
                <a:tc>
                  <a:txBody>
                    <a:bodyPr/>
                    <a:lstStyle/>
                    <a:p>
                      <a:r>
                        <a:rPr lang="en-US" sz="1000">
                          <a:latin typeface="Times" panose="02020603050405020304" pitchFamily="18" charset="0"/>
                          <a:cs typeface="Times" panose="02020603050405020304" pitchFamily="18" charset="0"/>
                        </a:rPr>
                        <a:t>Ransomware, Lateral Movement</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EDR, Network Segmentation, Patch Management</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$50,000 (EDR)$30,000 (Patch </a:t>
                      </a:r>
                      <a:r>
                        <a:rPr lang="en-US" sz="1000" dirty="0" err="1">
                          <a:latin typeface="Times" panose="02020603050405020304" pitchFamily="18" charset="0"/>
                          <a:cs typeface="Times" panose="02020603050405020304" pitchFamily="18" charset="0"/>
                        </a:rPr>
                        <a:t>Mgmt</a:t>
                      </a:r>
                      <a:r>
                        <a:rPr lang="en-US" sz="1000" dirty="0">
                          <a:latin typeface="Times" panose="02020603050405020304" pitchFamily="18" charset="0"/>
                          <a:cs typeface="Times" panose="02020603050405020304" pitchFamily="18" charset="0"/>
                        </a:rPr>
                        <a:t>)</a:t>
                      </a:r>
                    </a:p>
                  </a:txBody>
                  <a:tcPr marL="62493" marR="62493" marT="31247" marB="31247" anchor="ctr">
                    <a:lnL>
                      <a:noFill/>
                    </a:lnL>
                    <a:lnR>
                      <a:noFill/>
                    </a:lnR>
                    <a:lnT>
                      <a:noFill/>
                    </a:lnT>
                    <a:lnB>
                      <a:noFill/>
                    </a:lnB>
                  </a:tcPr>
                </a:tc>
                <a:extLst>
                  <a:ext uri="{0D108BD9-81ED-4DB2-BD59-A6C34878D82A}">
                    <a16:rowId xmlns:a16="http://schemas.microsoft.com/office/drawing/2014/main" val="359508302"/>
                  </a:ext>
                </a:extLst>
              </a:tr>
              <a:tr h="499946">
                <a:tc>
                  <a:txBody>
                    <a:bodyPr/>
                    <a:lstStyle/>
                    <a:p>
                      <a:r>
                        <a:rPr lang="en-US" sz="1000" dirty="0">
                          <a:latin typeface="Times" panose="02020603050405020304" pitchFamily="18" charset="0"/>
                          <a:cs typeface="Times" panose="02020603050405020304" pitchFamily="18" charset="0"/>
                        </a:rPr>
                        <a:t>Hospital Network Infrastructure</a:t>
                      </a:r>
                    </a:p>
                  </a:txBody>
                  <a:tcPr marL="62493" marR="62493" marT="31247" marB="31247" anchor="ctr">
                    <a:lnL>
                      <a:noFill/>
                    </a:lnL>
                    <a:lnR>
                      <a:noFill/>
                    </a:lnR>
                    <a:lnT>
                      <a:noFill/>
                    </a:lnT>
                    <a:lnB>
                      <a:noFill/>
                    </a:lnB>
                  </a:tcPr>
                </a:tc>
                <a:tc>
                  <a:txBody>
                    <a:bodyPr/>
                    <a:lstStyle/>
                    <a:p>
                      <a:r>
                        <a:rPr lang="en-US" sz="1000">
                          <a:latin typeface="Times" panose="02020603050405020304" pitchFamily="18" charset="0"/>
                          <a:cs typeface="Times" panose="02020603050405020304" pitchFamily="18" charset="0"/>
                        </a:rPr>
                        <a:t>No visibility, lateral movement</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IDS/IPS, SIEM, DMZ</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$60,000 (IDS/IPS)$80,000 (SIEM)</a:t>
                      </a:r>
                    </a:p>
                  </a:txBody>
                  <a:tcPr marL="62493" marR="62493" marT="31247" marB="31247" anchor="ctr">
                    <a:lnL>
                      <a:noFill/>
                    </a:lnL>
                    <a:lnR>
                      <a:noFill/>
                    </a:lnR>
                    <a:lnT>
                      <a:noFill/>
                    </a:lnT>
                    <a:lnB>
                      <a:noFill/>
                    </a:lnB>
                  </a:tcPr>
                </a:tc>
                <a:extLst>
                  <a:ext uri="{0D108BD9-81ED-4DB2-BD59-A6C34878D82A}">
                    <a16:rowId xmlns:a16="http://schemas.microsoft.com/office/drawing/2014/main" val="1946352394"/>
                  </a:ext>
                </a:extLst>
              </a:tr>
              <a:tr h="499946">
                <a:tc>
                  <a:txBody>
                    <a:bodyPr/>
                    <a:lstStyle/>
                    <a:p>
                      <a:r>
                        <a:rPr lang="en-US" sz="1000" dirty="0">
                          <a:latin typeface="Times" panose="02020603050405020304" pitchFamily="18" charset="0"/>
                          <a:cs typeface="Times" panose="02020603050405020304" pitchFamily="18" charset="0"/>
                        </a:rPr>
                        <a:t>Employee Accounts</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Phishing, Credential Theft</a:t>
                      </a:r>
                    </a:p>
                  </a:txBody>
                  <a:tcPr marL="62493" marR="62493" marT="31247" marB="31247" anchor="ctr">
                    <a:lnL>
                      <a:noFill/>
                    </a:lnL>
                    <a:lnR>
                      <a:noFill/>
                    </a:lnR>
                    <a:lnT>
                      <a:noFill/>
                    </a:lnT>
                    <a:lnB>
                      <a:noFill/>
                    </a:lnB>
                  </a:tcPr>
                </a:tc>
                <a:tc>
                  <a:txBody>
                    <a:bodyPr/>
                    <a:lstStyle/>
                    <a:p>
                      <a:r>
                        <a:rPr lang="en-US" sz="1000" b="0" i="0" u="none" strike="noStrike" cap="none" dirty="0">
                          <a:solidFill>
                            <a:schemeClr val="tx1"/>
                          </a:solidFill>
                          <a:latin typeface="Times" panose="02020603050405020304" pitchFamily="18" charset="0"/>
                          <a:ea typeface="+mn-ea"/>
                          <a:cs typeface="Times" panose="02020603050405020304" pitchFamily="18" charset="0"/>
                          <a:sym typeface="Arial"/>
                        </a:rPr>
                        <a:t>Security Awareness Training, IAM, MFA</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Included (MFA)Minimal for training$40,000 (IAM)</a:t>
                      </a:r>
                    </a:p>
                  </a:txBody>
                  <a:tcPr marL="62493" marR="62493" marT="31247" marB="31247" anchor="ctr">
                    <a:lnL>
                      <a:noFill/>
                    </a:lnL>
                    <a:lnR>
                      <a:noFill/>
                    </a:lnR>
                    <a:lnT>
                      <a:noFill/>
                    </a:lnT>
                    <a:lnB>
                      <a:noFill/>
                    </a:lnB>
                  </a:tcPr>
                </a:tc>
                <a:extLst>
                  <a:ext uri="{0D108BD9-81ED-4DB2-BD59-A6C34878D82A}">
                    <a16:rowId xmlns:a16="http://schemas.microsoft.com/office/drawing/2014/main" val="594057912"/>
                  </a:ext>
                </a:extLst>
              </a:tr>
              <a:tr h="354129">
                <a:tc>
                  <a:txBody>
                    <a:bodyPr/>
                    <a:lstStyle/>
                    <a:p>
                      <a:r>
                        <a:rPr lang="en-US" sz="1000">
                          <a:latin typeface="Times" panose="02020603050405020304" pitchFamily="18" charset="0"/>
                          <a:cs typeface="Times" panose="02020603050405020304" pitchFamily="18" charset="0"/>
                        </a:rPr>
                        <a:t>Communication Channels</a:t>
                      </a:r>
                    </a:p>
                  </a:txBody>
                  <a:tcPr marL="62493" marR="62493" marT="31247" marB="31247" anchor="ctr">
                    <a:lnL>
                      <a:noFill/>
                    </a:lnL>
                    <a:lnR>
                      <a:noFill/>
                    </a:lnR>
                    <a:lnT>
                      <a:noFill/>
                    </a:lnT>
                    <a:lnB>
                      <a:noFill/>
                    </a:lnB>
                  </a:tcPr>
                </a:tc>
                <a:tc>
                  <a:txBody>
                    <a:bodyPr/>
                    <a:lstStyle/>
                    <a:p>
                      <a:r>
                        <a:rPr lang="en-US" sz="1000" b="0" i="0" u="none" strike="noStrike" cap="none" dirty="0">
                          <a:solidFill>
                            <a:schemeClr val="tx1"/>
                          </a:solidFill>
                          <a:latin typeface="Times" panose="02020603050405020304" pitchFamily="18" charset="0"/>
                          <a:ea typeface="+mn-ea"/>
                          <a:cs typeface="Times" panose="02020603050405020304" pitchFamily="18" charset="0"/>
                          <a:sym typeface="Arial"/>
                        </a:rPr>
                        <a:t>Data leakage, man-in-the-middle attacks, insecure file sharing</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Encrypted Collaboration Tools</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$20,000</a:t>
                      </a:r>
                    </a:p>
                  </a:txBody>
                  <a:tcPr marL="62493" marR="62493" marT="31247" marB="31247" anchor="ctr">
                    <a:lnL>
                      <a:noFill/>
                    </a:lnL>
                    <a:lnR>
                      <a:noFill/>
                    </a:lnR>
                    <a:lnT>
                      <a:noFill/>
                    </a:lnT>
                    <a:lnB>
                      <a:noFill/>
                    </a:lnB>
                  </a:tcPr>
                </a:tc>
                <a:extLst>
                  <a:ext uri="{0D108BD9-81ED-4DB2-BD59-A6C34878D82A}">
                    <a16:rowId xmlns:a16="http://schemas.microsoft.com/office/drawing/2014/main" val="2493153409"/>
                  </a:ext>
                </a:extLst>
              </a:tr>
              <a:tr h="354129">
                <a:tc>
                  <a:txBody>
                    <a:bodyPr/>
                    <a:lstStyle/>
                    <a:p>
                      <a:r>
                        <a:rPr lang="en-US" sz="1000">
                          <a:latin typeface="Times" panose="02020603050405020304" pitchFamily="18" charset="0"/>
                          <a:cs typeface="Times" panose="02020603050405020304" pitchFamily="18" charset="0"/>
                        </a:rPr>
                        <a:t>Remote Access Systems</a:t>
                      </a:r>
                    </a:p>
                  </a:txBody>
                  <a:tcPr marL="62493" marR="62493" marT="31247" marB="31247" anchor="ctr">
                    <a:lnL>
                      <a:noFill/>
                    </a:lnL>
                    <a:lnR>
                      <a:noFill/>
                    </a:lnR>
                    <a:lnT>
                      <a:noFill/>
                    </a:lnT>
                    <a:lnB>
                      <a:noFill/>
                    </a:lnB>
                  </a:tcPr>
                </a:tc>
                <a:tc>
                  <a:txBody>
                    <a:bodyPr/>
                    <a:lstStyle/>
                    <a:p>
                      <a:r>
                        <a:rPr lang="en-US" sz="1000" b="0" i="0" u="none" strike="noStrike" cap="none" dirty="0">
                          <a:solidFill>
                            <a:schemeClr val="tx1"/>
                          </a:solidFill>
                          <a:latin typeface="Times" panose="02020603050405020304" pitchFamily="18" charset="0"/>
                          <a:ea typeface="+mn-ea"/>
                          <a:cs typeface="Times" panose="02020603050405020304" pitchFamily="18" charset="0"/>
                          <a:sym typeface="Arial"/>
                        </a:rPr>
                        <a:t>Unauthorized remote access, credential reuse, lack of MFA</a:t>
                      </a:r>
                    </a:p>
                  </a:txBody>
                  <a:tcPr marL="62493" marR="62493" marT="31247" marB="31247" anchor="ctr">
                    <a:lnL>
                      <a:noFill/>
                    </a:lnL>
                    <a:lnR>
                      <a:noFill/>
                    </a:lnR>
                    <a:lnT>
                      <a:noFill/>
                    </a:lnT>
                    <a:lnB>
                      <a:noFill/>
                    </a:lnB>
                  </a:tcPr>
                </a:tc>
                <a:tc>
                  <a:txBody>
                    <a:bodyPr/>
                    <a:lstStyle/>
                    <a:p>
                      <a:r>
                        <a:rPr lang="en-US" sz="1000">
                          <a:latin typeface="Times" panose="02020603050405020304" pitchFamily="18" charset="0"/>
                          <a:cs typeface="Times" panose="02020603050405020304" pitchFamily="18" charset="0"/>
                        </a:rPr>
                        <a:t>MFA, IAM, Secure RMM</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$50,000 (RMM)</a:t>
                      </a:r>
                    </a:p>
                  </a:txBody>
                  <a:tcPr marL="62493" marR="62493" marT="31247" marB="31247" anchor="ctr">
                    <a:lnL>
                      <a:noFill/>
                    </a:lnL>
                    <a:lnR>
                      <a:noFill/>
                    </a:lnR>
                    <a:lnT>
                      <a:noFill/>
                    </a:lnT>
                    <a:lnB>
                      <a:noFill/>
                    </a:lnB>
                  </a:tcPr>
                </a:tc>
                <a:extLst>
                  <a:ext uri="{0D108BD9-81ED-4DB2-BD59-A6C34878D82A}">
                    <a16:rowId xmlns:a16="http://schemas.microsoft.com/office/drawing/2014/main" val="1461508841"/>
                  </a:ext>
                </a:extLst>
              </a:tr>
              <a:tr h="354129">
                <a:tc>
                  <a:txBody>
                    <a:bodyPr/>
                    <a:lstStyle/>
                    <a:p>
                      <a:r>
                        <a:rPr lang="en-US" sz="1000">
                          <a:latin typeface="Times" panose="02020603050405020304" pitchFamily="18" charset="0"/>
                          <a:cs typeface="Times" panose="02020603050405020304" pitchFamily="18" charset="0"/>
                        </a:rPr>
                        <a:t>Endpoint Devices</a:t>
                      </a:r>
                    </a:p>
                  </a:txBody>
                  <a:tcPr marL="62493" marR="62493" marT="31247" marB="31247" anchor="ctr">
                    <a:lnL>
                      <a:noFill/>
                    </a:lnL>
                    <a:lnR>
                      <a:noFill/>
                    </a:lnR>
                    <a:lnT>
                      <a:noFill/>
                    </a:lnT>
                    <a:lnB>
                      <a:noFill/>
                    </a:lnB>
                  </a:tcPr>
                </a:tc>
                <a:tc>
                  <a:txBody>
                    <a:bodyPr/>
                    <a:lstStyle/>
                    <a:p>
                      <a:r>
                        <a:rPr lang="en-US" sz="1000">
                          <a:latin typeface="Times" panose="02020603050405020304" pitchFamily="18" charset="0"/>
                          <a:cs typeface="Times" panose="02020603050405020304" pitchFamily="18" charset="0"/>
                        </a:rPr>
                        <a:t>Malware, outdated software</a:t>
                      </a:r>
                    </a:p>
                  </a:txBody>
                  <a:tcPr marL="62493" marR="62493" marT="31247" marB="31247" anchor="ctr">
                    <a:lnL>
                      <a:noFill/>
                    </a:lnL>
                    <a:lnR>
                      <a:noFill/>
                    </a:lnR>
                    <a:lnT>
                      <a:noFill/>
                    </a:lnT>
                    <a:lnB>
                      <a:noFill/>
                    </a:lnB>
                  </a:tcPr>
                </a:tc>
                <a:tc>
                  <a:txBody>
                    <a:bodyPr/>
                    <a:lstStyle/>
                    <a:p>
                      <a:r>
                        <a:rPr lang="en-US" sz="1000">
                          <a:latin typeface="Times" panose="02020603050405020304" pitchFamily="18" charset="0"/>
                          <a:cs typeface="Times" panose="02020603050405020304" pitchFamily="18" charset="0"/>
                        </a:rPr>
                        <a:t>EDR, Patch Management</a:t>
                      </a:r>
                    </a:p>
                  </a:txBody>
                  <a:tcPr marL="62493" marR="62493" marT="31247" marB="31247" anchor="ctr">
                    <a:lnL>
                      <a:noFill/>
                    </a:lnL>
                    <a:lnR>
                      <a:noFill/>
                    </a:lnR>
                    <a:lnT>
                      <a:noFill/>
                    </a:lnT>
                    <a:lnB>
                      <a:noFill/>
                    </a:lnB>
                  </a:tcPr>
                </a:tc>
                <a:tc>
                  <a:txBody>
                    <a:bodyPr/>
                    <a:lstStyle/>
                    <a:p>
                      <a:r>
                        <a:rPr lang="en-US" sz="1000" dirty="0">
                          <a:latin typeface="Times" panose="02020603050405020304" pitchFamily="18" charset="0"/>
                          <a:cs typeface="Times" panose="02020603050405020304" pitchFamily="18" charset="0"/>
                        </a:rPr>
                        <a:t>$50,000 (EDR)$30,000 (Patch </a:t>
                      </a:r>
                      <a:r>
                        <a:rPr lang="en-US" sz="1000" dirty="0" err="1">
                          <a:latin typeface="Times" panose="02020603050405020304" pitchFamily="18" charset="0"/>
                          <a:cs typeface="Times" panose="02020603050405020304" pitchFamily="18" charset="0"/>
                        </a:rPr>
                        <a:t>Mgmt</a:t>
                      </a:r>
                      <a:r>
                        <a:rPr lang="en-US" sz="1000" dirty="0">
                          <a:latin typeface="Times" panose="02020603050405020304" pitchFamily="18" charset="0"/>
                          <a:cs typeface="Times" panose="02020603050405020304" pitchFamily="18" charset="0"/>
                        </a:rPr>
                        <a:t>)</a:t>
                      </a:r>
                    </a:p>
                  </a:txBody>
                  <a:tcPr marL="62493" marR="62493" marT="31247" marB="31247" anchor="ctr">
                    <a:lnL>
                      <a:noFill/>
                    </a:lnL>
                    <a:lnR>
                      <a:noFill/>
                    </a:lnR>
                    <a:lnT>
                      <a:noFill/>
                    </a:lnT>
                    <a:lnB>
                      <a:noFill/>
                    </a:lnB>
                  </a:tcPr>
                </a:tc>
                <a:extLst>
                  <a:ext uri="{0D108BD9-81ED-4DB2-BD59-A6C34878D82A}">
                    <a16:rowId xmlns:a16="http://schemas.microsoft.com/office/drawing/2014/main" val="2773844879"/>
                  </a:ext>
                </a:extLst>
              </a:tr>
            </a:tbl>
          </a:graphicData>
        </a:graphic>
      </p:graphicFrame>
    </p:spTree>
    <p:extLst>
      <p:ext uri="{BB962C8B-B14F-4D97-AF65-F5344CB8AC3E}">
        <p14:creationId xmlns:p14="http://schemas.microsoft.com/office/powerpoint/2010/main" val="348297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539725"/>
            <a:ext cx="8520600" cy="61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22" b="1" dirty="0">
                <a:latin typeface="Times"/>
                <a:ea typeface="Times"/>
                <a:cs typeface="Times"/>
                <a:sym typeface="Times"/>
              </a:rPr>
              <a:t>Risk Assessment (DREAD) of New Architecture</a:t>
            </a:r>
            <a:endParaRPr sz="2822" b="1" dirty="0">
              <a:latin typeface="Times"/>
              <a:ea typeface="Times"/>
              <a:cs typeface="Times"/>
              <a:sym typeface="Times"/>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24" name="Google Shape;124;p22"/>
          <p:cNvSpPr txBox="1">
            <a:spLocks noGrp="1"/>
          </p:cNvSpPr>
          <p:nvPr>
            <p:ph type="body" idx="4294967295"/>
          </p:nvPr>
        </p:nvSpPr>
        <p:spPr>
          <a:xfrm>
            <a:off x="457800" y="1374300"/>
            <a:ext cx="8112900" cy="303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22"/>
          <p:cNvPicPr preferRelativeResize="0"/>
          <p:nvPr/>
        </p:nvPicPr>
        <p:blipFill>
          <a:blip r:embed="rId3">
            <a:alphaModFix/>
          </a:blip>
          <a:stretch>
            <a:fillRect/>
          </a:stretch>
        </p:blipFill>
        <p:spPr>
          <a:xfrm>
            <a:off x="457800" y="1374300"/>
            <a:ext cx="8112874" cy="316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p:nvPr/>
        </p:nvSpPr>
        <p:spPr>
          <a:xfrm>
            <a:off x="4306975" y="281150"/>
            <a:ext cx="44160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accent1"/>
                </a:solidFill>
                <a:latin typeface="Times"/>
                <a:ea typeface="Times"/>
                <a:cs typeface="Times"/>
                <a:sym typeface="Times"/>
              </a:rPr>
              <a:t>Measurements and Evaluation</a:t>
            </a:r>
            <a:endParaRPr sz="1300" b="1">
              <a:solidFill>
                <a:schemeClr val="dk2"/>
              </a:solidFill>
              <a:latin typeface="Times"/>
              <a:ea typeface="Times"/>
              <a:cs typeface="Times"/>
              <a:sym typeface="Times"/>
            </a:endParaRPr>
          </a:p>
        </p:txBody>
      </p:sp>
      <p:sp>
        <p:nvSpPr>
          <p:cNvPr id="143" name="Google Shape;143;p25"/>
          <p:cNvSpPr txBox="1"/>
          <p:nvPr/>
        </p:nvSpPr>
        <p:spPr>
          <a:xfrm>
            <a:off x="4306975" y="974850"/>
            <a:ext cx="4576800" cy="41688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434343"/>
              </a:buClr>
              <a:buSzPts val="1300"/>
              <a:buFont typeface="Times"/>
              <a:buAutoNum type="arabicPeriod"/>
            </a:pPr>
            <a:r>
              <a:rPr lang="en" sz="1300" dirty="0">
                <a:solidFill>
                  <a:srgbClr val="434343"/>
                </a:solidFill>
                <a:latin typeface="Times"/>
                <a:ea typeface="Times"/>
                <a:cs typeface="Times"/>
                <a:sym typeface="Times"/>
              </a:rPr>
              <a:t>Key Performance Indicators for Measuring Effectiveness</a:t>
            </a:r>
            <a:endParaRPr sz="1300" dirty="0">
              <a:solidFill>
                <a:srgbClr val="434343"/>
              </a:solidFill>
              <a:latin typeface="Times"/>
              <a:ea typeface="Times"/>
              <a:cs typeface="Times"/>
              <a:sym typeface="Times"/>
            </a:endParaRPr>
          </a:p>
          <a:p>
            <a:pPr marL="457200" lvl="0" indent="0" algn="l" rtl="0">
              <a:spcBef>
                <a:spcPts val="0"/>
              </a:spcBef>
              <a:spcAft>
                <a:spcPts val="0"/>
              </a:spcAft>
              <a:buNone/>
            </a:pPr>
            <a:r>
              <a:rPr lang="en" sz="1100" dirty="0">
                <a:solidFill>
                  <a:schemeClr val="dk2"/>
                </a:solidFill>
                <a:latin typeface="Times"/>
                <a:ea typeface="Times"/>
                <a:cs typeface="Times"/>
                <a:sym typeface="Times"/>
              </a:rPr>
              <a:t>To assess the effectiveness of the implemented security measures, key performance indicators (KPIs) will be tracked. </a:t>
            </a:r>
            <a:r>
              <a:rPr lang="en-US" sz="1100" dirty="0">
                <a:solidFill>
                  <a:schemeClr val="dk2"/>
                </a:solidFill>
                <a:latin typeface="Times"/>
                <a:ea typeface="Times"/>
                <a:cs typeface="Times"/>
                <a:sym typeface="Times"/>
              </a:rPr>
              <a:t>These will include metrics such as the number of detected and mitigated security incidents, adherence to regulatory standards like HIPAA, and the decline in unauthorized access attempts.</a:t>
            </a:r>
          </a:p>
          <a:p>
            <a:pPr marL="457200" lvl="0" indent="0" algn="l" rtl="0">
              <a:spcBef>
                <a:spcPts val="0"/>
              </a:spcBef>
              <a:spcAft>
                <a:spcPts val="0"/>
              </a:spcAft>
              <a:buNone/>
            </a:pPr>
            <a:endParaRPr lang="en-US" sz="1000" dirty="0">
              <a:solidFill>
                <a:schemeClr val="dk2"/>
              </a:solidFill>
              <a:latin typeface="Times"/>
              <a:ea typeface="Times"/>
              <a:cs typeface="Times"/>
              <a:sym typeface="Times"/>
            </a:endParaRPr>
          </a:p>
          <a:p>
            <a:pPr marL="146050" lvl="0" algn="l" rtl="0">
              <a:lnSpc>
                <a:spcPct val="150000"/>
              </a:lnSpc>
              <a:spcBef>
                <a:spcPts val="0"/>
              </a:spcBef>
              <a:spcAft>
                <a:spcPts val="0"/>
              </a:spcAft>
              <a:buClr>
                <a:srgbClr val="434343"/>
              </a:buClr>
              <a:buSzPts val="1300"/>
            </a:pPr>
            <a:r>
              <a:rPr lang="en" sz="1300" dirty="0">
                <a:solidFill>
                  <a:srgbClr val="434343"/>
                </a:solidFill>
                <a:latin typeface="Times"/>
                <a:ea typeface="Times"/>
                <a:cs typeface="Times"/>
                <a:sym typeface="Times"/>
              </a:rPr>
              <a:t>2.    Continuous Monitoring</a:t>
            </a:r>
            <a:endParaRPr sz="1300" dirty="0">
              <a:solidFill>
                <a:srgbClr val="434343"/>
              </a:solidFill>
              <a:latin typeface="Times"/>
              <a:ea typeface="Times"/>
              <a:cs typeface="Times"/>
              <a:sym typeface="Times"/>
            </a:endParaRPr>
          </a:p>
          <a:p>
            <a:pPr marL="457200" lvl="0" indent="0" algn="l" rtl="0">
              <a:lnSpc>
                <a:spcPct val="100000"/>
              </a:lnSpc>
              <a:spcBef>
                <a:spcPts val="0"/>
              </a:spcBef>
              <a:spcAft>
                <a:spcPts val="0"/>
              </a:spcAft>
              <a:buNone/>
            </a:pPr>
            <a:r>
              <a:rPr lang="en-US" sz="1100" dirty="0">
                <a:solidFill>
                  <a:schemeClr val="dk2"/>
                </a:solidFill>
                <a:latin typeface="Times"/>
                <a:cs typeface="Times"/>
              </a:rPr>
              <a:t>Security Information and Event Management (SIEM) tools such as Splunk, IBM </a:t>
            </a:r>
            <a:r>
              <a:rPr lang="en-US" sz="1100" dirty="0" err="1">
                <a:solidFill>
                  <a:schemeClr val="dk2"/>
                </a:solidFill>
                <a:latin typeface="Times"/>
                <a:cs typeface="Times"/>
              </a:rPr>
              <a:t>QRadar</a:t>
            </a:r>
            <a:r>
              <a:rPr lang="en-US" sz="1100" dirty="0">
                <a:solidFill>
                  <a:schemeClr val="dk2"/>
                </a:solidFill>
                <a:latin typeface="Times"/>
                <a:cs typeface="Times"/>
              </a:rPr>
              <a:t>, or </a:t>
            </a:r>
            <a:r>
              <a:rPr lang="en-US" sz="1100" dirty="0" err="1">
                <a:solidFill>
                  <a:schemeClr val="dk2"/>
                </a:solidFill>
                <a:latin typeface="Times"/>
                <a:cs typeface="Times"/>
              </a:rPr>
              <a:t>Wazuh</a:t>
            </a:r>
            <a:r>
              <a:rPr lang="en-US" sz="1100" dirty="0">
                <a:solidFill>
                  <a:schemeClr val="dk2"/>
                </a:solidFill>
                <a:latin typeface="Times"/>
                <a:cs typeface="Times"/>
              </a:rPr>
              <a:t> will enable real-time monitoring, log correlation, and alerting. Customized dashboards will provide visibility into threat activity and system health, ensuring quick response to incidents and reducing the risk of prolonged exposure.</a:t>
            </a:r>
          </a:p>
          <a:p>
            <a:pPr marL="457200" lvl="0" indent="0" algn="l" rtl="0">
              <a:lnSpc>
                <a:spcPct val="100000"/>
              </a:lnSpc>
              <a:spcBef>
                <a:spcPts val="0"/>
              </a:spcBef>
              <a:spcAft>
                <a:spcPts val="0"/>
              </a:spcAft>
              <a:buNone/>
            </a:pPr>
            <a:endParaRPr sz="1100" dirty="0">
              <a:solidFill>
                <a:schemeClr val="dk2"/>
              </a:solidFill>
              <a:latin typeface="Times"/>
              <a:cs typeface="Times"/>
              <a:sym typeface="Times"/>
            </a:endParaRPr>
          </a:p>
          <a:p>
            <a:pPr marL="146050" lvl="0" algn="l" rtl="0">
              <a:lnSpc>
                <a:spcPct val="150000"/>
              </a:lnSpc>
              <a:spcBef>
                <a:spcPts val="0"/>
              </a:spcBef>
              <a:spcAft>
                <a:spcPts val="0"/>
              </a:spcAft>
              <a:buClr>
                <a:srgbClr val="434343"/>
              </a:buClr>
              <a:buSzPts val="1300"/>
            </a:pPr>
            <a:r>
              <a:rPr lang="en" sz="1300" dirty="0">
                <a:solidFill>
                  <a:srgbClr val="434343"/>
                </a:solidFill>
                <a:latin typeface="Times"/>
                <a:ea typeface="Times"/>
                <a:cs typeface="Times"/>
                <a:sym typeface="Times"/>
              </a:rPr>
              <a:t>3.    Threat Adaptation</a:t>
            </a:r>
            <a:endParaRPr sz="1300" dirty="0">
              <a:solidFill>
                <a:srgbClr val="434343"/>
              </a:solidFill>
              <a:latin typeface="Times"/>
              <a:ea typeface="Times"/>
              <a:cs typeface="Times"/>
              <a:sym typeface="Times"/>
            </a:endParaRPr>
          </a:p>
          <a:p>
            <a:pPr marL="457200" lvl="0" indent="0" algn="l" rtl="0">
              <a:lnSpc>
                <a:spcPct val="100000"/>
              </a:lnSpc>
              <a:spcBef>
                <a:spcPts val="0"/>
              </a:spcBef>
              <a:spcAft>
                <a:spcPts val="0"/>
              </a:spcAft>
              <a:buNone/>
            </a:pPr>
            <a:r>
              <a:rPr lang="en" sz="1100" dirty="0">
                <a:solidFill>
                  <a:srgbClr val="666666"/>
                </a:solidFill>
                <a:latin typeface="Times"/>
                <a:ea typeface="Times"/>
                <a:cs typeface="Times"/>
                <a:sym typeface="Times"/>
              </a:rPr>
              <a:t>Through continuous performance monitoring and incident analysis, the healthcare organization can pinpoint areas for enhancement and adapt its security strategy to address emerging threats. This agile methodology ensures sustained effectiveness of the implemented security measures over time.</a:t>
            </a:r>
            <a:endParaRPr sz="1100" dirty="0">
              <a:solidFill>
                <a:srgbClr val="666666"/>
              </a:solidFill>
              <a:latin typeface="Times"/>
              <a:ea typeface="Times"/>
              <a:cs typeface="Times"/>
              <a:sym typeface="Times"/>
            </a:endParaRPr>
          </a:p>
        </p:txBody>
      </p:sp>
      <p:pic>
        <p:nvPicPr>
          <p:cNvPr id="144" name="Google Shape;144;p25" title="University-of-Connecticut-Research-Methods-Measurement-and-Evaluation-RMME-MA-1.jpg"/>
          <p:cNvPicPr preferRelativeResize="0"/>
          <p:nvPr/>
        </p:nvPicPr>
        <p:blipFill>
          <a:blip r:embed="rId3">
            <a:alphaModFix/>
          </a:blip>
          <a:stretch>
            <a:fillRect/>
          </a:stretch>
        </p:blipFill>
        <p:spPr>
          <a:xfrm>
            <a:off x="0" y="0"/>
            <a:ext cx="430697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a:ea typeface="Times"/>
                <a:cs typeface="Times"/>
                <a:sym typeface="Times"/>
              </a:rPr>
              <a:t>Alternative Solutions and Evaluation</a:t>
            </a:r>
            <a:endParaRPr b="1">
              <a:latin typeface="Times"/>
              <a:ea typeface="Times"/>
              <a:cs typeface="Times"/>
              <a:sym typeface="Times"/>
            </a:endParaRPr>
          </a:p>
        </p:txBody>
      </p:sp>
      <p:sp>
        <p:nvSpPr>
          <p:cNvPr id="150" name="Google Shape;150;p26"/>
          <p:cNvSpPr txBox="1"/>
          <p:nvPr/>
        </p:nvSpPr>
        <p:spPr>
          <a:xfrm>
            <a:off x="381675" y="1270925"/>
            <a:ext cx="8450700" cy="373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Times"/>
                <a:ea typeface="Times"/>
                <a:cs typeface="Times"/>
                <a:sym typeface="Times"/>
              </a:rPr>
              <a:t>In assessing the proposed security solution, it is essential to explore alternative approaches and vendor options. Key factors including cost, scalability, and effectiveness must be thoroughly evaluated to ensure the chosen solution aligns with the healthcare organization’s unique requirements and limitations.</a:t>
            </a:r>
            <a:endParaRPr dirty="0">
              <a:solidFill>
                <a:schemeClr val="dk2"/>
              </a:solidFill>
              <a:latin typeface="Times"/>
              <a:ea typeface="Times"/>
              <a:cs typeface="Times"/>
              <a:sym typeface="Times"/>
            </a:endParaRPr>
          </a:p>
          <a:p>
            <a:pPr marL="0" lvl="0" indent="0" algn="l" rtl="0">
              <a:spcBef>
                <a:spcPts val="0"/>
              </a:spcBef>
              <a:spcAft>
                <a:spcPts val="0"/>
              </a:spcAft>
              <a:buNone/>
            </a:pPr>
            <a:endParaRPr sz="1300" dirty="0">
              <a:solidFill>
                <a:schemeClr val="dk2"/>
              </a:solidFill>
              <a:latin typeface="Times"/>
              <a:ea typeface="Times"/>
              <a:cs typeface="Times"/>
              <a:sym typeface="Times"/>
            </a:endParaRPr>
          </a:p>
          <a:p>
            <a:pPr marL="0" lvl="0" indent="0" algn="l" rtl="0">
              <a:lnSpc>
                <a:spcPct val="115000"/>
              </a:lnSpc>
              <a:spcBef>
                <a:spcPts val="0"/>
              </a:spcBef>
              <a:spcAft>
                <a:spcPts val="0"/>
              </a:spcAft>
              <a:buNone/>
            </a:pPr>
            <a:r>
              <a:rPr lang="en" sz="1700" dirty="0">
                <a:solidFill>
                  <a:srgbClr val="434343"/>
                </a:solidFill>
                <a:latin typeface="Times"/>
                <a:ea typeface="Times"/>
                <a:cs typeface="Times"/>
                <a:sym typeface="Times"/>
              </a:rPr>
              <a:t>Alternative Security Solutions</a:t>
            </a:r>
            <a:endParaRPr sz="1700" dirty="0">
              <a:solidFill>
                <a:srgbClr val="434343"/>
              </a:solidFill>
              <a:latin typeface="Times"/>
              <a:ea typeface="Times"/>
              <a:cs typeface="Times"/>
              <a:sym typeface="Times"/>
            </a:endParaRPr>
          </a:p>
          <a:p>
            <a:pPr marL="0" lvl="0" indent="0" algn="l" rtl="0">
              <a:lnSpc>
                <a:spcPct val="100000"/>
              </a:lnSpc>
              <a:spcBef>
                <a:spcPts val="0"/>
              </a:spcBef>
              <a:spcAft>
                <a:spcPts val="0"/>
              </a:spcAft>
              <a:buNone/>
            </a:pPr>
            <a:r>
              <a:rPr lang="en-US" dirty="0">
                <a:solidFill>
                  <a:schemeClr val="dk2"/>
                </a:solidFill>
                <a:latin typeface="Times"/>
                <a:cs typeface="Times"/>
              </a:rPr>
              <a:t>Open-source options like </a:t>
            </a:r>
            <a:r>
              <a:rPr lang="en-US" dirty="0" err="1">
                <a:solidFill>
                  <a:schemeClr val="dk2"/>
                </a:solidFill>
                <a:latin typeface="Times"/>
                <a:cs typeface="Times"/>
              </a:rPr>
              <a:t>Wazuh</a:t>
            </a:r>
            <a:r>
              <a:rPr lang="en-US" dirty="0">
                <a:solidFill>
                  <a:schemeClr val="dk2"/>
                </a:solidFill>
                <a:latin typeface="Times"/>
                <a:cs typeface="Times"/>
              </a:rPr>
              <a:t> (SIEM) or </a:t>
            </a:r>
            <a:r>
              <a:rPr lang="en-US" dirty="0" err="1">
                <a:solidFill>
                  <a:schemeClr val="dk2"/>
                </a:solidFill>
                <a:latin typeface="Times"/>
                <a:cs typeface="Times"/>
              </a:rPr>
              <a:t>JumpCloud</a:t>
            </a:r>
            <a:r>
              <a:rPr lang="en-US" dirty="0">
                <a:solidFill>
                  <a:schemeClr val="dk2"/>
                </a:solidFill>
                <a:latin typeface="Times"/>
                <a:cs typeface="Times"/>
              </a:rPr>
              <a:t> (IAM) can reduce costs but may require more internal expertise. Commercial tools like Splunk and Okta offer better support and scalability.</a:t>
            </a:r>
            <a:endParaRPr dirty="0">
              <a:solidFill>
                <a:schemeClr val="dk2"/>
              </a:solidFill>
              <a:latin typeface="Times"/>
              <a:cs typeface="Times"/>
              <a:sym typeface="Times"/>
            </a:endParaRPr>
          </a:p>
          <a:p>
            <a:pPr marL="0" lvl="0" indent="0" algn="l" rtl="0">
              <a:lnSpc>
                <a:spcPct val="150000"/>
              </a:lnSpc>
              <a:spcBef>
                <a:spcPts val="0"/>
              </a:spcBef>
              <a:spcAft>
                <a:spcPts val="0"/>
              </a:spcAft>
              <a:buNone/>
            </a:pPr>
            <a:r>
              <a:rPr lang="en" sz="1700" dirty="0">
                <a:solidFill>
                  <a:srgbClr val="434343"/>
                </a:solidFill>
                <a:latin typeface="Times New Roman"/>
                <a:ea typeface="Times New Roman"/>
                <a:cs typeface="Times New Roman"/>
                <a:sym typeface="Times New Roman"/>
              </a:rPr>
              <a:t>Implementation Strategies</a:t>
            </a:r>
            <a:endParaRPr sz="1700" dirty="0">
              <a:solidFill>
                <a:srgbClr val="434343"/>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US" dirty="0">
                <a:solidFill>
                  <a:schemeClr val="dk2"/>
                </a:solidFill>
                <a:latin typeface="Times"/>
                <a:cs typeface="Times"/>
              </a:rPr>
              <a:t>A phased rollout starting with high-risk systems (e.g., labs, admin PCs) can minimize disruption. Pilot testing tools like EDR or secure communication platforms helps evaluate integration and user adoption.</a:t>
            </a:r>
          </a:p>
          <a:p>
            <a:pPr marL="0" lvl="0" indent="0" algn="l" rtl="0">
              <a:lnSpc>
                <a:spcPct val="100000"/>
              </a:lnSpc>
              <a:spcBef>
                <a:spcPts val="0"/>
              </a:spcBef>
              <a:spcAft>
                <a:spcPts val="0"/>
              </a:spcAft>
              <a:buNone/>
            </a:pPr>
            <a:endParaRPr lang="en-US" dirty="0">
              <a:solidFill>
                <a:schemeClr val="dk2"/>
              </a:solidFill>
              <a:latin typeface="Times"/>
              <a:cs typeface="Times"/>
              <a:sym typeface="Times"/>
            </a:endParaRPr>
          </a:p>
          <a:p>
            <a:r>
              <a:rPr lang="en-US" sz="1700" dirty="0">
                <a:solidFill>
                  <a:srgbClr val="434343"/>
                </a:solidFill>
                <a:latin typeface="Times New Roman"/>
                <a:cs typeface="Times New Roman"/>
                <a:sym typeface="Times New Roman"/>
              </a:rPr>
              <a:t>Trade-off Evaluation</a:t>
            </a:r>
          </a:p>
          <a:p>
            <a:r>
              <a:rPr lang="en-US" dirty="0">
                <a:solidFill>
                  <a:schemeClr val="dk2"/>
                </a:solidFill>
                <a:latin typeface="Times"/>
                <a:cs typeface="Times"/>
              </a:rPr>
              <a:t>Lower-cost tools can reduce initial investment but may increase setup time and maintenance effort. Commercial solutions offer faster deployment and better compliance support but at a higher price. Choosing the right mix depends on available resources, staff expertise, and long-term security goals.</a:t>
            </a:r>
            <a:endParaRPr lang="en-US" dirty="0">
              <a:solidFill>
                <a:schemeClr val="dk2"/>
              </a:solidFill>
              <a:latin typeface="Times"/>
              <a:cs typeface="Times"/>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243975" y="967800"/>
            <a:ext cx="4782000" cy="3517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a:latin typeface="Times"/>
                <a:ea typeface="Times"/>
                <a:cs typeface="Times"/>
                <a:sym typeface="Times"/>
              </a:rPr>
              <a:t>Conclusion</a:t>
            </a:r>
            <a:endParaRPr b="1">
              <a:latin typeface="Times"/>
              <a:ea typeface="Times"/>
              <a:cs typeface="Times"/>
              <a:sym typeface="Times"/>
            </a:endParaRPr>
          </a:p>
          <a:p>
            <a:pPr marL="0" lvl="0" indent="0" algn="l" rtl="0">
              <a:spcBef>
                <a:spcPts val="0"/>
              </a:spcBef>
              <a:spcAft>
                <a:spcPts val="0"/>
              </a:spcAft>
              <a:buNone/>
            </a:pPr>
            <a:endParaRPr>
              <a:latin typeface="Times"/>
              <a:ea typeface="Times"/>
              <a:cs typeface="Times"/>
              <a:sym typeface="Times"/>
            </a:endParaRPr>
          </a:p>
          <a:p>
            <a:pPr marL="0" lvl="0" indent="0" algn="l" rtl="0">
              <a:spcBef>
                <a:spcPts val="0"/>
              </a:spcBef>
              <a:spcAft>
                <a:spcPts val="0"/>
              </a:spcAft>
              <a:buNone/>
            </a:pPr>
            <a:r>
              <a:rPr lang="en" sz="1600">
                <a:latin typeface="Times"/>
                <a:ea typeface="Times"/>
                <a:cs typeface="Times"/>
                <a:sym typeface="Times"/>
              </a:rPr>
              <a:t>Recent security breaches highlight the urgent need for strong security measures in the healthcare sector to protect patient data and uphold public trust. Prioritizing cybersecurity and investing in comprehensive protection strategies is essential for mitigating risks and ensuring patient privacy.</a:t>
            </a:r>
            <a:endParaRPr sz="1600">
              <a:latin typeface="Times"/>
              <a:ea typeface="Times"/>
              <a:cs typeface="Times"/>
              <a:sym typeface="Times"/>
            </a:endParaRPr>
          </a:p>
          <a:p>
            <a:pPr marL="0" lvl="0" indent="0" algn="l" rtl="0">
              <a:spcBef>
                <a:spcPts val="0"/>
              </a:spcBef>
              <a:spcAft>
                <a:spcPts val="0"/>
              </a:spcAft>
              <a:buNone/>
            </a:pPr>
            <a:endParaRPr>
              <a:latin typeface="Times"/>
              <a:ea typeface="Times"/>
              <a:cs typeface="Times"/>
              <a:sym typeface="Times"/>
            </a:endParaRPr>
          </a:p>
        </p:txBody>
      </p:sp>
      <p:pic>
        <p:nvPicPr>
          <p:cNvPr id="156" name="Google Shape;156;p27" title="meeting-1020178_640.jpg"/>
          <p:cNvPicPr preferRelativeResize="0"/>
          <p:nvPr/>
        </p:nvPicPr>
        <p:blipFill>
          <a:blip r:embed="rId3">
            <a:alphaModFix/>
          </a:blip>
          <a:stretch>
            <a:fillRect/>
          </a:stretch>
        </p:blipFill>
        <p:spPr>
          <a:xfrm>
            <a:off x="5025975" y="-57250"/>
            <a:ext cx="4118026" cy="520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675" y="798600"/>
            <a:ext cx="6247800" cy="3839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References</a:t>
            </a:r>
            <a:endParaRPr/>
          </a:p>
          <a:p>
            <a:pPr marL="0" lvl="0" indent="0" algn="l" rtl="0">
              <a:spcBef>
                <a:spcPts val="0"/>
              </a:spcBef>
              <a:spcAft>
                <a:spcPts val="0"/>
              </a:spcAft>
              <a:buNone/>
            </a:pPr>
            <a:endParaRPr/>
          </a:p>
          <a:p>
            <a:pPr marL="457200" lvl="0" indent="-320040" algn="l" rtl="0">
              <a:spcBef>
                <a:spcPts val="0"/>
              </a:spcBef>
              <a:spcAft>
                <a:spcPts val="0"/>
              </a:spcAft>
              <a:buSzPct val="100000"/>
              <a:buFont typeface="Times"/>
              <a:buChar char="●"/>
            </a:pPr>
            <a:r>
              <a:rPr lang="en" sz="1600">
                <a:latin typeface="Times"/>
                <a:ea typeface="Times"/>
                <a:cs typeface="Times"/>
                <a:sym typeface="Times"/>
              </a:rPr>
              <a:t>Cybersecurity in Healthcare: Protecting Patient Data and Maintaining Trust </a:t>
            </a:r>
            <a:r>
              <a:rPr lang="en" sz="1155">
                <a:latin typeface="Times"/>
                <a:ea typeface="Times"/>
                <a:cs typeface="Times"/>
                <a:sym typeface="Times"/>
              </a:rPr>
              <a:t>– </a:t>
            </a:r>
            <a:r>
              <a:rPr lang="en" sz="1155" i="1">
                <a:latin typeface="Times"/>
                <a:ea typeface="Times"/>
                <a:cs typeface="Times"/>
                <a:sym typeface="Times"/>
              </a:rPr>
              <a:t>Journal of Healthcare Information Management</a:t>
            </a:r>
            <a:endParaRPr sz="1155" i="1">
              <a:latin typeface="Times"/>
              <a:ea typeface="Times"/>
              <a:cs typeface="Times"/>
              <a:sym typeface="Times"/>
            </a:endParaRPr>
          </a:p>
          <a:p>
            <a:pPr marL="457200" lvl="0" indent="-320040" algn="l" rtl="0">
              <a:spcBef>
                <a:spcPts val="1000"/>
              </a:spcBef>
              <a:spcAft>
                <a:spcPts val="0"/>
              </a:spcAft>
              <a:buSzPct val="91428"/>
              <a:buFont typeface="Times"/>
              <a:buChar char="●"/>
            </a:pPr>
            <a:r>
              <a:rPr lang="en" sz="1750">
                <a:latin typeface="Times New Roman"/>
                <a:ea typeface="Times New Roman"/>
                <a:cs typeface="Times New Roman"/>
                <a:sym typeface="Times New Roman"/>
              </a:rPr>
              <a:t>Mitigating Ransomware Attacks in the Healthcare Sector </a:t>
            </a:r>
            <a:endParaRPr sz="1750">
              <a:latin typeface="Times New Roman"/>
              <a:ea typeface="Times New Roman"/>
              <a:cs typeface="Times New Roman"/>
              <a:sym typeface="Times New Roman"/>
            </a:endParaRPr>
          </a:p>
          <a:p>
            <a:pPr marL="457200" lvl="0" indent="0" algn="l" rtl="0">
              <a:spcBef>
                <a:spcPts val="0"/>
              </a:spcBef>
              <a:spcAft>
                <a:spcPts val="0"/>
              </a:spcAft>
              <a:buNone/>
            </a:pPr>
            <a:r>
              <a:rPr lang="en" sz="1155">
                <a:latin typeface="Times"/>
                <a:ea typeface="Times"/>
                <a:cs typeface="Times"/>
                <a:sym typeface="Times"/>
              </a:rPr>
              <a:t>– </a:t>
            </a:r>
            <a:r>
              <a:rPr lang="en" sz="1155" i="1">
                <a:latin typeface="Times"/>
                <a:ea typeface="Times"/>
                <a:cs typeface="Times"/>
                <a:sym typeface="Times"/>
              </a:rPr>
              <a:t>NIST Cybersecurity Practice Guide</a:t>
            </a:r>
            <a:endParaRPr sz="1155" i="1">
              <a:latin typeface="Times"/>
              <a:ea typeface="Times"/>
              <a:cs typeface="Times"/>
              <a:sym typeface="Times"/>
            </a:endParaRPr>
          </a:p>
          <a:p>
            <a:pPr marL="457200" lvl="0" indent="-320040" algn="l" rtl="0">
              <a:spcBef>
                <a:spcPts val="1000"/>
              </a:spcBef>
              <a:spcAft>
                <a:spcPts val="0"/>
              </a:spcAft>
              <a:buSzPct val="100000"/>
              <a:buFont typeface="Times"/>
              <a:buChar char="●"/>
            </a:pPr>
            <a:r>
              <a:rPr lang="en" sz="1600">
                <a:latin typeface="Times"/>
                <a:ea typeface="Times"/>
                <a:cs typeface="Times"/>
                <a:sym typeface="Times"/>
              </a:rPr>
              <a:t>HIPAA Security Rule Compliance Checklist </a:t>
            </a:r>
            <a:endParaRPr sz="1600">
              <a:latin typeface="Times"/>
              <a:ea typeface="Times"/>
              <a:cs typeface="Times"/>
              <a:sym typeface="Times"/>
            </a:endParaRPr>
          </a:p>
          <a:p>
            <a:pPr marL="457200" lvl="0" indent="0" algn="l" rtl="0">
              <a:spcBef>
                <a:spcPts val="0"/>
              </a:spcBef>
              <a:spcAft>
                <a:spcPts val="0"/>
              </a:spcAft>
              <a:buNone/>
            </a:pPr>
            <a:r>
              <a:rPr lang="en" sz="1155">
                <a:latin typeface="Times"/>
                <a:ea typeface="Times"/>
                <a:cs typeface="Times"/>
                <a:sym typeface="Times"/>
              </a:rPr>
              <a:t>– </a:t>
            </a:r>
            <a:r>
              <a:rPr lang="en" sz="1155" i="1">
                <a:latin typeface="Times"/>
                <a:ea typeface="Times"/>
                <a:cs typeface="Times"/>
                <a:sym typeface="Times"/>
              </a:rPr>
              <a:t>U.S. Department of Health &amp; Human Services</a:t>
            </a:r>
            <a:endParaRPr sz="1155" i="1">
              <a:latin typeface="Times"/>
              <a:ea typeface="Times"/>
              <a:cs typeface="Times"/>
              <a:sym typeface="Times"/>
            </a:endParaRPr>
          </a:p>
          <a:p>
            <a:pPr marL="457200" lvl="0" indent="-320040" algn="l" rtl="0">
              <a:spcBef>
                <a:spcPts val="1000"/>
              </a:spcBef>
              <a:spcAft>
                <a:spcPts val="0"/>
              </a:spcAft>
              <a:buSzPct val="100000"/>
              <a:buFont typeface="Times"/>
              <a:buChar char="●"/>
            </a:pPr>
            <a:r>
              <a:rPr lang="en" sz="1600">
                <a:latin typeface="Times"/>
                <a:ea typeface="Times"/>
                <a:cs typeface="Times"/>
                <a:sym typeface="Times"/>
              </a:rPr>
              <a:t>Best Practices for Securing Connected Medical Devices </a:t>
            </a:r>
            <a:endParaRPr sz="1600">
              <a:latin typeface="Times"/>
              <a:ea typeface="Times"/>
              <a:cs typeface="Times"/>
              <a:sym typeface="Times"/>
            </a:endParaRPr>
          </a:p>
          <a:p>
            <a:pPr marL="457200" lvl="0" indent="0" algn="l" rtl="0">
              <a:spcBef>
                <a:spcPts val="0"/>
              </a:spcBef>
              <a:spcAft>
                <a:spcPts val="0"/>
              </a:spcAft>
              <a:buNone/>
            </a:pPr>
            <a:r>
              <a:rPr lang="en" sz="1155">
                <a:latin typeface="Times"/>
                <a:ea typeface="Times"/>
                <a:cs typeface="Times"/>
                <a:sym typeface="Times"/>
              </a:rPr>
              <a:t>– </a:t>
            </a:r>
            <a:r>
              <a:rPr lang="en" sz="1155" i="1">
                <a:latin typeface="Times"/>
                <a:ea typeface="Times"/>
                <a:cs typeface="Times"/>
                <a:sym typeface="Times"/>
              </a:rPr>
              <a:t>Healthcare Information and Management Systems Society (HIMSS)</a:t>
            </a:r>
            <a:endParaRPr sz="1155" i="1">
              <a:latin typeface="Times"/>
              <a:ea typeface="Times"/>
              <a:cs typeface="Times"/>
              <a:sym typeface="Times"/>
            </a:endParaRPr>
          </a:p>
          <a:p>
            <a:pPr marL="457200" lvl="0" indent="-320040" algn="l" rtl="0">
              <a:spcBef>
                <a:spcPts val="1000"/>
              </a:spcBef>
              <a:spcAft>
                <a:spcPts val="0"/>
              </a:spcAft>
              <a:buSzPct val="100000"/>
              <a:buFont typeface="Times"/>
              <a:buChar char="●"/>
            </a:pPr>
            <a:r>
              <a:rPr lang="en" sz="1600">
                <a:latin typeface="Times"/>
                <a:ea typeface="Times"/>
                <a:cs typeface="Times"/>
                <a:sym typeface="Times"/>
              </a:rPr>
              <a:t>Emerging Cyber Threats in Healthcare: Trends and Mitigation Strategies </a:t>
            </a:r>
            <a:endParaRPr sz="1600">
              <a:latin typeface="Times"/>
              <a:ea typeface="Times"/>
              <a:cs typeface="Times"/>
              <a:sym typeface="Times"/>
            </a:endParaRPr>
          </a:p>
          <a:p>
            <a:pPr marL="457200" lvl="0" indent="0" algn="l" rtl="0">
              <a:spcBef>
                <a:spcPts val="0"/>
              </a:spcBef>
              <a:spcAft>
                <a:spcPts val="1000"/>
              </a:spcAft>
              <a:buNone/>
            </a:pPr>
            <a:r>
              <a:rPr lang="en" sz="1155">
                <a:latin typeface="Times"/>
                <a:ea typeface="Times"/>
                <a:cs typeface="Times"/>
                <a:sym typeface="Times"/>
              </a:rPr>
              <a:t>– </a:t>
            </a:r>
            <a:r>
              <a:rPr lang="en" sz="1155" i="1">
                <a:latin typeface="Times"/>
                <a:ea typeface="Times"/>
                <a:cs typeface="Times"/>
                <a:sym typeface="Times"/>
              </a:rPr>
              <a:t>Gartner Research Report</a:t>
            </a:r>
            <a:endParaRPr sz="1155" i="1">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3100" b="1">
                <a:solidFill>
                  <a:srgbClr val="FFFFFF"/>
                </a:solidFill>
                <a:latin typeface="Times New Roman"/>
                <a:ea typeface="Times New Roman"/>
                <a:cs typeface="Times New Roman"/>
                <a:sym typeface="Times New Roman"/>
              </a:rPr>
              <a:t>Table of Contents</a:t>
            </a:r>
            <a:endParaRPr sz="3100" b="1">
              <a:solidFill>
                <a:srgbClr val="FFFFFF"/>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1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2000">
              <a:latin typeface="Times"/>
              <a:ea typeface="Times"/>
              <a:cs typeface="Times"/>
              <a:sym typeface="Times"/>
            </a:endParaRPr>
          </a:p>
        </p:txBody>
      </p:sp>
      <p:sp>
        <p:nvSpPr>
          <p:cNvPr id="71" name="Google Shape;71;p14"/>
          <p:cNvSpPr txBox="1"/>
          <p:nvPr/>
        </p:nvSpPr>
        <p:spPr>
          <a:xfrm>
            <a:off x="387082" y="1327447"/>
            <a:ext cx="8180700" cy="3519000"/>
          </a:xfrm>
          <a:prstGeom prst="rect">
            <a:avLst/>
          </a:prstGeom>
          <a:noFill/>
          <a:ln>
            <a:noFill/>
          </a:ln>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Introduction</a:t>
            </a:r>
          </a:p>
          <a:p>
            <a:pPr marL="457200" indent="-311150">
              <a:lnSpc>
                <a:spcPct val="150000"/>
              </a:lnSpc>
              <a:buClr>
                <a:srgbClr val="434343"/>
              </a:buClr>
              <a:buSzPts val="1300"/>
              <a:buFont typeface="Times"/>
              <a:buChar char="●"/>
            </a:pPr>
            <a:r>
              <a:rPr lang="en-US" sz="1300" dirty="0">
                <a:solidFill>
                  <a:srgbClr val="434343"/>
                </a:solidFill>
                <a:latin typeface="Times"/>
                <a:ea typeface="Times"/>
                <a:cs typeface="Times"/>
                <a:sym typeface="Times"/>
              </a:rPr>
              <a:t>Scope and Objectives</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Current state analysis</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Current Architecture</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Recommended Architectural Framework</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Recommended Security Approach</a:t>
            </a: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Security Mapping Matrix</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Investment and Integration Approach</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Measurements and Evaluation</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Alternative Solutions and Evaluation</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Conclusion</a:t>
            </a:r>
            <a:endParaRPr sz="1300" dirty="0">
              <a:solidFill>
                <a:srgbClr val="434343"/>
              </a:solidFill>
              <a:latin typeface="Times"/>
              <a:ea typeface="Times"/>
              <a:cs typeface="Times"/>
              <a:sym typeface="Times"/>
            </a:endParaRPr>
          </a:p>
          <a:p>
            <a:pPr marL="457200" lvl="0" indent="-311150" algn="l" rtl="0">
              <a:lnSpc>
                <a:spcPct val="150000"/>
              </a:lnSpc>
              <a:spcBef>
                <a:spcPts val="0"/>
              </a:spcBef>
              <a:spcAft>
                <a:spcPts val="0"/>
              </a:spcAft>
              <a:buClr>
                <a:srgbClr val="434343"/>
              </a:buClr>
              <a:buSzPts val="1300"/>
              <a:buFont typeface="Times"/>
              <a:buChar char="●"/>
            </a:pPr>
            <a:r>
              <a:rPr lang="en" sz="1300" dirty="0">
                <a:solidFill>
                  <a:srgbClr val="434343"/>
                </a:solidFill>
                <a:latin typeface="Times"/>
                <a:ea typeface="Times"/>
                <a:cs typeface="Times"/>
                <a:sym typeface="Times"/>
              </a:rPr>
              <a:t>References</a:t>
            </a:r>
            <a:endParaRPr sz="600" dirty="0">
              <a:solidFill>
                <a:srgbClr val="434343"/>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latin typeface="Times"/>
                <a:ea typeface="Times"/>
                <a:cs typeface="Times"/>
                <a:sym typeface="Times"/>
              </a:rPr>
              <a:t>Introduction</a:t>
            </a:r>
            <a:endParaRPr b="1" dirty="0">
              <a:latin typeface="Times"/>
              <a:ea typeface="Times"/>
              <a:cs typeface="Times"/>
              <a:sym typeface="Times"/>
            </a:endParaRPr>
          </a:p>
          <a:p>
            <a:pPr marL="0" lvl="0" indent="0" algn="l" rtl="0">
              <a:spcBef>
                <a:spcPts val="0"/>
              </a:spcBef>
              <a:spcAft>
                <a:spcPts val="0"/>
              </a:spcAft>
              <a:buNone/>
            </a:pPr>
            <a:endParaRPr dirty="0"/>
          </a:p>
          <a:p>
            <a:pPr marL="0" lvl="0" indent="0" algn="l" rtl="0">
              <a:spcBef>
                <a:spcPts val="0"/>
              </a:spcBef>
              <a:spcAft>
                <a:spcPts val="0"/>
              </a:spcAft>
              <a:buNone/>
            </a:pPr>
            <a:r>
              <a:rPr lang="en" sz="1600" dirty="0">
                <a:latin typeface="Times"/>
                <a:ea typeface="Times"/>
                <a:cs typeface="Times"/>
                <a:sym typeface="Times"/>
              </a:rPr>
              <a:t>The healthcare infrastructure experienced a ransomware attack, resulting in the compromise of a significant amount of Protected Health Information (PHI) and employee Personally Identifiable Information (PII). Although the ransom has been paid, our objective is to assess the current state of the infrastructure and enhance its overall security posture.</a:t>
            </a:r>
            <a:br>
              <a:rPr lang="en" sz="1600" dirty="0">
                <a:latin typeface="Times"/>
                <a:ea typeface="Times"/>
                <a:cs typeface="Times"/>
                <a:sym typeface="Times"/>
              </a:rPr>
            </a:br>
            <a:br>
              <a:rPr lang="en" sz="1600" dirty="0">
                <a:latin typeface="Times"/>
                <a:ea typeface="Times"/>
                <a:cs typeface="Times"/>
                <a:sym typeface="Times"/>
              </a:rPr>
            </a:br>
            <a:r>
              <a:rPr lang="en" sz="1400" dirty="0">
                <a:latin typeface="Times"/>
                <a:ea typeface="Times"/>
                <a:cs typeface="Times"/>
                <a:sym typeface="Times"/>
              </a:rPr>
              <a:t>*</a:t>
            </a:r>
            <a:r>
              <a:rPr lang="en-US" sz="1400" i="1" dirty="0">
                <a:latin typeface="Times"/>
                <a:cs typeface="Times"/>
              </a:rPr>
              <a:t>PHI is central to patient care and financial processing; compromise may result in HIPAA violations, reputational loss, and legal liabilities.</a:t>
            </a:r>
            <a:endParaRPr sz="1400" i="1" dirty="0">
              <a:latin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body" idx="1"/>
          </p:nvPr>
        </p:nvSpPr>
        <p:spPr>
          <a:xfrm>
            <a:off x="311700" y="1505700"/>
            <a:ext cx="3999900" cy="1440300"/>
          </a:xfrm>
          <a:prstGeom prst="rect">
            <a:avLst/>
          </a:prstGeom>
          <a:ln w="9525" cap="flat" cmpd="sng">
            <a:solidFill>
              <a:schemeClr val="dk1"/>
            </a:solidFill>
            <a:prstDash val="dash"/>
            <a:miter lim="8000"/>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800" b="1">
                <a:latin typeface="Times"/>
                <a:ea typeface="Times"/>
                <a:cs typeface="Times"/>
                <a:sym typeface="Times"/>
              </a:rPr>
              <a:t>Scope</a:t>
            </a:r>
            <a:endParaRPr sz="1800" b="1">
              <a:latin typeface="Times"/>
              <a:ea typeface="Times"/>
              <a:cs typeface="Times"/>
              <a:sym typeface="Times"/>
            </a:endParaRPr>
          </a:p>
          <a:p>
            <a:pPr marL="0" lvl="0" indent="0" algn="l" rtl="0">
              <a:spcBef>
                <a:spcPts val="1200"/>
              </a:spcBef>
              <a:spcAft>
                <a:spcPts val="1200"/>
              </a:spcAft>
              <a:buNone/>
            </a:pPr>
            <a:r>
              <a:rPr lang="en" sz="1600">
                <a:latin typeface="Times"/>
                <a:ea typeface="Times"/>
                <a:cs typeface="Times"/>
                <a:sym typeface="Times"/>
              </a:rPr>
              <a:t>This project seeks to strengthen healthcare security to ensure HIPAA compliance and safeguard patient data against unauthorized access.</a:t>
            </a:r>
            <a:endParaRPr sz="1600">
              <a:latin typeface="Times"/>
              <a:ea typeface="Times"/>
              <a:cs typeface="Times"/>
              <a:sym typeface="Times"/>
            </a:endParaRPr>
          </a:p>
        </p:txBody>
      </p:sp>
      <p:sp>
        <p:nvSpPr>
          <p:cNvPr id="102" name="Google Shape;102;p19"/>
          <p:cNvSpPr txBox="1">
            <a:spLocks noGrp="1"/>
          </p:cNvSpPr>
          <p:nvPr>
            <p:ph type="body" idx="2"/>
          </p:nvPr>
        </p:nvSpPr>
        <p:spPr>
          <a:xfrm>
            <a:off x="4832400" y="1505700"/>
            <a:ext cx="3999900" cy="1398000"/>
          </a:xfrm>
          <a:prstGeom prst="rect">
            <a:avLst/>
          </a:prstGeom>
          <a:ln w="9525" cap="flat" cmpd="sng">
            <a:solidFill>
              <a:schemeClr val="dk1"/>
            </a:solidFill>
            <a:prstDash val="dash"/>
            <a:round/>
            <a:headEnd type="none" w="sm" len="sm"/>
            <a:tailEnd type="none" w="sm" len="sm"/>
          </a:ln>
        </p:spPr>
        <p:txBody>
          <a:bodyPr spcFirstLastPara="1" wrap="square" lIns="91425" tIns="91425" rIns="91425" bIns="91425" anchor="t" anchorCtr="0">
            <a:normAutofit/>
          </a:bodyPr>
          <a:lstStyle/>
          <a:p>
            <a:pPr marL="0" lvl="0" indent="0" algn="l" rtl="0">
              <a:lnSpc>
                <a:spcPct val="165000"/>
              </a:lnSpc>
              <a:spcBef>
                <a:spcPts val="0"/>
              </a:spcBef>
              <a:spcAft>
                <a:spcPts val="0"/>
              </a:spcAft>
              <a:buNone/>
            </a:pPr>
            <a:r>
              <a:rPr lang="en" sz="1650" b="1">
                <a:latin typeface="Times"/>
                <a:ea typeface="Times"/>
                <a:cs typeface="Times"/>
                <a:sym typeface="Times"/>
              </a:rPr>
              <a:t>Prevent Breaches</a:t>
            </a:r>
            <a:endParaRPr sz="1650" b="1">
              <a:latin typeface="Times"/>
              <a:ea typeface="Times"/>
              <a:cs typeface="Times"/>
              <a:sym typeface="Times"/>
            </a:endParaRPr>
          </a:p>
          <a:p>
            <a:pPr marL="0" lvl="0" indent="0" algn="l" rtl="0">
              <a:lnSpc>
                <a:spcPct val="95000"/>
              </a:lnSpc>
              <a:spcBef>
                <a:spcPts val="0"/>
              </a:spcBef>
              <a:spcAft>
                <a:spcPts val="0"/>
              </a:spcAft>
              <a:buNone/>
            </a:pPr>
            <a:r>
              <a:rPr lang="en" sz="1450">
                <a:latin typeface="Times"/>
                <a:ea typeface="Times"/>
                <a:cs typeface="Times"/>
                <a:sym typeface="Times"/>
              </a:rPr>
              <a:t>Protect patient records from data breaches and unauthorized access.</a:t>
            </a:r>
            <a:endParaRPr sz="1450">
              <a:latin typeface="Times"/>
              <a:ea typeface="Times"/>
              <a:cs typeface="Times"/>
              <a:sym typeface="Times"/>
            </a:endParaRPr>
          </a:p>
        </p:txBody>
      </p:sp>
      <p:sp>
        <p:nvSpPr>
          <p:cNvPr id="103" name="Google Shape;103;p1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33" b="1">
                <a:latin typeface="Times"/>
                <a:ea typeface="Times"/>
                <a:cs typeface="Times"/>
                <a:sym typeface="Times"/>
              </a:rPr>
              <a:t>Scope and Objectives</a:t>
            </a:r>
            <a:endParaRPr sz="3133" b="1">
              <a:latin typeface="Times"/>
              <a:ea typeface="Times"/>
              <a:cs typeface="Times"/>
              <a:sym typeface="Times"/>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4" name="Google Shape;104;p19"/>
          <p:cNvSpPr txBox="1"/>
          <p:nvPr/>
        </p:nvSpPr>
        <p:spPr>
          <a:xfrm>
            <a:off x="311725" y="3258950"/>
            <a:ext cx="3999900" cy="14403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65000"/>
              </a:lnSpc>
              <a:spcBef>
                <a:spcPts val="0"/>
              </a:spcBef>
              <a:spcAft>
                <a:spcPts val="0"/>
              </a:spcAft>
              <a:buNone/>
            </a:pPr>
            <a:r>
              <a:rPr lang="en" sz="1650" b="1">
                <a:solidFill>
                  <a:schemeClr val="dk2"/>
                </a:solidFill>
                <a:latin typeface="Times"/>
                <a:ea typeface="Times"/>
                <a:cs typeface="Times"/>
                <a:sym typeface="Times"/>
              </a:rPr>
              <a:t>Mitigate Ransomware</a:t>
            </a:r>
            <a:endParaRPr sz="1650" b="1">
              <a:solidFill>
                <a:schemeClr val="dk2"/>
              </a:solidFill>
              <a:latin typeface="Times"/>
              <a:ea typeface="Times"/>
              <a:cs typeface="Times"/>
              <a:sym typeface="Times"/>
            </a:endParaRPr>
          </a:p>
          <a:p>
            <a:pPr marL="0" lvl="0" indent="0" algn="l" rtl="0">
              <a:spcBef>
                <a:spcPts val="0"/>
              </a:spcBef>
              <a:spcAft>
                <a:spcPts val="0"/>
              </a:spcAft>
              <a:buNone/>
            </a:pPr>
            <a:r>
              <a:rPr lang="en" sz="1450">
                <a:solidFill>
                  <a:schemeClr val="dk2"/>
                </a:solidFill>
                <a:latin typeface="Times"/>
                <a:ea typeface="Times"/>
                <a:cs typeface="Times"/>
                <a:sym typeface="Times"/>
              </a:rPr>
              <a:t>Reduce the likelihood of ransomware attacks against healthcare systems.</a:t>
            </a:r>
            <a:endParaRPr sz="1450">
              <a:solidFill>
                <a:schemeClr val="dk2"/>
              </a:solidFill>
              <a:latin typeface="Times"/>
              <a:ea typeface="Times"/>
              <a:cs typeface="Times"/>
              <a:sym typeface="Times"/>
            </a:endParaRPr>
          </a:p>
          <a:p>
            <a:pPr marL="0" lvl="0" indent="0" algn="l" rtl="0">
              <a:spcBef>
                <a:spcPts val="0"/>
              </a:spcBef>
              <a:spcAft>
                <a:spcPts val="0"/>
              </a:spcAft>
              <a:buNone/>
            </a:pPr>
            <a:endParaRPr sz="1300">
              <a:solidFill>
                <a:schemeClr val="dk2"/>
              </a:solidFill>
              <a:latin typeface="Roboto"/>
              <a:ea typeface="Roboto"/>
              <a:cs typeface="Roboto"/>
              <a:sym typeface="Roboto"/>
            </a:endParaRPr>
          </a:p>
        </p:txBody>
      </p:sp>
      <p:sp>
        <p:nvSpPr>
          <p:cNvPr id="105" name="Google Shape;105;p19"/>
          <p:cNvSpPr txBox="1"/>
          <p:nvPr/>
        </p:nvSpPr>
        <p:spPr>
          <a:xfrm>
            <a:off x="4832400" y="3258950"/>
            <a:ext cx="3999900" cy="14403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t" anchorCtr="0">
            <a:noAutofit/>
          </a:bodyPr>
          <a:lstStyle/>
          <a:p>
            <a:pPr marL="0" lvl="0" indent="0" algn="l" rtl="0">
              <a:lnSpc>
                <a:spcPct val="165000"/>
              </a:lnSpc>
              <a:spcBef>
                <a:spcPts val="0"/>
              </a:spcBef>
              <a:spcAft>
                <a:spcPts val="0"/>
              </a:spcAft>
              <a:buNone/>
            </a:pPr>
            <a:r>
              <a:rPr lang="en" sz="1650" b="1">
                <a:solidFill>
                  <a:schemeClr val="dk2"/>
                </a:solidFill>
                <a:latin typeface="Times"/>
                <a:ea typeface="Times"/>
                <a:cs typeface="Times"/>
                <a:sym typeface="Times"/>
              </a:rPr>
              <a:t>Enhance Security Posture</a:t>
            </a:r>
            <a:endParaRPr sz="1650" b="1">
              <a:solidFill>
                <a:schemeClr val="dk2"/>
              </a:solidFill>
              <a:latin typeface="Times"/>
              <a:ea typeface="Times"/>
              <a:cs typeface="Times"/>
              <a:sym typeface="Times"/>
            </a:endParaRPr>
          </a:p>
          <a:p>
            <a:pPr marL="0" lvl="0" indent="0" algn="l" rtl="0">
              <a:spcBef>
                <a:spcPts val="0"/>
              </a:spcBef>
              <a:spcAft>
                <a:spcPts val="0"/>
              </a:spcAft>
              <a:buNone/>
            </a:pPr>
            <a:r>
              <a:rPr lang="en" sz="1450">
                <a:solidFill>
                  <a:schemeClr val="dk2"/>
                </a:solidFill>
                <a:latin typeface="Times"/>
                <a:ea typeface="Times"/>
                <a:cs typeface="Times"/>
                <a:sym typeface="Times"/>
              </a:rPr>
              <a:t>Strengthen the healthcare system’s overall cybersecurity framework.</a:t>
            </a:r>
            <a:endParaRPr sz="1450">
              <a:solidFill>
                <a:schemeClr val="dk2"/>
              </a:solidFill>
              <a:latin typeface="Times"/>
              <a:ea typeface="Times"/>
              <a:cs typeface="Times"/>
              <a:sym typeface="Times"/>
            </a:endParaRPr>
          </a:p>
          <a:p>
            <a:pPr marL="0" lvl="0" indent="0" algn="l" rtl="0">
              <a:spcBef>
                <a:spcPts val="0"/>
              </a:spcBef>
              <a:spcAft>
                <a:spcPts val="0"/>
              </a:spcAft>
              <a:buNone/>
            </a:pP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ubTitle" idx="4294967295"/>
          </p:nvPr>
        </p:nvSpPr>
        <p:spPr>
          <a:xfrm>
            <a:off x="4002400" y="435325"/>
            <a:ext cx="4555800" cy="480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8159" b="1">
                <a:solidFill>
                  <a:schemeClr val="dk1"/>
                </a:solidFill>
                <a:latin typeface="Times"/>
                <a:ea typeface="Times"/>
                <a:cs typeface="Times"/>
                <a:sym typeface="Times"/>
              </a:rPr>
              <a:t>Current State Analysis</a:t>
            </a:r>
            <a:endParaRPr sz="8159" b="1">
              <a:solidFill>
                <a:schemeClr val="dk1"/>
              </a:solidFill>
              <a:latin typeface="Times"/>
              <a:ea typeface="Times"/>
              <a:cs typeface="Times"/>
              <a:sym typeface="Times"/>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82" name="Google Shape;82;p16"/>
          <p:cNvSpPr txBox="1">
            <a:spLocks noGrp="1"/>
          </p:cNvSpPr>
          <p:nvPr>
            <p:ph type="body" idx="4294967295"/>
          </p:nvPr>
        </p:nvSpPr>
        <p:spPr>
          <a:xfrm>
            <a:off x="4256225" y="1008675"/>
            <a:ext cx="4636500" cy="3739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200" dirty="0">
                <a:latin typeface="Times"/>
                <a:ea typeface="Times"/>
                <a:cs typeface="Times"/>
                <a:sym typeface="Times"/>
              </a:rPr>
              <a:t>Recent security incidents have highlighted critical vulnerabilities within the healthcare infrastructure:</a:t>
            </a:r>
            <a:endParaRPr sz="1200" dirty="0">
              <a:latin typeface="Times"/>
              <a:ea typeface="Times"/>
              <a:cs typeface="Times"/>
              <a:sym typeface="Times"/>
            </a:endParaRPr>
          </a:p>
          <a:p>
            <a:pPr marL="457200" lvl="0" indent="-299085" algn="l" rtl="0">
              <a:spcBef>
                <a:spcPts val="1200"/>
              </a:spcBef>
              <a:spcAft>
                <a:spcPts val="0"/>
              </a:spcAft>
              <a:buSzPct val="100000"/>
              <a:buFont typeface="Times"/>
              <a:buChar char="●"/>
            </a:pPr>
            <a:r>
              <a:rPr lang="en" sz="1200" dirty="0">
                <a:latin typeface="Times"/>
                <a:ea typeface="Times"/>
                <a:cs typeface="Times"/>
                <a:sym typeface="Times"/>
              </a:rPr>
              <a:t>The lab machines and PHI systems were directly accessible from the internet</a:t>
            </a:r>
            <a:endParaRPr sz="1200" dirty="0">
              <a:latin typeface="Times"/>
              <a:ea typeface="Times"/>
              <a:cs typeface="Times"/>
              <a:sym typeface="Times"/>
            </a:endParaRPr>
          </a:p>
          <a:p>
            <a:pPr marL="457200" lvl="0" indent="-299085" algn="l" rtl="0">
              <a:spcBef>
                <a:spcPts val="1000"/>
              </a:spcBef>
              <a:spcAft>
                <a:spcPts val="0"/>
              </a:spcAft>
              <a:buSzPct val="100000"/>
              <a:buFont typeface="Times"/>
              <a:buChar char="●"/>
            </a:pPr>
            <a:r>
              <a:rPr lang="en" sz="1200" dirty="0">
                <a:latin typeface="Times"/>
                <a:ea typeface="Times"/>
                <a:cs typeface="Times"/>
                <a:sym typeface="Times"/>
              </a:rPr>
              <a:t>The hospital network lacked network segmentation, enabling lateral movement by attackers</a:t>
            </a:r>
            <a:endParaRPr sz="1200" dirty="0">
              <a:latin typeface="Times"/>
              <a:ea typeface="Times"/>
              <a:cs typeface="Times"/>
              <a:sym typeface="Times"/>
            </a:endParaRPr>
          </a:p>
          <a:p>
            <a:pPr marL="457200" lvl="0" indent="-299085" algn="l" rtl="0">
              <a:spcBef>
                <a:spcPts val="1000"/>
              </a:spcBef>
              <a:spcAft>
                <a:spcPts val="0"/>
              </a:spcAft>
              <a:buSzPct val="100000"/>
              <a:buFont typeface="Times"/>
              <a:buChar char="●"/>
            </a:pPr>
            <a:r>
              <a:rPr lang="en" sz="1200" dirty="0">
                <a:latin typeface="Times"/>
                <a:ea typeface="Times"/>
                <a:cs typeface="Times"/>
                <a:sym typeface="Times"/>
              </a:rPr>
              <a:t>No IDS/IPS or SIEM tools were in place to detect threats</a:t>
            </a:r>
            <a:endParaRPr sz="1200" dirty="0">
              <a:latin typeface="Times"/>
              <a:ea typeface="Times"/>
              <a:cs typeface="Times"/>
              <a:sym typeface="Times"/>
            </a:endParaRPr>
          </a:p>
          <a:p>
            <a:pPr marL="457200" lvl="0" indent="-299085" algn="l" rtl="0">
              <a:spcBef>
                <a:spcPts val="1000"/>
              </a:spcBef>
              <a:spcAft>
                <a:spcPts val="0"/>
              </a:spcAft>
              <a:buSzPct val="100000"/>
              <a:buFont typeface="Times"/>
              <a:buChar char="●"/>
            </a:pPr>
            <a:r>
              <a:rPr lang="en" sz="1200" dirty="0">
                <a:latin typeface="Times"/>
                <a:ea typeface="Times"/>
                <a:cs typeface="Times"/>
                <a:sym typeface="Times"/>
              </a:rPr>
              <a:t>Many systems were running outdated Windows 7 operating systems</a:t>
            </a:r>
            <a:endParaRPr sz="1200" dirty="0">
              <a:latin typeface="Times"/>
              <a:ea typeface="Times"/>
              <a:cs typeface="Times"/>
              <a:sym typeface="Times"/>
            </a:endParaRPr>
          </a:p>
          <a:p>
            <a:pPr marL="457200" lvl="0" indent="-299085" algn="l" rtl="0">
              <a:spcBef>
                <a:spcPts val="1000"/>
              </a:spcBef>
              <a:spcAft>
                <a:spcPts val="0"/>
              </a:spcAft>
              <a:buSzPct val="100000"/>
              <a:buFont typeface="Times"/>
              <a:buChar char="●"/>
            </a:pPr>
            <a:r>
              <a:rPr lang="en" sz="1200" dirty="0">
                <a:latin typeface="Times"/>
                <a:ea typeface="Times"/>
                <a:cs typeface="Times"/>
                <a:sym typeface="Times"/>
              </a:rPr>
              <a:t>No MFA was enabled for remote or administrative access</a:t>
            </a:r>
            <a:endParaRPr sz="1200" dirty="0">
              <a:latin typeface="Times"/>
              <a:ea typeface="Times"/>
              <a:cs typeface="Times"/>
              <a:sym typeface="Times"/>
            </a:endParaRPr>
          </a:p>
          <a:p>
            <a:pPr marL="457200" lvl="0" indent="-299085" algn="l" rtl="0">
              <a:spcBef>
                <a:spcPts val="1000"/>
              </a:spcBef>
              <a:spcAft>
                <a:spcPts val="0"/>
              </a:spcAft>
              <a:buSzPct val="100000"/>
              <a:buFont typeface="Times"/>
              <a:buChar char="●"/>
            </a:pPr>
            <a:r>
              <a:rPr lang="en" sz="1200" dirty="0">
                <a:latin typeface="Times"/>
                <a:ea typeface="Times"/>
                <a:cs typeface="Times"/>
                <a:sym typeface="Times"/>
              </a:rPr>
              <a:t>Patient data was stored unencrypted</a:t>
            </a:r>
            <a:endParaRPr sz="1200" dirty="0">
              <a:latin typeface="Times"/>
              <a:ea typeface="Times"/>
              <a:cs typeface="Times"/>
              <a:sym typeface="Times"/>
            </a:endParaRPr>
          </a:p>
          <a:p>
            <a:pPr marL="457200" lvl="0" indent="-299085" algn="l" rtl="0">
              <a:spcBef>
                <a:spcPts val="1000"/>
              </a:spcBef>
              <a:spcAft>
                <a:spcPts val="0"/>
              </a:spcAft>
              <a:buSzPct val="100000"/>
              <a:buFont typeface="Times"/>
              <a:buChar char="●"/>
            </a:pPr>
            <a:r>
              <a:rPr lang="en" sz="1200" dirty="0">
                <a:latin typeface="Times"/>
                <a:ea typeface="Times"/>
                <a:cs typeface="Times"/>
                <a:sym typeface="Times"/>
              </a:rPr>
              <a:t>Staff had limited or no security awareness training, making them highly vulnerable to phishing</a:t>
            </a:r>
            <a:endParaRPr sz="1200" dirty="0">
              <a:latin typeface="Times"/>
              <a:ea typeface="Times"/>
              <a:cs typeface="Times"/>
              <a:sym typeface="Times"/>
            </a:endParaRPr>
          </a:p>
          <a:p>
            <a:pPr marL="0" lvl="0" indent="0" algn="l" rtl="0">
              <a:spcBef>
                <a:spcPts val="1000"/>
              </a:spcBef>
              <a:spcAft>
                <a:spcPts val="1200"/>
              </a:spcAft>
              <a:buNone/>
            </a:pPr>
            <a:r>
              <a:rPr lang="en" sz="1200" dirty="0">
                <a:latin typeface="Times"/>
                <a:ea typeface="Times"/>
                <a:cs typeface="Times"/>
                <a:sym typeface="Times"/>
              </a:rPr>
              <a:t>A thorough understanding of the current environment is essential to designing and implementing effective security enhancements.</a:t>
            </a:r>
            <a:endParaRPr sz="1200" dirty="0">
              <a:latin typeface="Times"/>
              <a:ea typeface="Times"/>
              <a:cs typeface="Times"/>
              <a:sym typeface="Times"/>
            </a:endParaRPr>
          </a:p>
        </p:txBody>
      </p:sp>
      <p:pic>
        <p:nvPicPr>
          <p:cNvPr id="83" name="Google Shape;83;p16" title="image-asset.jpeg"/>
          <p:cNvPicPr preferRelativeResize="0"/>
          <p:nvPr/>
        </p:nvPicPr>
        <p:blipFill>
          <a:blip r:embed="rId3">
            <a:alphaModFix/>
          </a:blip>
          <a:stretch>
            <a:fillRect/>
          </a:stretch>
        </p:blipFill>
        <p:spPr>
          <a:xfrm>
            <a:off x="0" y="0"/>
            <a:ext cx="4002401"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a:ea typeface="Times"/>
                <a:cs typeface="Times"/>
                <a:sym typeface="Times"/>
              </a:rPr>
              <a:t>Current Architecture</a:t>
            </a:r>
            <a:endParaRPr b="1">
              <a:latin typeface="Times"/>
              <a:ea typeface="Times"/>
              <a:cs typeface="Times"/>
              <a:sym typeface="Times"/>
            </a:endParaRPr>
          </a:p>
        </p:txBody>
      </p:sp>
      <p:sp>
        <p:nvSpPr>
          <p:cNvPr id="89" name="Google Shape;89;p17"/>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sz="1600"/>
          </a:p>
        </p:txBody>
      </p:sp>
      <p:pic>
        <p:nvPicPr>
          <p:cNvPr id="90" name="Google Shape;90;p17" title="Screenshot 2025-05-02 105514.png"/>
          <p:cNvPicPr preferRelativeResize="0"/>
          <p:nvPr/>
        </p:nvPicPr>
        <p:blipFill>
          <a:blip r:embed="rId3">
            <a:alphaModFix/>
          </a:blip>
          <a:stretch>
            <a:fillRect/>
          </a:stretch>
        </p:blipFill>
        <p:spPr>
          <a:xfrm>
            <a:off x="0" y="1270825"/>
            <a:ext cx="9144000" cy="3872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539725"/>
            <a:ext cx="8520600" cy="6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40" b="1">
                <a:latin typeface="Times"/>
                <a:ea typeface="Times"/>
                <a:cs typeface="Times"/>
                <a:sym typeface="Times"/>
              </a:rPr>
              <a:t>Risk Assessment (DREAD) of Existing Architecture</a:t>
            </a:r>
            <a:endParaRPr sz="2540" b="1"/>
          </a:p>
          <a:p>
            <a:pPr marL="0" lvl="0" indent="0" algn="l" rtl="0">
              <a:spcBef>
                <a:spcPts val="0"/>
              </a:spcBef>
              <a:spcAft>
                <a:spcPts val="0"/>
              </a:spcAft>
              <a:buSzPts val="990"/>
              <a:buNone/>
            </a:pPr>
            <a:endParaRPr sz="3240"/>
          </a:p>
        </p:txBody>
      </p:sp>
      <p:pic>
        <p:nvPicPr>
          <p:cNvPr id="96" name="Google Shape;96;p18" title="Screenshot 2025-05-02 105909.png"/>
          <p:cNvPicPr preferRelativeResize="0"/>
          <p:nvPr/>
        </p:nvPicPr>
        <p:blipFill>
          <a:blip r:embed="rId3">
            <a:alphaModFix/>
          </a:blip>
          <a:stretch>
            <a:fillRect/>
          </a:stretch>
        </p:blipFill>
        <p:spPr>
          <a:xfrm>
            <a:off x="409750" y="1678600"/>
            <a:ext cx="8158074" cy="18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03200" y="519425"/>
            <a:ext cx="8267400" cy="57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540" b="1"/>
              <a:t>Recommended Architectural Framework</a:t>
            </a:r>
            <a:endParaRPr sz="2540" b="1"/>
          </a:p>
        </p:txBody>
      </p:sp>
      <p:pic>
        <p:nvPicPr>
          <p:cNvPr id="111" name="Google Shape;111;p20" title="Screenshot 2025-05-02 111851.png"/>
          <p:cNvPicPr preferRelativeResize="0"/>
          <p:nvPr/>
        </p:nvPicPr>
        <p:blipFill>
          <a:blip r:embed="rId3">
            <a:alphaModFix/>
          </a:blip>
          <a:stretch>
            <a:fillRect/>
          </a:stretch>
        </p:blipFill>
        <p:spPr>
          <a:xfrm>
            <a:off x="152400" y="1245725"/>
            <a:ext cx="8991600" cy="389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277850" y="0"/>
            <a:ext cx="4418400" cy="62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040" b="1">
                <a:latin typeface="Times"/>
                <a:ea typeface="Times"/>
                <a:cs typeface="Times"/>
                <a:sym typeface="Times"/>
              </a:rPr>
              <a:t>Recommended Security Approach</a:t>
            </a:r>
            <a:endParaRPr sz="2040" b="1">
              <a:latin typeface="Times"/>
              <a:ea typeface="Times"/>
              <a:cs typeface="Times"/>
              <a:sym typeface="Times"/>
            </a:endParaRPr>
          </a:p>
        </p:txBody>
      </p:sp>
      <p:sp>
        <p:nvSpPr>
          <p:cNvPr id="117" name="Google Shape;117;p21"/>
          <p:cNvSpPr txBox="1"/>
          <p:nvPr/>
        </p:nvSpPr>
        <p:spPr>
          <a:xfrm>
            <a:off x="277850" y="624600"/>
            <a:ext cx="5670450" cy="4224900"/>
          </a:xfrm>
          <a:prstGeom prst="rect">
            <a:avLst/>
          </a:prstGeom>
          <a:noFill/>
          <a:ln>
            <a:noFill/>
          </a:ln>
        </p:spPr>
        <p:txBody>
          <a:bodyPr spcFirstLastPara="1" wrap="square" lIns="91425" tIns="91425" rIns="91425" bIns="91425" anchor="t" anchorCtr="0">
            <a:noAutofit/>
          </a:bodyPr>
          <a:lstStyle/>
          <a:p>
            <a:pPr marL="457200" lvl="0" indent="-295275" algn="l" rtl="0">
              <a:lnSpc>
                <a:spcPct val="100000"/>
              </a:lnSpc>
              <a:spcBef>
                <a:spcPts val="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Deploy advanced Endpoint Detection and Response (EDR) tools to protect against malware and advanced threats</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Architect the system in alignment with HIPAA compliance standards</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Apply network segmentation to minimize the attack surface and contain potential breaches</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Implement data encryption to safeguard sensitive patient information</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Establish strong access control and identity management systems to protect PHI</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Integrate Intrusion Detection and Prevention Systems (IDS/IPS) for real-time threat monitoring and response</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Utilize Security Information and Event Management (SIEM) for centralized log analysis and incident detection</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Set up a Demilitarized Zone (DMZ) to isolate critical systems from public access</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Enforce Multi-Factor Authentication (MFA) across applicable systems for enhanced access security</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Adopt a patch management solution to ensure timely updates and remediation of software vulnerabilities</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0"/>
              </a:spcAft>
              <a:buClr>
                <a:schemeClr val="dk2"/>
              </a:buClr>
              <a:buSzPts val="1050"/>
              <a:buFont typeface="Times"/>
              <a:buChar char="●"/>
            </a:pPr>
            <a:r>
              <a:rPr lang="en" sz="1050" dirty="0">
                <a:solidFill>
                  <a:schemeClr val="dk2"/>
                </a:solidFill>
                <a:latin typeface="Times"/>
                <a:ea typeface="Times"/>
                <a:cs typeface="Times"/>
                <a:sym typeface="Times"/>
              </a:rPr>
              <a:t>Leverage secure communication and collaboration tools to protect sensitive data in transit</a:t>
            </a:r>
            <a:endParaRPr sz="1050" dirty="0">
              <a:solidFill>
                <a:schemeClr val="dk2"/>
              </a:solidFill>
              <a:latin typeface="Times"/>
              <a:ea typeface="Times"/>
              <a:cs typeface="Times"/>
              <a:sym typeface="Times"/>
            </a:endParaRPr>
          </a:p>
          <a:p>
            <a:pPr marL="457200" lvl="0" indent="-295275" algn="l" rtl="0">
              <a:lnSpc>
                <a:spcPct val="100000"/>
              </a:lnSpc>
              <a:spcBef>
                <a:spcPts val="1000"/>
              </a:spcBef>
              <a:spcAft>
                <a:spcPts val="1000"/>
              </a:spcAft>
              <a:buClr>
                <a:schemeClr val="dk2"/>
              </a:buClr>
              <a:buSzPts val="1050"/>
              <a:buFont typeface="Times"/>
              <a:buChar char="●"/>
            </a:pPr>
            <a:r>
              <a:rPr lang="en" sz="1050" dirty="0">
                <a:solidFill>
                  <a:schemeClr val="dk2"/>
                </a:solidFill>
                <a:latin typeface="Times"/>
                <a:ea typeface="Times"/>
                <a:cs typeface="Times"/>
                <a:sym typeface="Times"/>
              </a:rPr>
              <a:t>Conduct regular security awareness training to educate employees on best practices and threat prevention</a:t>
            </a:r>
            <a:endParaRPr sz="1050" dirty="0">
              <a:solidFill>
                <a:schemeClr val="dk2"/>
              </a:solidFill>
              <a:latin typeface="Times"/>
              <a:ea typeface="Times"/>
              <a:cs typeface="Times"/>
              <a:sym typeface="Times"/>
            </a:endParaRPr>
          </a:p>
        </p:txBody>
      </p:sp>
      <p:pic>
        <p:nvPicPr>
          <p:cNvPr id="118" name="Google Shape;118;p21" title="iStock-1343499203-scaled.jpg"/>
          <p:cNvPicPr preferRelativeResize="0"/>
          <p:nvPr/>
        </p:nvPicPr>
        <p:blipFill>
          <a:blip r:embed="rId3">
            <a:alphaModFix/>
          </a:blip>
          <a:stretch>
            <a:fillRect/>
          </a:stretch>
        </p:blipFill>
        <p:spPr>
          <a:xfrm>
            <a:off x="5948300" y="0"/>
            <a:ext cx="3195700" cy="5143500"/>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1283</Words>
  <Application>Microsoft Office PowerPoint</Application>
  <PresentationFormat>On-screen Show (16:9)</PresentationFormat>
  <Paragraphs>168</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Roboto</vt:lpstr>
      <vt:lpstr>Times</vt:lpstr>
      <vt:lpstr>Arial</vt:lpstr>
      <vt:lpstr>Merriweather</vt:lpstr>
      <vt:lpstr>Times New Roman</vt:lpstr>
      <vt:lpstr>Paradigm</vt:lpstr>
      <vt:lpstr>Securing Digital Healthcare: Safeguarding Patient Information</vt:lpstr>
      <vt:lpstr>Table of Contents  </vt:lpstr>
      <vt:lpstr>Introduction  The healthcare infrastructure experienced a ransomware attack, resulting in the compromise of a significant amount of Protected Health Information (PHI) and employee Personally Identifiable Information (PII). Although the ransom has been paid, our objective is to assess the current state of the infrastructure and enhance its overall security posture.  *PHI is central to patient care and financial processing; compromise may result in HIPAA violations, reputational loss, and legal liabilities.</vt:lpstr>
      <vt:lpstr>Scope and Objectives  </vt:lpstr>
      <vt:lpstr>PowerPoint Presentation</vt:lpstr>
      <vt:lpstr>Current Architecture</vt:lpstr>
      <vt:lpstr>Risk Assessment (DREAD) of Existing Architecture </vt:lpstr>
      <vt:lpstr>Recommended Architectural Framework</vt:lpstr>
      <vt:lpstr>Recommended Security Approach</vt:lpstr>
      <vt:lpstr>Investment and Integration Approach</vt:lpstr>
      <vt:lpstr>Investment and Integration Approach </vt:lpstr>
      <vt:lpstr>Security Mapping Matrix</vt:lpstr>
      <vt:lpstr>Risk Assessment (DREAD) of New Architecture  </vt:lpstr>
      <vt:lpstr>PowerPoint Presentation</vt:lpstr>
      <vt:lpstr>Alternative Solutions and Evaluation</vt:lpstr>
      <vt:lpstr>Conclusion  Recent security breaches highlight the urgent need for strong security measures in the healthcare sector to protect patient data and uphold public trust. Prioritizing cybersecurity and investing in comprehensive protection strategies is essential for mitigating risks and ensuring patient privacy. </vt:lpstr>
      <vt:lpstr>References  Cybersecurity in Healthcare: Protecting Patient Data and Maintaining Trust – Journal of Healthcare Information Management Mitigating Ransomware Attacks in the Healthcare Sector  – NIST Cybersecurity Practice Guide HIPAA Security Rule Compliance Checklist  – U.S. Department of Health &amp; Human Services Best Practices for Securing Connected Medical Devices  – Healthcare Information and Management Systems Society (HIMSS) Emerging Cyber Threats in Healthcare: Trends and Mitigation Strategies  – Gartner Research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Digital Healthcare: Safeguarding Patient Information</dc:title>
  <cp:lastModifiedBy>Bhanu Teja Panguluri</cp:lastModifiedBy>
  <cp:revision>10</cp:revision>
  <dcterms:modified xsi:type="dcterms:W3CDTF">2025-05-21T19:38:05Z</dcterms:modified>
</cp:coreProperties>
</file>