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7" r:id="rId3"/>
    <p:sldId id="262" r:id="rId4"/>
    <p:sldId id="269" r:id="rId5"/>
    <p:sldId id="298" r:id="rId6"/>
    <p:sldId id="312" r:id="rId7"/>
    <p:sldId id="313" r:id="rId8"/>
    <p:sldId id="293" r:id="rId9"/>
    <p:sldId id="292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al" id="{CDF98F70-41F7-46C1-912C-93288E7DE489}">
          <p14:sldIdLst>
            <p14:sldId id="279"/>
          </p14:sldIdLst>
        </p14:section>
        <p14:section name="start" id="{1B2861C5-7040-44D7-AF89-D4A59C999078}">
          <p14:sldIdLst>
            <p14:sldId id="297"/>
          </p14:sldIdLst>
        </p14:section>
        <p14:section name="Intro" id="{ACD99493-8DBF-45D5-84EB-38340CEAAE0E}">
          <p14:sldIdLst>
            <p14:sldId id="262"/>
          </p14:sldIdLst>
        </p14:section>
        <p14:section name="Stegano" id="{76FC056D-FA01-4CB4-A022-795EB3279A0A}">
          <p14:sldIdLst>
            <p14:sldId id="269"/>
          </p14:sldIdLst>
        </p14:section>
        <p14:section name="Detection" id="{66B6AF1A-D161-45FC-88FD-8B0FF7A71172}">
          <p14:sldIdLst>
            <p14:sldId id="298"/>
          </p14:sldIdLst>
        </p14:section>
        <p14:section name="Decoding" id="{D56D1819-792A-451C-805E-963CD683503B}">
          <p14:sldIdLst>
            <p14:sldId id="312"/>
            <p14:sldId id="313"/>
            <p14:sldId id="293"/>
          </p14:sldIdLst>
        </p14:section>
        <p14:section name="Conclusion" id="{FADD02A9-53DE-4FDC-A298-498B82452BAC}">
          <p14:sldIdLst>
            <p14:sldId id="29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CA44B-F949-4DC9-A332-773277B1D7CF}" v="5" dt="2023-05-08T16:56:5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4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B8BE-5769-3317-79EB-E38B5609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49B3-B03B-1F96-BF6D-A4024798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FB7D-17BE-60AB-B784-E8915B13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3887-4905-E40F-3501-16D2B39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EC25-0E8F-F690-5C3D-BD564C3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FA3-5B9E-1810-B498-B076AF6C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C824-64E7-45BB-0BE6-00BA2E05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4906-EE28-699C-1E0D-86609016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3BC1-5F3D-D3DB-A23C-C63DE738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9426-0E5D-88A2-C282-3468AC38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9B0D-5C9C-085F-2C10-435CBDF4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33E9E-3552-9AB7-A1C7-3E6075FE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75C1-5599-604C-5605-88B4E747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06F6-DAB3-59D7-4C92-12A0B138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5758-27B2-B1E5-823F-ED028FEB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210-2E15-755D-19AF-EDF1E47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45FB-CDE8-8B0B-BEA9-9E482895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5CB1-C3C3-C9C9-D09F-73F26853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DF63-4633-B4E0-AC3B-B1E5DD8A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171D-E26A-2C42-3542-983B622D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E631-AA72-8467-2217-194D0B96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F16E1-7909-ADBB-E8C9-10F5E85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9FDF-9056-7E9C-233E-1CA19817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E63A-3AB4-E3BE-BFB6-BA3E53CB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A61C-3414-566C-BF15-443636AD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9474-8E75-3F86-9F90-B2DE625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DF0B-2FB2-F5EA-8121-8E3623AA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30385-A7E5-93DF-F983-3F1396117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EA672-2B04-DB7C-2FB8-B96EA733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0AB7-E8F4-52E9-50D7-414F04A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45FE-0929-9CD1-45A7-77AB1378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2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2A2A-24B0-DBDB-737A-BB13F1E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694D1-53CD-841F-F935-F86AC517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191A-F3BF-F788-2A0E-4FEDFED7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A03C2-22D0-84F4-4254-A5ABEBC20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16B8-CE4B-37B0-EEA9-ACDDFA641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B66DA-EB36-86CC-F441-BDE21F68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3513-03AB-8AA8-5E1E-86A98A0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02621-07AC-D308-B738-D07F7739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9B4F-B235-5CA7-8ABD-96836A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C7AEE-F43A-44DC-70AB-474990D1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A8A6-4637-DE70-A204-0F4F3AB5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1601C-E7B8-E158-2151-59B101D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F30EE-BE43-0F3C-045A-0028EFD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ACE8A-F389-94EB-915C-1BBD9694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FF6D5-24AB-1E77-F124-144B375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82D9-8BC7-01A9-9E54-C2A29EF8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2110-6B42-DA42-04F5-8028BB9A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3A933-ED7B-6568-5B73-E4EA33F8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215A-8BFF-6C9F-F070-B140CD19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84A5-2DC1-5AC3-D9F8-1055A115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56CF3-F9B9-7D00-36C8-DA30732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4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3A2-B17A-061B-3065-C5C0AFF1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44ED3-FBE3-FB7A-056F-4FB9A3B6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A0EA6-4CAE-AEC7-203F-A9ED4C5BB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79EC-F777-56E1-3578-FDDC7BD2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E189-7021-68D0-8EF8-91F30FF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0FF8-6B09-8C05-9961-0820590A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AB7D6-0D5A-BB44-AE77-47659A07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C952-F778-D03D-3B7B-633DE40D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0581-83B9-CB49-1651-0288CE859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9056-5A5A-4B88-A5D7-606643A16C16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2FAD-0AAD-7EFF-1E4F-F6ECC221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F547-2FE5-03FA-458C-EF74198D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6793-39C3-47AA-B48A-E3086158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12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2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CC97F2-1623-D530-D5F1-67A94BA79920}"/>
              </a:ext>
            </a:extLst>
          </p:cNvPr>
          <p:cNvSpPr/>
          <p:nvPr/>
        </p:nvSpPr>
        <p:spPr>
          <a:xfrm rot="1654596">
            <a:off x="5940876" y="-996177"/>
            <a:ext cx="10335004" cy="93423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9D4B7-4FB1-EED1-055B-601AF3FA0B3E}"/>
              </a:ext>
            </a:extLst>
          </p:cNvPr>
          <p:cNvSpPr txBox="1"/>
          <p:nvPr/>
        </p:nvSpPr>
        <p:spPr>
          <a:xfrm>
            <a:off x="7451913" y="2993575"/>
            <a:ext cx="5735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Bhanu Prasad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Hritik Ranjan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Bhanu Teja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Aditya Venkat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B93DF-3FFC-4F2D-1710-D321217FC624}"/>
              </a:ext>
            </a:extLst>
          </p:cNvPr>
          <p:cNvSpPr/>
          <p:nvPr/>
        </p:nvSpPr>
        <p:spPr>
          <a:xfrm>
            <a:off x="549034" y="1050042"/>
            <a:ext cx="3805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>
                <a:ln/>
                <a:effectLst/>
              </a:rPr>
              <a:t>Placement</a:t>
            </a:r>
            <a:r>
              <a:rPr lang="en-US" sz="4800" b="1" cap="none" spc="0" dirty="0">
                <a:ln/>
                <a:solidFill>
                  <a:schemeClr val="accent2"/>
                </a:solidFill>
                <a:effectLst/>
              </a:rPr>
              <a:t>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E1C57-8342-96E9-A43E-3A4BED0C2467}"/>
              </a:ext>
            </a:extLst>
          </p:cNvPr>
          <p:cNvSpPr txBox="1"/>
          <p:nvPr/>
        </p:nvSpPr>
        <p:spPr>
          <a:xfrm>
            <a:off x="6699336" y="2238997"/>
            <a:ext cx="57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Team KnightCoders</a:t>
            </a:r>
          </a:p>
        </p:txBody>
      </p:sp>
      <p:pic>
        <p:nvPicPr>
          <p:cNvPr id="2" name="Picture 1" descr="Image result for IIItkalyani">
            <a:extLst>
              <a:ext uri="{FF2B5EF4-FFF2-40B4-BE49-F238E27FC236}">
                <a16:creationId xmlns:a16="http://schemas.microsoft.com/office/drawing/2014/main" id="{0AD7A0B5-619D-10D6-E5DA-D2660B32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6" y="2739979"/>
            <a:ext cx="1660895" cy="166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005FE7-E280-C829-5EB9-6BFDBAD9ADE7}"/>
              </a:ext>
            </a:extLst>
          </p:cNvPr>
          <p:cNvSpPr/>
          <p:nvPr/>
        </p:nvSpPr>
        <p:spPr>
          <a:xfrm>
            <a:off x="491479" y="4496133"/>
            <a:ext cx="4721034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 INSTITUTE OF INFORMATION TECHNOLOGY KALYANI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4B45A-6D8A-D99C-3AEF-BA42B8FC22D6}"/>
              </a:ext>
            </a:extLst>
          </p:cNvPr>
          <p:cNvSpPr txBox="1"/>
          <p:nvPr/>
        </p:nvSpPr>
        <p:spPr>
          <a:xfrm>
            <a:off x="2022523" y="1711762"/>
            <a:ext cx="380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- Pathways to Triumph: Carving Careers</a:t>
            </a:r>
          </a:p>
        </p:txBody>
      </p:sp>
    </p:spTree>
    <p:extLst>
      <p:ext uri="{BB962C8B-B14F-4D97-AF65-F5344CB8AC3E}">
        <p14:creationId xmlns:p14="http://schemas.microsoft.com/office/powerpoint/2010/main" val="25286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AD09C8-B749-0BB4-7378-9E2F01761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5" r="22101"/>
          <a:stretch/>
        </p:blipFill>
        <p:spPr bwMode="auto">
          <a:xfrm rot="21377883">
            <a:off x="3201317" y="644145"/>
            <a:ext cx="3069388" cy="3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1610E0-84FC-60F5-7EFD-322CEC0E0133}"/>
              </a:ext>
            </a:extLst>
          </p:cNvPr>
          <p:cNvSpPr/>
          <p:nvPr/>
        </p:nvSpPr>
        <p:spPr>
          <a:xfrm rot="21060278">
            <a:off x="3863636" y="4064614"/>
            <a:ext cx="46910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37387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CC97F2-1623-D530-D5F1-67A94BA79920}"/>
              </a:ext>
            </a:extLst>
          </p:cNvPr>
          <p:cNvSpPr/>
          <p:nvPr/>
        </p:nvSpPr>
        <p:spPr>
          <a:xfrm rot="1654596">
            <a:off x="5940877" y="-996177"/>
            <a:ext cx="10335004" cy="93423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2BD9B5-75CA-97DB-8858-4D7761931F48}"/>
              </a:ext>
            </a:extLst>
          </p:cNvPr>
          <p:cNvSpPr/>
          <p:nvPr/>
        </p:nvSpPr>
        <p:spPr>
          <a:xfrm>
            <a:off x="4365495" y="1295400"/>
            <a:ext cx="3163064" cy="3230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B950AA-CF9A-8ECB-EF9E-8350A67E9566}"/>
              </a:ext>
            </a:extLst>
          </p:cNvPr>
          <p:cNvSpPr/>
          <p:nvPr/>
        </p:nvSpPr>
        <p:spPr>
          <a:xfrm>
            <a:off x="4007354" y="929581"/>
            <a:ext cx="3879345" cy="3962518"/>
          </a:xfrm>
          <a:prstGeom prst="ellipse">
            <a:avLst/>
          </a:prstGeom>
          <a:noFill/>
          <a:ln w="4445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54D621-480D-505A-1544-EDCA5F9A489D}"/>
              </a:ext>
            </a:extLst>
          </p:cNvPr>
          <p:cNvSpPr/>
          <p:nvPr/>
        </p:nvSpPr>
        <p:spPr>
          <a:xfrm>
            <a:off x="3672840" y="602820"/>
            <a:ext cx="4495800" cy="4652439"/>
          </a:xfrm>
          <a:prstGeom prst="ellipse">
            <a:avLst/>
          </a:prstGeom>
          <a:noFill/>
          <a:ln w="4445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87EDAE-2D1B-D584-1669-5A80EB76DFA9}"/>
              </a:ext>
            </a:extLst>
          </p:cNvPr>
          <p:cNvSpPr/>
          <p:nvPr/>
        </p:nvSpPr>
        <p:spPr>
          <a:xfrm>
            <a:off x="6994227" y="754206"/>
            <a:ext cx="426720" cy="42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EAF897-CE8F-C1D2-9AC7-4879C1D86706}"/>
              </a:ext>
            </a:extLst>
          </p:cNvPr>
          <p:cNvSpPr/>
          <p:nvPr/>
        </p:nvSpPr>
        <p:spPr>
          <a:xfrm>
            <a:off x="7743490" y="1670587"/>
            <a:ext cx="426720" cy="42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8E1D85-3059-EBA4-4D92-D07495555729}"/>
              </a:ext>
            </a:extLst>
          </p:cNvPr>
          <p:cNvSpPr/>
          <p:nvPr/>
        </p:nvSpPr>
        <p:spPr>
          <a:xfrm>
            <a:off x="8001160" y="2890685"/>
            <a:ext cx="426720" cy="42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07D33C-8555-6B39-1C7D-E9306906C1CA}"/>
              </a:ext>
            </a:extLst>
          </p:cNvPr>
          <p:cNvSpPr/>
          <p:nvPr/>
        </p:nvSpPr>
        <p:spPr>
          <a:xfrm>
            <a:off x="7674124" y="3974426"/>
            <a:ext cx="426720" cy="42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03697C-326E-EDD5-1F2F-5482F019CF16}"/>
              </a:ext>
            </a:extLst>
          </p:cNvPr>
          <p:cNvSpPr/>
          <p:nvPr/>
        </p:nvSpPr>
        <p:spPr>
          <a:xfrm>
            <a:off x="6754871" y="4804720"/>
            <a:ext cx="426720" cy="42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79758-393E-F003-D343-09D85F656581}"/>
              </a:ext>
            </a:extLst>
          </p:cNvPr>
          <p:cNvSpPr/>
          <p:nvPr/>
        </p:nvSpPr>
        <p:spPr>
          <a:xfrm>
            <a:off x="7374460" y="471064"/>
            <a:ext cx="40022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Problem Statement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9EA1C-663F-314E-EC09-BCAF1045018C}"/>
              </a:ext>
            </a:extLst>
          </p:cNvPr>
          <p:cNvSpPr/>
          <p:nvPr/>
        </p:nvSpPr>
        <p:spPr>
          <a:xfrm>
            <a:off x="8347409" y="1441400"/>
            <a:ext cx="2324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Overview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E8B9E-916A-6774-2875-5E53B8B21F0F}"/>
              </a:ext>
            </a:extLst>
          </p:cNvPr>
          <p:cNvSpPr/>
          <p:nvPr/>
        </p:nvSpPr>
        <p:spPr>
          <a:xfrm>
            <a:off x="7917459" y="2705192"/>
            <a:ext cx="40693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Technology Stack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2ED206-3790-43DE-CA37-8D2ABBB26AC8}"/>
              </a:ext>
            </a:extLst>
          </p:cNvPr>
          <p:cNvSpPr/>
          <p:nvPr/>
        </p:nvSpPr>
        <p:spPr>
          <a:xfrm>
            <a:off x="8228894" y="3818394"/>
            <a:ext cx="3850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 </a:t>
            </a:r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pment Process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229D7B-D6A7-3B11-9EF8-5687D3E3186A}"/>
              </a:ext>
            </a:extLst>
          </p:cNvPr>
          <p:cNvSpPr/>
          <p:nvPr/>
        </p:nvSpPr>
        <p:spPr>
          <a:xfrm>
            <a:off x="7278709" y="4734858"/>
            <a:ext cx="2766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F00B613C-260E-6B2A-925F-B5B83430F2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221252"/>
                  </p:ext>
                </p:extLst>
              </p:nvPr>
            </p:nvGraphicFramePr>
            <p:xfrm>
              <a:off x="7085474" y="830313"/>
              <a:ext cx="219215" cy="198535"/>
            </p:xfrm>
            <a:graphic>
              <a:graphicData uri="http://schemas.microsoft.com/office/powerpoint/2016/sectionzoom">
                <psez:sectionZm>
                  <psez:sectionZmObj sectionId="{ACD99493-8DBF-45D5-84EB-38340CEAAE0E}">
                    <psez:zmPr id="{A194C612-4B41-49E2-B588-145600D0A76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215" cy="19853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00B613C-260E-6B2A-925F-B5B83430F2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474" y="830313"/>
                <a:ext cx="219215" cy="198535"/>
              </a:xfrm>
              <a:prstGeom prst="rect">
                <a:avLst/>
              </a:prstGeom>
              <a:ln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9ADCF130-B182-1463-DC11-919492305F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6569375"/>
                  </p:ext>
                </p:extLst>
              </p:nvPr>
            </p:nvGraphicFramePr>
            <p:xfrm>
              <a:off x="7792366" y="1774334"/>
              <a:ext cx="242062" cy="219226"/>
            </p:xfrm>
            <a:graphic>
              <a:graphicData uri="http://schemas.microsoft.com/office/powerpoint/2016/sectionzoom">
                <psez:sectionZm>
                  <psez:sectionZmObj sectionId="{76FC056D-FA01-4CB4-A022-795EB3279A0A}">
                    <psez:zmPr id="{A51E68C2-2199-4E9E-8EE4-DB2A7C80B6A4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062" cy="21922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9" name="Section Zoom 2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ADCF130-B182-1463-DC11-919492305F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366" y="1774334"/>
                <a:ext cx="242062" cy="21922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1" name="Section Zoom 30">
                <a:extLst>
                  <a:ext uri="{FF2B5EF4-FFF2-40B4-BE49-F238E27FC236}">
                    <a16:creationId xmlns:a16="http://schemas.microsoft.com/office/drawing/2014/main" id="{8F7291ED-1675-B428-0E52-0CA9E5610C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8761803"/>
                  </p:ext>
                </p:extLst>
              </p:nvPr>
            </p:nvGraphicFramePr>
            <p:xfrm>
              <a:off x="8086444" y="2979095"/>
              <a:ext cx="275930" cy="249899"/>
            </p:xfrm>
            <a:graphic>
              <a:graphicData uri="http://schemas.microsoft.com/office/powerpoint/2016/sectionzoom">
                <psez:sectionZm>
                  <psez:sectionZmObj sectionId="{66B6AF1A-D161-45FC-88FD-8B0FF7A71172}">
                    <psez:zmPr id="{4C8921C6-2D3E-4DC6-920C-7654F0292ACC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5930" cy="2498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1" name="Section Zoom 3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F7291ED-1675-B428-0E52-0CA9E5610C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6444" y="2979095"/>
                <a:ext cx="275930" cy="2498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0C87E110-D37D-6B69-6DD0-8BC12050C5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078682"/>
                  </p:ext>
                </p:extLst>
              </p:nvPr>
            </p:nvGraphicFramePr>
            <p:xfrm>
              <a:off x="7725230" y="4062836"/>
              <a:ext cx="275930" cy="249899"/>
            </p:xfrm>
            <a:graphic>
              <a:graphicData uri="http://schemas.microsoft.com/office/powerpoint/2016/sectionzoom">
                <psez:sectionZm>
                  <psez:sectionZmObj sectionId="{D56D1819-792A-451C-805E-963CD683503B}">
                    <psez:zmPr id="{3B6687D6-A872-428F-81A3-6811C833196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5930" cy="2498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3" name="Section Zoom 3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C87E110-D37D-6B69-6DD0-8BC12050C5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230" y="4062836"/>
                <a:ext cx="275930" cy="2498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D4B54308-6EDA-0913-4FD1-818A40D539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0341494"/>
                  </p:ext>
                </p:extLst>
              </p:nvPr>
            </p:nvGraphicFramePr>
            <p:xfrm>
              <a:off x="6829670" y="4886449"/>
              <a:ext cx="283857" cy="257078"/>
            </p:xfrm>
            <a:graphic>
              <a:graphicData uri="http://schemas.microsoft.com/office/powerpoint/2016/sectionzoom">
                <psez:sectionZm>
                  <psez:sectionZmObj sectionId="{FADD02A9-53DE-4FDC-A298-498B82452BAC}">
                    <psez:zmPr id="{1BF44881-9B35-488B-ABF0-17E0A32DB1F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3857" cy="2570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4B54308-6EDA-0913-4FD1-818A40D539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9670" y="4886449"/>
                <a:ext cx="283857" cy="2570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6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01FCD0-D770-E99D-C92F-5C7E1AEAD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t="2805" r="2804" b="6031"/>
          <a:stretch/>
        </p:blipFill>
        <p:spPr>
          <a:xfrm>
            <a:off x="0" y="0"/>
            <a:ext cx="13055600" cy="6858000"/>
          </a:xfrm>
          <a:prstGeom prst="rect">
            <a:avLst/>
          </a:prstGeom>
        </p:spPr>
      </p:pic>
      <p:sp>
        <p:nvSpPr>
          <p:cNvPr id="3" name="Freeform 34">
            <a:extLst>
              <a:ext uri="{FF2B5EF4-FFF2-40B4-BE49-F238E27FC236}">
                <a16:creationId xmlns:a16="http://schemas.microsoft.com/office/drawing/2014/main" id="{B197DFC0-C38B-1BFB-4EF4-3ECE7AA998AC}"/>
              </a:ext>
            </a:extLst>
          </p:cNvPr>
          <p:cNvSpPr/>
          <p:nvPr/>
        </p:nvSpPr>
        <p:spPr>
          <a:xfrm>
            <a:off x="5690042" y="0"/>
            <a:ext cx="7365558" cy="6858000"/>
          </a:xfrm>
          <a:custGeom>
            <a:avLst/>
            <a:gdLst>
              <a:gd name="connsiteX0" fmla="*/ 4430964 w 7365558"/>
              <a:gd name="connsiteY0" fmla="*/ 0 h 6858000"/>
              <a:gd name="connsiteX1" fmla="*/ 7365558 w 7365558"/>
              <a:gd name="connsiteY1" fmla="*/ 0 h 6858000"/>
              <a:gd name="connsiteX2" fmla="*/ 7365558 w 7365558"/>
              <a:gd name="connsiteY2" fmla="*/ 6858000 h 6858000"/>
              <a:gd name="connsiteX3" fmla="*/ 1217864 w 7365558"/>
              <a:gd name="connsiteY3" fmla="*/ 6858000 h 6858000"/>
              <a:gd name="connsiteX4" fmla="*/ 391810 w 7365558"/>
              <a:gd name="connsiteY4" fmla="*/ 6071132 h 6858000"/>
              <a:gd name="connsiteX5" fmla="*/ 348437 w 7365558"/>
              <a:gd name="connsiteY5" fmla="*/ 4285835 h 6858000"/>
              <a:gd name="connsiteX6" fmla="*/ 4430964 w 736555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5558" h="6858000">
                <a:moveTo>
                  <a:pt x="4430964" y="0"/>
                </a:moveTo>
                <a:lnTo>
                  <a:pt x="7365558" y="0"/>
                </a:lnTo>
                <a:lnTo>
                  <a:pt x="7365558" y="6858000"/>
                </a:lnTo>
                <a:lnTo>
                  <a:pt x="1217864" y="6858000"/>
                </a:lnTo>
                <a:lnTo>
                  <a:pt x="391810" y="6071132"/>
                </a:lnTo>
                <a:cubicBezTo>
                  <a:pt x="-113164" y="5590113"/>
                  <a:pt x="-132583" y="4790809"/>
                  <a:pt x="348437" y="4285835"/>
                </a:cubicBezTo>
                <a:lnTo>
                  <a:pt x="443096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17BE6-B818-4E57-6D1A-65B868B5B22D}"/>
              </a:ext>
            </a:extLst>
          </p:cNvPr>
          <p:cNvSpPr/>
          <p:nvPr/>
        </p:nvSpPr>
        <p:spPr>
          <a:xfrm>
            <a:off x="344156" y="1396755"/>
            <a:ext cx="5143972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5B34E-67AD-3CAB-666C-61F905D560C8}"/>
              </a:ext>
            </a:extLst>
          </p:cNvPr>
          <p:cNvSpPr txBox="1"/>
          <p:nvPr/>
        </p:nvSpPr>
        <p:spPr>
          <a:xfrm>
            <a:off x="675640" y="2742382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Creating an interlinked platform for campus placements in higher educational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38491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38BFA-54AE-7E27-1F00-2077CF62E5CF}"/>
              </a:ext>
            </a:extLst>
          </p:cNvPr>
          <p:cNvSpPr/>
          <p:nvPr/>
        </p:nvSpPr>
        <p:spPr>
          <a:xfrm>
            <a:off x="633119" y="1115995"/>
            <a:ext cx="2931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7C80BDD-0FDA-97C9-A8F3-6AAF21FF0548}"/>
              </a:ext>
            </a:extLst>
          </p:cNvPr>
          <p:cNvSpPr/>
          <p:nvPr/>
        </p:nvSpPr>
        <p:spPr>
          <a:xfrm>
            <a:off x="6945850" y="0"/>
            <a:ext cx="7528033" cy="6416022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University">
            <a:extLst>
              <a:ext uri="{FF2B5EF4-FFF2-40B4-BE49-F238E27FC236}">
                <a16:creationId xmlns:a16="http://schemas.microsoft.com/office/drawing/2014/main" id="{03945AA7-0222-D274-42BC-8245E743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60" y="372805"/>
            <a:ext cx="1039308" cy="10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">
            <a:extLst>
              <a:ext uri="{FF2B5EF4-FFF2-40B4-BE49-F238E27FC236}">
                <a16:creationId xmlns:a16="http://schemas.microsoft.com/office/drawing/2014/main" id="{D8DDE36E-600B-A686-3ED4-A6C20972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373" y="215551"/>
            <a:ext cx="1039308" cy="10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iversity">
            <a:extLst>
              <a:ext uri="{FF2B5EF4-FFF2-40B4-BE49-F238E27FC236}">
                <a16:creationId xmlns:a16="http://schemas.microsoft.com/office/drawing/2014/main" id="{85A79AB6-A6F0-4291-803B-77C7BDDB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34" y="2523150"/>
            <a:ext cx="1039308" cy="10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niversity">
            <a:extLst>
              <a:ext uri="{FF2B5EF4-FFF2-40B4-BE49-F238E27FC236}">
                <a16:creationId xmlns:a16="http://schemas.microsoft.com/office/drawing/2014/main" id="{38751276-0D8B-5E1D-3391-512D9ED0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43" y="5061591"/>
            <a:ext cx="1039308" cy="10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F06E9-A288-97F3-A3AF-9F34134F5AD2}"/>
              </a:ext>
            </a:extLst>
          </p:cNvPr>
          <p:cNvCxnSpPr>
            <a:cxnSpLocks/>
          </p:cNvCxnSpPr>
          <p:nvPr/>
        </p:nvCxnSpPr>
        <p:spPr>
          <a:xfrm flipH="1">
            <a:off x="8611454" y="735205"/>
            <a:ext cx="1261640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1CC7D-104F-4807-AD3A-3AD88853AF02}"/>
              </a:ext>
            </a:extLst>
          </p:cNvPr>
          <p:cNvCxnSpPr>
            <a:cxnSpLocks/>
          </p:cNvCxnSpPr>
          <p:nvPr/>
        </p:nvCxnSpPr>
        <p:spPr>
          <a:xfrm flipH="1">
            <a:off x="6574310" y="1573698"/>
            <a:ext cx="612969" cy="773287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51BE7-03F2-72E6-4A59-17C758449695}"/>
              </a:ext>
            </a:extLst>
          </p:cNvPr>
          <p:cNvCxnSpPr/>
          <p:nvPr/>
        </p:nvCxnSpPr>
        <p:spPr>
          <a:xfrm flipH="1">
            <a:off x="8699897" y="4794100"/>
            <a:ext cx="851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7CD97-7E25-33BF-8115-9C64B3F8DB09}"/>
              </a:ext>
            </a:extLst>
          </p:cNvPr>
          <p:cNvCxnSpPr>
            <a:cxnSpLocks/>
          </p:cNvCxnSpPr>
          <p:nvPr/>
        </p:nvCxnSpPr>
        <p:spPr>
          <a:xfrm flipH="1" flipV="1">
            <a:off x="6574310" y="3738623"/>
            <a:ext cx="1188333" cy="1322968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8B7B1C-C47B-68F8-B035-E8B5916D302D}"/>
              </a:ext>
            </a:extLst>
          </p:cNvPr>
          <p:cNvSpPr txBox="1"/>
          <p:nvPr/>
        </p:nvSpPr>
        <p:spPr>
          <a:xfrm>
            <a:off x="633119" y="2592962"/>
            <a:ext cx="4901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B</a:t>
            </a:r>
            <a:r>
              <a:rPr lang="en-IN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uilding a connected platform to make sure students get good job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W</a:t>
            </a:r>
            <a:r>
              <a:rPr lang="en-IN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orking together and using technology, we're making it easier </a:t>
            </a:r>
            <a:r>
              <a:rPr lang="en-IN" sz="2000" b="0" i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for colleges</a:t>
            </a:r>
            <a:r>
              <a:rPr lang="en-IN" sz="2000">
                <a:solidFill>
                  <a:schemeClr val="bg2">
                    <a:lumMod val="25000"/>
                  </a:schemeClr>
                </a:solidFill>
                <a:latin typeface="Söhne"/>
              </a:rPr>
              <a:t> and</a:t>
            </a:r>
            <a:r>
              <a:rPr lang="en-IN" sz="2000" b="0" i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companies to </a:t>
            </a:r>
            <a:r>
              <a:rPr lang="en-IN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help students find great jobs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038C7-2970-32AA-4912-D90373B63FB6}"/>
              </a:ext>
            </a:extLst>
          </p:cNvPr>
          <p:cNvSpPr/>
          <p:nvPr/>
        </p:nvSpPr>
        <p:spPr>
          <a:xfrm>
            <a:off x="904741" y="897499"/>
            <a:ext cx="5101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Stack</a:t>
            </a:r>
          </a:p>
        </p:txBody>
      </p:sp>
      <p:pic>
        <p:nvPicPr>
          <p:cNvPr id="2050" name="Picture 2" descr="MongoDB launches Atlas, its new database-as-a-service offering | TechCrunch">
            <a:extLst>
              <a:ext uri="{FF2B5EF4-FFF2-40B4-BE49-F238E27FC236}">
                <a16:creationId xmlns:a16="http://schemas.microsoft.com/office/drawing/2014/main" id="{6876FB6E-EC89-2210-4428-B1B5A50A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  <a14:imgEffect>
                      <a14:brightnessContrast bright="15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61" y="2505046"/>
            <a:ext cx="1987529" cy="10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EB31D9-A321-2986-6AD0-7374E64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53" y="2300468"/>
            <a:ext cx="1256147" cy="125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684C4D2-C147-0B3D-F999-994ADE21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63" y="2093947"/>
            <a:ext cx="2907994" cy="15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E2A6BAD-FA6E-13C7-A273-D7AB233C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2" y="4240832"/>
            <a:ext cx="2694141" cy="14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B097F5D-B984-DD98-5832-BA3D3774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20" y="4114324"/>
            <a:ext cx="3111486" cy="194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5290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F5A06B-E987-B531-F4C2-CC76EF3A522F}"/>
              </a:ext>
            </a:extLst>
          </p:cNvPr>
          <p:cNvSpPr/>
          <p:nvPr/>
        </p:nvSpPr>
        <p:spPr>
          <a:xfrm>
            <a:off x="605925" y="897499"/>
            <a:ext cx="56995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Process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4F628-80EB-DB81-6170-192D39825FBF}"/>
              </a:ext>
            </a:extLst>
          </p:cNvPr>
          <p:cNvSpPr/>
          <p:nvPr/>
        </p:nvSpPr>
        <p:spPr>
          <a:xfrm>
            <a:off x="873036" y="1914043"/>
            <a:ext cx="4770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Identification and Planning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9FB2C-7E3F-32BA-AD3C-35E889C3B9E8}"/>
              </a:ext>
            </a:extLst>
          </p:cNvPr>
          <p:cNvGrpSpPr/>
          <p:nvPr/>
        </p:nvGrpSpPr>
        <p:grpSpPr>
          <a:xfrm>
            <a:off x="7759224" y="-3198108"/>
            <a:ext cx="6504315" cy="8707790"/>
            <a:chOff x="6959600" y="-2376305"/>
            <a:chExt cx="6504315" cy="8707790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8" name="Diamond 3">
              <a:extLst>
                <a:ext uri="{FF2B5EF4-FFF2-40B4-BE49-F238E27FC236}">
                  <a16:creationId xmlns:a16="http://schemas.microsoft.com/office/drawing/2014/main" id="{AF2196F7-C8F5-6D58-356B-EC5892F70ECB}"/>
                </a:ext>
              </a:extLst>
            </p:cNvPr>
            <p:cNvSpPr/>
            <p:nvPr/>
          </p:nvSpPr>
          <p:spPr>
            <a:xfrm>
              <a:off x="6959600" y="-2376305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Diamond 3">
              <a:extLst>
                <a:ext uri="{FF2B5EF4-FFF2-40B4-BE49-F238E27FC236}">
                  <a16:creationId xmlns:a16="http://schemas.microsoft.com/office/drawing/2014/main" id="{DB0E5B83-064F-5779-D83E-37D0DDD962B4}"/>
                </a:ext>
              </a:extLst>
            </p:cNvPr>
            <p:cNvSpPr/>
            <p:nvPr/>
          </p:nvSpPr>
          <p:spPr>
            <a:xfrm>
              <a:off x="7140754" y="-1272124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Diamond 3">
              <a:extLst>
                <a:ext uri="{FF2B5EF4-FFF2-40B4-BE49-F238E27FC236}">
                  <a16:creationId xmlns:a16="http://schemas.microsoft.com/office/drawing/2014/main" id="{0A4CD200-8306-6BB7-7D30-96AC854502F5}"/>
                </a:ext>
              </a:extLst>
            </p:cNvPr>
            <p:cNvSpPr/>
            <p:nvPr/>
          </p:nvSpPr>
          <p:spPr>
            <a:xfrm>
              <a:off x="7138837" y="-374977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058ED7-69FA-C63E-7AEF-DD1483FDFAAA}"/>
              </a:ext>
            </a:extLst>
          </p:cNvPr>
          <p:cNvSpPr txBox="1"/>
          <p:nvPr/>
        </p:nvSpPr>
        <p:spPr>
          <a:xfrm>
            <a:off x="1180618" y="2523281"/>
            <a:ext cx="632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Problem of unavailability of a centralized platform for campus placements.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Providing a single place for administrators and companies to manage, share and access placement information effectively.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53C5E5-05C1-56F1-706B-9F9BC9F508B5}"/>
              </a:ext>
            </a:extLst>
          </p:cNvPr>
          <p:cNvSpPr/>
          <p:nvPr/>
        </p:nvSpPr>
        <p:spPr>
          <a:xfrm>
            <a:off x="873036" y="3871183"/>
            <a:ext cx="46774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Fronted and Backend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A16D2-4DD3-ED24-8239-E36B7B02FF09}"/>
              </a:ext>
            </a:extLst>
          </p:cNvPr>
          <p:cNvSpPr txBox="1"/>
          <p:nvPr/>
        </p:nvSpPr>
        <p:spPr>
          <a:xfrm>
            <a:off x="1180618" y="4480421"/>
            <a:ext cx="6323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Created sign-in and sign-up page for administrators.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Set up a MongoDB Atlas account for cloud-based database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Using Express.js, a Node.js framework, develop server-side functionality with routes for user authentication and data retrieval.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51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7717A7-8BAA-E5DD-9471-F8BE719FF6E0}"/>
              </a:ext>
            </a:extLst>
          </p:cNvPr>
          <p:cNvSpPr/>
          <p:nvPr/>
        </p:nvSpPr>
        <p:spPr>
          <a:xfrm>
            <a:off x="688500" y="990062"/>
            <a:ext cx="275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55CAE-E0CD-C449-EB0B-C52C8F885E91}"/>
              </a:ext>
            </a:extLst>
          </p:cNvPr>
          <p:cNvSpPr txBox="1"/>
          <p:nvPr/>
        </p:nvSpPr>
        <p:spPr>
          <a:xfrm>
            <a:off x="867737" y="1593259"/>
            <a:ext cx="703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Implemented user authentication using JWT (JSON Web Tokens) to          ensure secure sign-in and sign-up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Store and validate user credentials and tokens on the server.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4225ED-E976-3E2F-B976-E16F06521FC1}"/>
              </a:ext>
            </a:extLst>
          </p:cNvPr>
          <p:cNvGrpSpPr/>
          <p:nvPr/>
        </p:nvGrpSpPr>
        <p:grpSpPr>
          <a:xfrm>
            <a:off x="7723529" y="-3012914"/>
            <a:ext cx="6504315" cy="8707790"/>
            <a:chOff x="6959600" y="-2376305"/>
            <a:chExt cx="6504315" cy="8707790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6" name="Diamond 3">
              <a:extLst>
                <a:ext uri="{FF2B5EF4-FFF2-40B4-BE49-F238E27FC236}">
                  <a16:creationId xmlns:a16="http://schemas.microsoft.com/office/drawing/2014/main" id="{B4DF3F72-07A8-865F-B204-D00F80A89CA3}"/>
                </a:ext>
              </a:extLst>
            </p:cNvPr>
            <p:cNvSpPr/>
            <p:nvPr/>
          </p:nvSpPr>
          <p:spPr>
            <a:xfrm>
              <a:off x="6959600" y="-2376305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Diamond 3">
              <a:extLst>
                <a:ext uri="{FF2B5EF4-FFF2-40B4-BE49-F238E27FC236}">
                  <a16:creationId xmlns:a16="http://schemas.microsoft.com/office/drawing/2014/main" id="{66626ADC-3608-75F7-B4F4-4F577E34BB2D}"/>
                </a:ext>
              </a:extLst>
            </p:cNvPr>
            <p:cNvSpPr/>
            <p:nvPr/>
          </p:nvSpPr>
          <p:spPr>
            <a:xfrm>
              <a:off x="7140754" y="-1272124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Diamond 3">
              <a:extLst>
                <a:ext uri="{FF2B5EF4-FFF2-40B4-BE49-F238E27FC236}">
                  <a16:creationId xmlns:a16="http://schemas.microsoft.com/office/drawing/2014/main" id="{6D4C6E77-BAAA-D1DA-8864-574C167A6C87}"/>
                </a:ext>
              </a:extLst>
            </p:cNvPr>
            <p:cNvSpPr/>
            <p:nvPr/>
          </p:nvSpPr>
          <p:spPr>
            <a:xfrm>
              <a:off x="7138837" y="-374977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C02621-9F40-F71E-0702-C814A8014A84}"/>
              </a:ext>
            </a:extLst>
          </p:cNvPr>
          <p:cNvSpPr/>
          <p:nvPr/>
        </p:nvSpPr>
        <p:spPr>
          <a:xfrm>
            <a:off x="688500" y="2843550"/>
            <a:ext cx="30503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Cloudinary 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0D5BD-40E6-F325-CA30-0ADC91E40246}"/>
              </a:ext>
            </a:extLst>
          </p:cNvPr>
          <p:cNvSpPr txBox="1"/>
          <p:nvPr/>
        </p:nvSpPr>
        <p:spPr>
          <a:xfrm>
            <a:off x="867737" y="3373415"/>
            <a:ext cx="703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Integrated Cloudinary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- </a:t>
            </a: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a cloud-based media management platform, to handle image uploads and storage for student profiles and company logos.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F6C8C-FA2C-99FC-0060-8036B4A22174}"/>
              </a:ext>
            </a:extLst>
          </p:cNvPr>
          <p:cNvSpPr/>
          <p:nvPr/>
        </p:nvSpPr>
        <p:spPr>
          <a:xfrm>
            <a:off x="688500" y="4566896"/>
            <a:ext cx="2482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05226-E3D7-860B-9EA9-76B45527FFEE}"/>
              </a:ext>
            </a:extLst>
          </p:cNvPr>
          <p:cNvSpPr txBox="1"/>
          <p:nvPr/>
        </p:nvSpPr>
        <p:spPr>
          <a:xfrm>
            <a:off x="867737" y="5221607"/>
            <a:ext cx="703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Design and develop an admin dashboard for authorized administrators, enabling them to view and add placement records.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BFEAE6-53E3-898D-15FF-67D7CA95E65C}"/>
              </a:ext>
            </a:extLst>
          </p:cNvPr>
          <p:cNvSpPr/>
          <p:nvPr/>
        </p:nvSpPr>
        <p:spPr>
          <a:xfrm>
            <a:off x="428116" y="1065691"/>
            <a:ext cx="45545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 and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4A369-A48A-D54D-FAF3-E1E417497091}"/>
              </a:ext>
            </a:extLst>
          </p:cNvPr>
          <p:cNvSpPr txBox="1"/>
          <p:nvPr/>
        </p:nvSpPr>
        <p:spPr>
          <a:xfrm>
            <a:off x="863783" y="1882941"/>
            <a:ext cx="667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Recognizing the importance of collaboration among educational institutions, students and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for features that enable easy communication and resource sharing among stakeholders.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E9AE8-F926-FFA8-1A4A-B165281C9BA8}"/>
              </a:ext>
            </a:extLst>
          </p:cNvPr>
          <p:cNvGrpSpPr/>
          <p:nvPr/>
        </p:nvGrpSpPr>
        <p:grpSpPr>
          <a:xfrm>
            <a:off x="7723529" y="-3012914"/>
            <a:ext cx="6504315" cy="8707790"/>
            <a:chOff x="6959600" y="-2376305"/>
            <a:chExt cx="6504315" cy="8707790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16" name="Diamond 3">
              <a:extLst>
                <a:ext uri="{FF2B5EF4-FFF2-40B4-BE49-F238E27FC236}">
                  <a16:creationId xmlns:a16="http://schemas.microsoft.com/office/drawing/2014/main" id="{063437E7-27EE-CF2F-5C3F-2D0FCD7B0142}"/>
                </a:ext>
              </a:extLst>
            </p:cNvPr>
            <p:cNvSpPr/>
            <p:nvPr/>
          </p:nvSpPr>
          <p:spPr>
            <a:xfrm>
              <a:off x="6959600" y="-2376305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Diamond 3">
              <a:extLst>
                <a:ext uri="{FF2B5EF4-FFF2-40B4-BE49-F238E27FC236}">
                  <a16:creationId xmlns:a16="http://schemas.microsoft.com/office/drawing/2014/main" id="{910B752E-A155-7BB7-B96D-131957DCD105}"/>
                </a:ext>
              </a:extLst>
            </p:cNvPr>
            <p:cNvSpPr/>
            <p:nvPr/>
          </p:nvSpPr>
          <p:spPr>
            <a:xfrm>
              <a:off x="7140754" y="-1272124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Diamond 3">
              <a:extLst>
                <a:ext uri="{FF2B5EF4-FFF2-40B4-BE49-F238E27FC236}">
                  <a16:creationId xmlns:a16="http://schemas.microsoft.com/office/drawing/2014/main" id="{5F2A62C1-5B17-4E00-6CF4-EEB079E481E5}"/>
                </a:ext>
              </a:extLst>
            </p:cNvPr>
            <p:cNvSpPr/>
            <p:nvPr/>
          </p:nvSpPr>
          <p:spPr>
            <a:xfrm>
              <a:off x="7138837" y="-374977"/>
              <a:ext cx="6323161" cy="6706462"/>
            </a:xfrm>
            <a:custGeom>
              <a:avLst/>
              <a:gdLst>
                <a:gd name="connsiteX0" fmla="*/ 0 w 6901132"/>
                <a:gd name="connsiteY0" fmla="*/ 3353231 h 6706462"/>
                <a:gd name="connsiteX1" fmla="*/ 3450566 w 6901132"/>
                <a:gd name="connsiteY1" fmla="*/ 0 h 6706462"/>
                <a:gd name="connsiteX2" fmla="*/ 6901132 w 6901132"/>
                <a:gd name="connsiteY2" fmla="*/ 3353231 h 6706462"/>
                <a:gd name="connsiteX3" fmla="*/ 3450566 w 6901132"/>
                <a:gd name="connsiteY3" fmla="*/ 6706462 h 6706462"/>
                <a:gd name="connsiteX4" fmla="*/ 0 w 6901132"/>
                <a:gd name="connsiteY4" fmla="*/ 3353231 h 6706462"/>
                <a:gd name="connsiteX0" fmla="*/ 0 w 7194430"/>
                <a:gd name="connsiteY0" fmla="*/ 5078514 h 6706462"/>
                <a:gd name="connsiteX1" fmla="*/ 3743864 w 7194430"/>
                <a:gd name="connsiteY1" fmla="*/ 0 h 6706462"/>
                <a:gd name="connsiteX2" fmla="*/ 7194430 w 7194430"/>
                <a:gd name="connsiteY2" fmla="*/ 3353231 h 6706462"/>
                <a:gd name="connsiteX3" fmla="*/ 3743864 w 7194430"/>
                <a:gd name="connsiteY3" fmla="*/ 6706462 h 6706462"/>
                <a:gd name="connsiteX4" fmla="*/ 0 w 7194430"/>
                <a:gd name="connsiteY4" fmla="*/ 5078514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  <a:gd name="connsiteX0" fmla="*/ 0 w 7470475"/>
                <a:gd name="connsiteY0" fmla="*/ 5570219 h 6706462"/>
                <a:gd name="connsiteX1" fmla="*/ 4019909 w 7470475"/>
                <a:gd name="connsiteY1" fmla="*/ 0 h 6706462"/>
                <a:gd name="connsiteX2" fmla="*/ 7470475 w 7470475"/>
                <a:gd name="connsiteY2" fmla="*/ 3353231 h 6706462"/>
                <a:gd name="connsiteX3" fmla="*/ 4019909 w 7470475"/>
                <a:gd name="connsiteY3" fmla="*/ 6706462 h 6706462"/>
                <a:gd name="connsiteX4" fmla="*/ 0 w 7470475"/>
                <a:gd name="connsiteY4" fmla="*/ 5570219 h 670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75" h="6706462">
                  <a:moveTo>
                    <a:pt x="0" y="5570219"/>
                  </a:moveTo>
                  <a:cubicBezTo>
                    <a:pt x="3117011" y="4671012"/>
                    <a:pt x="2679939" y="1856740"/>
                    <a:pt x="4019909" y="0"/>
                  </a:cubicBezTo>
                  <a:lnTo>
                    <a:pt x="7470475" y="3353231"/>
                  </a:lnTo>
                  <a:lnTo>
                    <a:pt x="4019909" y="6706462"/>
                  </a:lnTo>
                  <a:lnTo>
                    <a:pt x="0" y="5570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5D875-5A1A-7C19-948F-A38C878D66FF}"/>
              </a:ext>
            </a:extLst>
          </p:cNvPr>
          <p:cNvSpPr/>
          <p:nvPr/>
        </p:nvSpPr>
        <p:spPr>
          <a:xfrm>
            <a:off x="567012" y="3557644"/>
            <a:ext cx="23899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Scalability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E985B-1A50-A7AB-9798-6BCAAF89845F}"/>
              </a:ext>
            </a:extLst>
          </p:cNvPr>
          <p:cNvSpPr txBox="1"/>
          <p:nvPr/>
        </p:nvSpPr>
        <p:spPr>
          <a:xfrm>
            <a:off x="863783" y="4374894"/>
            <a:ext cx="667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Consider the potential growth and scalability of the platform.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Plan the architecture and design to accommodate future enhancements and increased user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26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038C7-2970-32AA-4912-D90373B63FB6}"/>
              </a:ext>
            </a:extLst>
          </p:cNvPr>
          <p:cNvSpPr/>
          <p:nvPr/>
        </p:nvSpPr>
        <p:spPr>
          <a:xfrm>
            <a:off x="857876" y="938139"/>
            <a:ext cx="393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</a:t>
            </a: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7A2B9B94-B52F-3E98-46E0-2A2CDF6BEC97}"/>
              </a:ext>
            </a:extLst>
          </p:cNvPr>
          <p:cNvSpPr/>
          <p:nvPr/>
        </p:nvSpPr>
        <p:spPr>
          <a:xfrm rot="19433634">
            <a:off x="7675329" y="-875536"/>
            <a:ext cx="6027659" cy="5263915"/>
          </a:xfrm>
          <a:prstGeom prst="bevel">
            <a:avLst>
              <a:gd name="adj" fmla="val 2232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13E05-A437-68B3-03CE-BBC4C3AF5726}"/>
              </a:ext>
            </a:extLst>
          </p:cNvPr>
          <p:cNvSpPr txBox="1"/>
          <p:nvPr/>
        </p:nvSpPr>
        <p:spPr>
          <a:xfrm>
            <a:off x="751840" y="2367280"/>
            <a:ext cx="668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upgrade this for students where they can see website as read only to know about the company details and maintain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also show the placement statistics of a university.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4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336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 BHANU TEJA</cp:lastModifiedBy>
  <cp:revision>35</cp:revision>
  <dcterms:created xsi:type="dcterms:W3CDTF">2023-05-07T04:24:25Z</dcterms:created>
  <dcterms:modified xsi:type="dcterms:W3CDTF">2023-08-13T09:03:11Z</dcterms:modified>
</cp:coreProperties>
</file>