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60" r:id="rId5"/>
    <p:sldId id="262" r:id="rId6"/>
    <p:sldId id="263" r:id="rId7"/>
    <p:sldId id="264" r:id="rId8"/>
    <p:sldId id="265" r:id="rId9"/>
    <p:sldId id="266" r:id="rId10"/>
  </p:sldIdLst>
  <p:sldSz cx="9144000" cy="5143500" type="screen16x9"/>
  <p:notesSz cx="6858000" cy="9144000"/>
  <p:embeddedFontLst>
    <p:embeddedFont>
      <p:font typeface="Lato" panose="020F0502020204030204" pitchFamily="34" charset="0"/>
      <p:regular r:id="rId12"/>
      <p:bold r:id="rId13"/>
      <p:italic r:id="rId14"/>
      <p:boldItalic r:id="rId15"/>
    </p:embeddedFont>
    <p:embeddedFont>
      <p:font typeface="Montserrat" panose="020F0502020204030204"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4ad82ec3a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74ad82ec3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74ad82ec3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74ad82ec3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74ad82ec3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74ad82ec3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74ad82ec3a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74ad82ec3a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74ad82ec3a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74ad82ec3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74ad82ec3a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74ad82ec3a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74ad82ec3a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74ad82ec3a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74ad82ec3a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74ad82ec3a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25700" y="1377696"/>
            <a:ext cx="6047700" cy="1117329"/>
          </a:xfrm>
          <a:prstGeom prst="rect">
            <a:avLst/>
          </a:prstGeom>
        </p:spPr>
        <p:txBody>
          <a:bodyPr spcFirstLastPara="1" wrap="square" lIns="91425" tIns="91425" rIns="91425" bIns="91425" anchor="t" anchorCtr="0">
            <a:noAutofit/>
          </a:bodyPr>
          <a:lstStyle/>
          <a:p>
            <a:pPr>
              <a:buSzPts val="990"/>
            </a:pPr>
            <a:r>
              <a:rPr lang="en-US" sz="2000" dirty="0">
                <a:latin typeface="Times New Roman" panose="02020603050405020304"/>
                <a:ea typeface="Times New Roman" panose="02020603050405020304"/>
                <a:cs typeface="Times New Roman" panose="02020603050405020304"/>
                <a:sym typeface="Times New Roman" panose="02020603050405020304"/>
              </a:rPr>
              <a:t>Real-Time</a:t>
            </a:r>
            <a:br>
              <a:rPr lang="en-US" sz="2000" dirty="0">
                <a:latin typeface="Times New Roman" panose="02020603050405020304"/>
                <a:ea typeface="Times New Roman" panose="02020603050405020304"/>
                <a:cs typeface="Times New Roman" panose="02020603050405020304"/>
                <a:sym typeface="Times New Roman" panose="02020603050405020304"/>
              </a:rPr>
            </a:br>
            <a:r>
              <a:rPr lang="en-US" sz="2000" dirty="0">
                <a:latin typeface="Times New Roman" panose="02020603050405020304"/>
                <a:ea typeface="Times New Roman" panose="02020603050405020304"/>
                <a:cs typeface="Times New Roman" panose="02020603050405020304"/>
                <a:sym typeface="Times New Roman" panose="02020603050405020304"/>
              </a:rPr>
              <a:t>Operating System Support in a Multimedia</a:t>
            </a:r>
            <a:br>
              <a:rPr lang="en-US" sz="2000" dirty="0">
                <a:latin typeface="Times New Roman" panose="02020603050405020304"/>
                <a:ea typeface="Times New Roman" panose="02020603050405020304"/>
                <a:cs typeface="Times New Roman" panose="02020603050405020304"/>
                <a:sym typeface="Times New Roman" panose="02020603050405020304"/>
              </a:rPr>
            </a:br>
            <a:r>
              <a:rPr lang="en-US" sz="2000" dirty="0">
                <a:latin typeface="Times New Roman" panose="02020603050405020304"/>
                <a:ea typeface="Times New Roman" panose="02020603050405020304"/>
                <a:cs typeface="Times New Roman" panose="02020603050405020304"/>
                <a:sym typeface="Times New Roman" panose="02020603050405020304"/>
              </a:rPr>
              <a:t>Communication system</a:t>
            </a:r>
            <a:br>
              <a:rPr lang="en-US" sz="2000" dirty="0">
                <a:latin typeface="Times New Roman" panose="02020603050405020304"/>
                <a:ea typeface="Times New Roman" panose="02020603050405020304"/>
                <a:cs typeface="Times New Roman" panose="02020603050405020304"/>
                <a:sym typeface="Times New Roman" panose="02020603050405020304"/>
              </a:rPr>
            </a:br>
            <a:endParaRPr sz="2370" dirty="0">
              <a:latin typeface="Times New Roman"/>
              <a:ea typeface="Times New Roman"/>
              <a:cs typeface="Times New Roman"/>
              <a:sym typeface="Times New Roman"/>
            </a:endParaRPr>
          </a:p>
        </p:txBody>
      </p:sp>
      <p:sp>
        <p:nvSpPr>
          <p:cNvPr id="135" name="Google Shape;135;p13"/>
          <p:cNvSpPr txBox="1">
            <a:spLocks noGrp="1"/>
          </p:cNvSpPr>
          <p:nvPr>
            <p:ph type="subTitle" idx="1"/>
          </p:nvPr>
        </p:nvSpPr>
        <p:spPr>
          <a:xfrm>
            <a:off x="3155100" y="2571750"/>
            <a:ext cx="5988900" cy="55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52"/>
              <a:buNone/>
            </a:pPr>
            <a:r>
              <a:rPr lang="en-GB" sz="1695">
                <a:latin typeface="Times New Roman"/>
                <a:ea typeface="Times New Roman"/>
                <a:cs typeface="Times New Roman"/>
                <a:sym typeface="Times New Roman"/>
              </a:rPr>
              <a:t>An In-depth Exploration of Paging, Page Tables, and Page Fault Handling</a:t>
            </a:r>
            <a:endParaRPr sz="1695">
              <a:latin typeface="Times New Roman"/>
              <a:ea typeface="Times New Roman"/>
              <a:cs typeface="Times New Roman"/>
              <a:sym typeface="Times New Roman"/>
            </a:endParaRPr>
          </a:p>
        </p:txBody>
      </p:sp>
      <p:sp>
        <p:nvSpPr>
          <p:cNvPr id="136" name="Google Shape;136;p13"/>
          <p:cNvSpPr txBox="1"/>
          <p:nvPr/>
        </p:nvSpPr>
        <p:spPr>
          <a:xfrm>
            <a:off x="5669722" y="3879099"/>
            <a:ext cx="3170700" cy="9230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700" dirty="0" err="1">
                <a:solidFill>
                  <a:schemeClr val="lt1"/>
                </a:solidFill>
                <a:latin typeface="Times New Roman" panose="02020603050405020304"/>
                <a:ea typeface="Times New Roman" panose="02020603050405020304"/>
                <a:cs typeface="Times New Roman" panose="02020603050405020304"/>
                <a:sym typeface="Times New Roman" panose="02020603050405020304"/>
              </a:rPr>
              <a:t>Tejasri</a:t>
            </a:r>
            <a:r>
              <a:rPr lang="en-IN" sz="17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.Y (192210461) </a:t>
            </a:r>
          </a:p>
          <a:p>
            <a:pPr marL="0" lvl="0" indent="0" algn="l" rtl="0">
              <a:spcBef>
                <a:spcPts val="0"/>
              </a:spcBef>
              <a:spcAft>
                <a:spcPts val="0"/>
              </a:spcAft>
              <a:buNone/>
            </a:pPr>
            <a:r>
              <a:rPr lang="en-IN" sz="17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M. Bhanu Vardhan (192210219)</a:t>
            </a:r>
          </a:p>
          <a:p>
            <a:pPr marL="0" lvl="0" indent="0" algn="l" rtl="0">
              <a:spcBef>
                <a:spcPts val="0"/>
              </a:spcBef>
              <a:spcAft>
                <a:spcPts val="0"/>
              </a:spcAft>
              <a:buNone/>
            </a:pPr>
            <a:r>
              <a:rPr lang="en-IN" sz="17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A. Krishna </a:t>
            </a:r>
            <a:r>
              <a:rPr lang="en-IN" sz="1700" dirty="0" err="1">
                <a:solidFill>
                  <a:schemeClr val="lt1"/>
                </a:solidFill>
                <a:latin typeface="Times New Roman" panose="02020603050405020304"/>
                <a:ea typeface="Times New Roman" panose="02020603050405020304"/>
                <a:cs typeface="Times New Roman" panose="02020603050405020304"/>
                <a:sym typeface="Times New Roman" panose="02020603050405020304"/>
              </a:rPr>
              <a:t>Kowshik</a:t>
            </a:r>
            <a:r>
              <a:rPr lang="en-IN" sz="17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(192210479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51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42" name="Google Shape;142;p14"/>
          <p:cNvSpPr txBox="1">
            <a:spLocks noGrp="1"/>
          </p:cNvSpPr>
          <p:nvPr>
            <p:ph type="body" idx="1"/>
          </p:nvPr>
        </p:nvSpPr>
        <p:spPr>
          <a:xfrm>
            <a:off x="1297500" y="908850"/>
            <a:ext cx="7711800" cy="4168672"/>
          </a:xfrm>
          <a:prstGeom prst="rect">
            <a:avLst/>
          </a:prstGeom>
        </p:spPr>
        <p:txBody>
          <a:bodyPr spcFirstLastPara="1" wrap="square" lIns="91425" tIns="91425" rIns="91425" bIns="91425" anchor="t" anchorCtr="0">
            <a:noAutofit/>
          </a:bodyPr>
          <a:lstStyle/>
          <a:p>
            <a:pPr marL="0" indent="0" algn="just">
              <a:lnSpc>
                <a:spcPct val="150000"/>
              </a:lnSpc>
              <a:spcAft>
                <a:spcPts val="1200"/>
              </a:spcAft>
              <a:buNone/>
            </a:pPr>
            <a:r>
              <a:rPr lang="en-US" sz="2000" dirty="0">
                <a:latin typeface="Times New Roman" panose="02020603050405020304"/>
                <a:ea typeface="Times New Roman" panose="02020603050405020304"/>
                <a:cs typeface="Times New Roman" panose="02020603050405020304"/>
                <a:sym typeface="Times New Roman" panose="02020603050405020304"/>
              </a:rPr>
              <a:t>	This paper presents an abstract for the integration of real-time operating system (RTOS) support within a multimedia communication system. With the increasing demand for multimedia applications, the need for efficient and reliable real-time processing becomes crucial. The proposed system aims to address this need by incorporating RTOS functionalities tailored for multimedia communication tasks. By leveraging features such as task scheduling, resource allocation, and interrupt handling, the RTOS enhances system responsiveness and ensures timely delivery of multimedia data.</a:t>
            </a:r>
          </a:p>
          <a:p>
            <a:pPr marL="0" lvl="0" indent="0" algn="just" rtl="0">
              <a:lnSpc>
                <a:spcPct val="150000"/>
              </a:lnSpc>
              <a:spcBef>
                <a:spcPts val="0"/>
              </a:spcBef>
              <a:spcAft>
                <a:spcPts val="1200"/>
              </a:spcAft>
              <a:buNone/>
            </a:pPr>
            <a:endParaRPr sz="1425"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468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1900">
                <a:latin typeface="Times New Roman"/>
                <a:ea typeface="Times New Roman"/>
                <a:cs typeface="Times New Roman"/>
                <a:sym typeface="Times New Roman"/>
              </a:rPr>
              <a:t>INTRODUCTION:</a:t>
            </a:r>
            <a:endParaRPr sz="1000">
              <a:latin typeface="Times New Roman"/>
              <a:ea typeface="Times New Roman"/>
              <a:cs typeface="Times New Roman"/>
              <a:sym typeface="Times New Roman"/>
            </a:endParaRPr>
          </a:p>
          <a:p>
            <a:pPr marL="0" lvl="0" indent="0" algn="l" rtl="0">
              <a:spcBef>
                <a:spcPts val="0"/>
              </a:spcBef>
              <a:spcAft>
                <a:spcPts val="0"/>
              </a:spcAft>
              <a:buNone/>
            </a:pPr>
            <a:endParaRPr sz="1900">
              <a:latin typeface="Times New Roman"/>
              <a:ea typeface="Times New Roman"/>
              <a:cs typeface="Times New Roman"/>
              <a:sym typeface="Times New Roman"/>
            </a:endParaRPr>
          </a:p>
        </p:txBody>
      </p:sp>
      <p:sp>
        <p:nvSpPr>
          <p:cNvPr id="148" name="Google Shape;148;p15"/>
          <p:cNvSpPr txBox="1">
            <a:spLocks noGrp="1"/>
          </p:cNvSpPr>
          <p:nvPr>
            <p:ph type="body" idx="1"/>
          </p:nvPr>
        </p:nvSpPr>
        <p:spPr>
          <a:xfrm>
            <a:off x="1297500" y="862050"/>
            <a:ext cx="7465200" cy="3757800"/>
          </a:xfrm>
          <a:prstGeom prst="rect">
            <a:avLst/>
          </a:prstGeom>
        </p:spPr>
        <p:txBody>
          <a:bodyPr spcFirstLastPara="1" wrap="square" lIns="91425" tIns="91425" rIns="91425" bIns="91425" anchor="t" anchorCtr="0">
            <a:noAutofit/>
          </a:bodyPr>
          <a:lstStyle/>
          <a:p>
            <a:pPr marL="0" indent="0" algn="just">
              <a:lnSpc>
                <a:spcPct val="150000"/>
              </a:lnSpc>
              <a:spcAft>
                <a:spcPts val="1200"/>
              </a:spcAft>
              <a:buSzPts val="852"/>
              <a:buNone/>
            </a:pPr>
            <a:r>
              <a:rPr lang="en-US" sz="2000" dirty="0">
                <a:effectLst/>
                <a:latin typeface="Times New Roman" panose="02020603050405020304" pitchFamily="18" charset="0"/>
                <a:ea typeface="Times New Roman" panose="02020603050405020304" pitchFamily="18" charset="0"/>
              </a:rPr>
              <a:t>	In the dynamic landscape of multimedia communication systems, real-time operating system (RTOS) support plays a pivotal role in ensuring seamless performance and reliability. With the ever-growing demand for instant data processing and transmission, RTOS provides a robust framework that prioritizes timely execution of tasks. This support is particularly crucial in multimedia applications where real-time audio, video, and data streams must be processed without delay to maintain quality and user experience. </a:t>
            </a:r>
            <a:endParaRPr lang="en-IN" sz="2000" dirty="0">
              <a:effectLst/>
              <a:latin typeface="Times New Roman" panose="02020603050405020304" pitchFamily="18" charset="0"/>
              <a:ea typeface="Times New Roman" panose="02020603050405020304" pitchFamily="18" charset="0"/>
            </a:endParaRPr>
          </a:p>
          <a:p>
            <a:pPr marL="0" lvl="0" indent="0" algn="just" rtl="0">
              <a:lnSpc>
                <a:spcPct val="150000"/>
              </a:lnSpc>
              <a:spcBef>
                <a:spcPts val="0"/>
              </a:spcBef>
              <a:spcAft>
                <a:spcPts val="1200"/>
              </a:spcAft>
              <a:buSzPts val="852"/>
              <a:buNone/>
            </a:pPr>
            <a:endParaRPr sz="20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48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00">
                <a:latin typeface="Times New Roman"/>
                <a:ea typeface="Times New Roman"/>
                <a:cs typeface="Times New Roman"/>
                <a:sym typeface="Times New Roman"/>
              </a:rPr>
              <a:t>PROCESS:</a:t>
            </a:r>
            <a:endParaRPr sz="1700">
              <a:latin typeface="Times New Roman"/>
              <a:ea typeface="Times New Roman"/>
              <a:cs typeface="Times New Roman"/>
              <a:sym typeface="Times New Roman"/>
            </a:endParaRPr>
          </a:p>
        </p:txBody>
      </p:sp>
      <p:sp>
        <p:nvSpPr>
          <p:cNvPr id="160" name="Google Shape;160;p17"/>
          <p:cNvSpPr txBox="1">
            <a:spLocks noGrp="1"/>
          </p:cNvSpPr>
          <p:nvPr>
            <p:ph type="body" idx="1"/>
          </p:nvPr>
        </p:nvSpPr>
        <p:spPr>
          <a:xfrm>
            <a:off x="1297500" y="798600"/>
            <a:ext cx="7465200" cy="42438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GB" dirty="0">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p:txBody>
      </p:sp>
      <p:pic>
        <p:nvPicPr>
          <p:cNvPr id="2" name="image2.jpeg">
            <a:extLst>
              <a:ext uri="{FF2B5EF4-FFF2-40B4-BE49-F238E27FC236}">
                <a16:creationId xmlns:a16="http://schemas.microsoft.com/office/drawing/2014/main" id="{97BD083D-A027-0CFD-4AE0-66D88C390FB8}"/>
              </a:ext>
            </a:extLst>
          </p:cNvPr>
          <p:cNvPicPr>
            <a:picLocks noChangeAspect="1"/>
          </p:cNvPicPr>
          <p:nvPr/>
        </p:nvPicPr>
        <p:blipFill>
          <a:blip r:embed="rId3" cstate="print"/>
          <a:stretch>
            <a:fillRect/>
          </a:stretch>
        </p:blipFill>
        <p:spPr>
          <a:xfrm>
            <a:off x="1297500" y="923883"/>
            <a:ext cx="6288845" cy="41185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32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1700">
                <a:latin typeface="Times New Roman"/>
                <a:ea typeface="Times New Roman"/>
                <a:cs typeface="Times New Roman"/>
                <a:sym typeface="Times New Roman"/>
              </a:rPr>
              <a:t>OBJECTIVES</a:t>
            </a:r>
            <a:endParaRPr sz="1700">
              <a:latin typeface="Times New Roman"/>
              <a:ea typeface="Times New Roman"/>
              <a:cs typeface="Times New Roman"/>
              <a:sym typeface="Times New Roman"/>
            </a:endParaRPr>
          </a:p>
        </p:txBody>
      </p:sp>
      <p:sp>
        <p:nvSpPr>
          <p:cNvPr id="172" name="Google Shape;172;p19"/>
          <p:cNvSpPr txBox="1">
            <a:spLocks noGrp="1"/>
          </p:cNvSpPr>
          <p:nvPr>
            <p:ph type="body" idx="1"/>
          </p:nvPr>
        </p:nvSpPr>
        <p:spPr>
          <a:xfrm>
            <a:off x="1297500" y="885425"/>
            <a:ext cx="7500600" cy="40749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1200"/>
              </a:spcAft>
              <a:buNone/>
            </a:pPr>
            <a:r>
              <a:rPr lang="en-GB">
                <a:latin typeface="Times New Roman"/>
                <a:ea typeface="Times New Roman"/>
                <a:cs typeface="Times New Roman"/>
                <a:sym typeface="Times New Roman"/>
              </a:rPr>
              <a:t>The primary objective of a Virtual Memory Management (VMM) system is to efficiently manage the computer’s memory resources, providing each process with the illusion of a large, contiguous address space while ensuring optimal use of the physical memory. This involves the abstraction of physical memory into a more extensive virtual address space, allowing the execution of programs that require more memory than what is physically available. The VMM system aims to achieve several critical goals: to isolate and protect processes, ensuring that each operates within its own virtual space without interfering with others; to enable multitasking by dynamically allocating and deallocating memory as needed by different processes; and to handle memory shortages gracefully through techniques like paging and swapping, which load and unload memory pages between physical memory and secondary storage. Additionally, the system seeks to optimize performance through efficient address translation mechanisms and effective page replacement strategies, minimizing the overhead and latency associated with memory management. Ultimately, the VMM system is designed to maximize system stability and performance, providing a robust foundation for running diverse and complex applications in a secure and resource-efficient manner.</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Applications of Multimedia:</a:t>
            </a:r>
            <a:endParaRPr dirty="0"/>
          </a:p>
        </p:txBody>
      </p:sp>
      <p:sp>
        <p:nvSpPr>
          <p:cNvPr id="178" name="Google Shape;178;p20"/>
          <p:cNvSpPr txBox="1">
            <a:spLocks noGrp="1"/>
          </p:cNvSpPr>
          <p:nvPr>
            <p:ph type="body" idx="1"/>
          </p:nvPr>
        </p:nvSpPr>
        <p:spPr>
          <a:xfrm>
            <a:off x="1367950" y="1080300"/>
            <a:ext cx="7038900" cy="3457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GB" sz="1325" dirty="0">
                <a:latin typeface="Times New Roman"/>
                <a:ea typeface="Times New Roman"/>
                <a:cs typeface="Times New Roman"/>
                <a:sym typeface="Times New Roman"/>
              </a:rPr>
              <a:t>1. </a:t>
            </a:r>
            <a:r>
              <a:rPr lang="en-GB" sz="1325" b="1" dirty="0" err="1">
                <a:latin typeface="Times New Roman"/>
                <a:ea typeface="Times New Roman"/>
                <a:cs typeface="Times New Roman"/>
                <a:sym typeface="Times New Roman"/>
              </a:rPr>
              <a:t>Multitasking:</a:t>
            </a:r>
            <a:r>
              <a:rPr lang="en-GB" sz="1325" dirty="0" err="1">
                <a:latin typeface="Times New Roman"/>
                <a:ea typeface="Times New Roman"/>
                <a:cs typeface="Times New Roman"/>
                <a:sym typeface="Times New Roman"/>
              </a:rPr>
              <a:t>Efficient</a:t>
            </a:r>
            <a:r>
              <a:rPr lang="en-GB" sz="1325" dirty="0">
                <a:latin typeface="Times New Roman"/>
                <a:ea typeface="Times New Roman"/>
                <a:cs typeface="Times New Roman"/>
                <a:sym typeface="Times New Roman"/>
              </a:rPr>
              <a:t> Process Management: Allows multiple processes to run concurrently by providing each with its own virtual address space.</a:t>
            </a:r>
            <a:endParaRPr sz="1325" dirty="0">
              <a:latin typeface="Times New Roman"/>
              <a:ea typeface="Times New Roman"/>
              <a:cs typeface="Times New Roman"/>
              <a:sym typeface="Times New Roman"/>
            </a:endParaRPr>
          </a:p>
          <a:p>
            <a:pPr marL="0" lvl="0" indent="0" algn="l" rtl="0">
              <a:lnSpc>
                <a:spcPct val="95000"/>
              </a:lnSpc>
              <a:spcBef>
                <a:spcPts val="1200"/>
              </a:spcBef>
              <a:spcAft>
                <a:spcPts val="0"/>
              </a:spcAft>
              <a:buSzPts val="275"/>
              <a:buNone/>
            </a:pPr>
            <a:r>
              <a:rPr lang="en-GB" sz="1325" dirty="0">
                <a:latin typeface="Times New Roman"/>
                <a:ea typeface="Times New Roman"/>
                <a:cs typeface="Times New Roman"/>
                <a:sym typeface="Times New Roman"/>
              </a:rPr>
              <a:t>2. </a:t>
            </a:r>
            <a:r>
              <a:rPr lang="en-GB" sz="1325" b="1" dirty="0">
                <a:latin typeface="Times New Roman"/>
                <a:ea typeface="Times New Roman"/>
                <a:cs typeface="Times New Roman"/>
                <a:sym typeface="Times New Roman"/>
              </a:rPr>
              <a:t>Enhanced System </a:t>
            </a:r>
            <a:r>
              <a:rPr lang="en-GB" sz="1325" b="1" dirty="0" err="1">
                <a:latin typeface="Times New Roman"/>
                <a:ea typeface="Times New Roman"/>
                <a:cs typeface="Times New Roman"/>
                <a:sym typeface="Times New Roman"/>
              </a:rPr>
              <a:t>Stability:</a:t>
            </a:r>
            <a:r>
              <a:rPr lang="en-GB" sz="1325" dirty="0" err="1">
                <a:latin typeface="Times New Roman"/>
                <a:ea typeface="Times New Roman"/>
                <a:cs typeface="Times New Roman"/>
                <a:sym typeface="Times New Roman"/>
              </a:rPr>
              <a:t>Memory</a:t>
            </a:r>
            <a:r>
              <a:rPr lang="en-GB" sz="1325" dirty="0">
                <a:latin typeface="Times New Roman"/>
                <a:ea typeface="Times New Roman"/>
                <a:cs typeface="Times New Roman"/>
                <a:sym typeface="Times New Roman"/>
              </a:rPr>
              <a:t> Isolation: Protects the memory of each process from being accessed or modified by </a:t>
            </a:r>
            <a:r>
              <a:rPr lang="en-GB" sz="1325" dirty="0" err="1">
                <a:latin typeface="Times New Roman"/>
                <a:ea typeface="Times New Roman"/>
                <a:cs typeface="Times New Roman"/>
                <a:sym typeface="Times New Roman"/>
              </a:rPr>
              <a:t>others.Fault</a:t>
            </a:r>
            <a:r>
              <a:rPr lang="en-GB" sz="1325" dirty="0">
                <a:latin typeface="Times New Roman"/>
                <a:ea typeface="Times New Roman"/>
                <a:cs typeface="Times New Roman"/>
                <a:sym typeface="Times New Roman"/>
              </a:rPr>
              <a:t> Tolerance: Handles errors gracefully by isolating faults to specific processes, preventing system-wide crashes.</a:t>
            </a:r>
            <a:endParaRPr sz="1325" dirty="0">
              <a:latin typeface="Times New Roman"/>
              <a:ea typeface="Times New Roman"/>
              <a:cs typeface="Times New Roman"/>
              <a:sym typeface="Times New Roman"/>
            </a:endParaRPr>
          </a:p>
          <a:p>
            <a:pPr marL="0" lvl="0" indent="0" algn="l" rtl="0">
              <a:lnSpc>
                <a:spcPct val="95000"/>
              </a:lnSpc>
              <a:spcBef>
                <a:spcPts val="1200"/>
              </a:spcBef>
              <a:spcAft>
                <a:spcPts val="0"/>
              </a:spcAft>
              <a:buSzPts val="275"/>
              <a:buNone/>
            </a:pPr>
            <a:r>
              <a:rPr lang="en-GB" sz="1325" dirty="0">
                <a:latin typeface="Times New Roman"/>
                <a:ea typeface="Times New Roman"/>
                <a:cs typeface="Times New Roman"/>
                <a:sym typeface="Times New Roman"/>
              </a:rPr>
              <a:t>3. </a:t>
            </a:r>
            <a:r>
              <a:rPr lang="en-GB" sz="1325" b="1" dirty="0">
                <a:latin typeface="Times New Roman"/>
                <a:ea typeface="Times New Roman"/>
                <a:cs typeface="Times New Roman"/>
                <a:sym typeface="Times New Roman"/>
              </a:rPr>
              <a:t>Optimized Resource </a:t>
            </a:r>
            <a:r>
              <a:rPr lang="en-GB" sz="1325" b="1" dirty="0" err="1">
                <a:latin typeface="Times New Roman"/>
                <a:ea typeface="Times New Roman"/>
                <a:cs typeface="Times New Roman"/>
                <a:sym typeface="Times New Roman"/>
              </a:rPr>
              <a:t>Utilization:</a:t>
            </a:r>
            <a:r>
              <a:rPr lang="en-GB" sz="1325" dirty="0" err="1">
                <a:latin typeface="Times New Roman"/>
                <a:ea typeface="Times New Roman"/>
                <a:cs typeface="Times New Roman"/>
                <a:sym typeface="Times New Roman"/>
              </a:rPr>
              <a:t>Dynamic</a:t>
            </a:r>
            <a:r>
              <a:rPr lang="en-GB" sz="1325" dirty="0">
                <a:latin typeface="Times New Roman"/>
                <a:ea typeface="Times New Roman"/>
                <a:cs typeface="Times New Roman"/>
                <a:sym typeface="Times New Roman"/>
              </a:rPr>
              <a:t> Allocation: Allocates memory on demand, optimizing the use of available physical </a:t>
            </a:r>
            <a:r>
              <a:rPr lang="en-GB" sz="1325" dirty="0" err="1">
                <a:latin typeface="Times New Roman"/>
                <a:ea typeface="Times New Roman"/>
                <a:cs typeface="Times New Roman"/>
                <a:sym typeface="Times New Roman"/>
              </a:rPr>
              <a:t>memory.Memory</a:t>
            </a:r>
            <a:r>
              <a:rPr lang="en-GB" sz="1325" dirty="0">
                <a:latin typeface="Times New Roman"/>
                <a:ea typeface="Times New Roman"/>
                <a:cs typeface="Times New Roman"/>
                <a:sym typeface="Times New Roman"/>
              </a:rPr>
              <a:t> Overcommitment: Allows the system to allocate more memory to applications than is physically available, using techniques like paging and swapping.</a:t>
            </a:r>
            <a:endParaRPr sz="1325" dirty="0">
              <a:latin typeface="Times New Roman"/>
              <a:ea typeface="Times New Roman"/>
              <a:cs typeface="Times New Roman"/>
              <a:sym typeface="Times New Roman"/>
            </a:endParaRPr>
          </a:p>
          <a:p>
            <a:pPr marL="0" lvl="0" indent="0" algn="l" rtl="0">
              <a:lnSpc>
                <a:spcPct val="95000"/>
              </a:lnSpc>
              <a:spcBef>
                <a:spcPts val="1200"/>
              </a:spcBef>
              <a:spcAft>
                <a:spcPts val="0"/>
              </a:spcAft>
              <a:buSzPts val="275"/>
              <a:buNone/>
            </a:pPr>
            <a:r>
              <a:rPr lang="en-GB" sz="1325" dirty="0">
                <a:latin typeface="Times New Roman"/>
                <a:ea typeface="Times New Roman"/>
                <a:cs typeface="Times New Roman"/>
                <a:sym typeface="Times New Roman"/>
              </a:rPr>
              <a:t>4. </a:t>
            </a:r>
            <a:r>
              <a:rPr lang="en-GB" sz="1325" b="1" dirty="0">
                <a:latin typeface="Times New Roman"/>
                <a:ea typeface="Times New Roman"/>
                <a:cs typeface="Times New Roman"/>
                <a:sym typeface="Times New Roman"/>
              </a:rPr>
              <a:t>Support for Large </a:t>
            </a:r>
            <a:r>
              <a:rPr lang="en-GB" sz="1325" b="1" dirty="0" err="1">
                <a:latin typeface="Times New Roman"/>
                <a:ea typeface="Times New Roman"/>
                <a:cs typeface="Times New Roman"/>
                <a:sym typeface="Times New Roman"/>
              </a:rPr>
              <a:t>Applications</a:t>
            </a:r>
            <a:r>
              <a:rPr lang="en-GB" sz="1325" dirty="0" err="1">
                <a:latin typeface="Times New Roman"/>
                <a:ea typeface="Times New Roman"/>
                <a:cs typeface="Times New Roman"/>
                <a:sym typeface="Times New Roman"/>
              </a:rPr>
              <a:t>:Extended</a:t>
            </a:r>
            <a:r>
              <a:rPr lang="en-GB" sz="1325" dirty="0">
                <a:latin typeface="Times New Roman"/>
                <a:ea typeface="Times New Roman"/>
                <a:cs typeface="Times New Roman"/>
                <a:sym typeface="Times New Roman"/>
              </a:rPr>
              <a:t> Address Space: Enables applications to use more memory than the physical hardware limitations by providing a larger virtual address space.</a:t>
            </a:r>
            <a:endParaRPr sz="1325" dirty="0">
              <a:latin typeface="Times New Roman"/>
              <a:ea typeface="Times New Roman"/>
              <a:cs typeface="Times New Roman"/>
              <a:sym typeface="Times New Roman"/>
            </a:endParaRPr>
          </a:p>
          <a:p>
            <a:pPr marL="0" lvl="0" indent="0" algn="l" rtl="0">
              <a:lnSpc>
                <a:spcPct val="95000"/>
              </a:lnSpc>
              <a:spcBef>
                <a:spcPts val="1200"/>
              </a:spcBef>
              <a:spcAft>
                <a:spcPts val="0"/>
              </a:spcAft>
              <a:buNone/>
            </a:pPr>
            <a:r>
              <a:rPr lang="en-GB" sz="1325" dirty="0">
                <a:latin typeface="Times New Roman"/>
                <a:ea typeface="Times New Roman"/>
                <a:cs typeface="Times New Roman"/>
                <a:sym typeface="Times New Roman"/>
              </a:rPr>
              <a:t>5. </a:t>
            </a:r>
            <a:r>
              <a:rPr lang="en-GB" sz="1325" b="1" dirty="0">
                <a:latin typeface="Times New Roman"/>
                <a:ea typeface="Times New Roman"/>
                <a:cs typeface="Times New Roman"/>
                <a:sym typeface="Times New Roman"/>
              </a:rPr>
              <a:t>Improved </a:t>
            </a:r>
            <a:r>
              <a:rPr lang="en-GB" sz="1325" b="1" dirty="0" err="1">
                <a:latin typeface="Times New Roman"/>
                <a:ea typeface="Times New Roman"/>
                <a:cs typeface="Times New Roman"/>
                <a:sym typeface="Times New Roman"/>
              </a:rPr>
              <a:t>Performance</a:t>
            </a:r>
            <a:r>
              <a:rPr lang="en-GB" sz="1325" dirty="0" err="1">
                <a:latin typeface="Times New Roman"/>
                <a:ea typeface="Times New Roman"/>
                <a:cs typeface="Times New Roman"/>
                <a:sym typeface="Times New Roman"/>
              </a:rPr>
              <a:t>:Efficient</a:t>
            </a:r>
            <a:r>
              <a:rPr lang="en-GB" sz="1325" dirty="0">
                <a:latin typeface="Times New Roman"/>
                <a:ea typeface="Times New Roman"/>
                <a:cs typeface="Times New Roman"/>
                <a:sym typeface="Times New Roman"/>
              </a:rPr>
              <a:t> Memory Access: Reduces latency and improves access times through techniques like demand paging and prefetching.</a:t>
            </a:r>
            <a:endParaRPr sz="1325" dirty="0">
              <a:latin typeface="Times New Roman"/>
              <a:ea typeface="Times New Roman"/>
              <a:cs typeface="Times New Roman"/>
              <a:sym typeface="Times New Roman"/>
            </a:endParaRPr>
          </a:p>
          <a:p>
            <a:pPr marL="0" lvl="0" indent="0" algn="l" rtl="0">
              <a:lnSpc>
                <a:spcPct val="95000"/>
              </a:lnSpc>
              <a:spcBef>
                <a:spcPts val="1200"/>
              </a:spcBef>
              <a:spcAft>
                <a:spcPts val="1200"/>
              </a:spcAft>
              <a:buSzPts val="275"/>
              <a:buNone/>
            </a:pPr>
            <a:endParaRPr sz="1325"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299800"/>
            <a:ext cx="7038900" cy="57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Recent Developments and Future Directions</a:t>
            </a:r>
            <a:endParaRPr>
              <a:latin typeface="Times New Roman"/>
              <a:ea typeface="Times New Roman"/>
              <a:cs typeface="Times New Roman"/>
              <a:sym typeface="Times New Roman"/>
            </a:endParaRPr>
          </a:p>
        </p:txBody>
      </p:sp>
      <p:sp>
        <p:nvSpPr>
          <p:cNvPr id="184" name="Google Shape;184;p21"/>
          <p:cNvSpPr txBox="1">
            <a:spLocks noGrp="1"/>
          </p:cNvSpPr>
          <p:nvPr>
            <p:ph type="body" idx="1"/>
          </p:nvPr>
        </p:nvSpPr>
        <p:spPr>
          <a:xfrm>
            <a:off x="1297500" y="991125"/>
            <a:ext cx="7312500" cy="2748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GB">
                <a:latin typeface="Times New Roman"/>
                <a:ea typeface="Times New Roman"/>
                <a:cs typeface="Times New Roman"/>
                <a:sym typeface="Times New Roman"/>
              </a:rPr>
              <a:t>Recent advancements in VMM research focus on optimizing performance in multi-core and multi-processor environments, addressing the challenges of managing memory in systems with heterogeneous architectures, and improving the efficiency of virtual memory systems for applications with large memory footprints, such as big data analytics and machine learning workloads . Techniques like transparent huge pages (THP) and memory compression are being explored to improve memory management efficiency and reduce latency. THP combines smaller pages into larger ones to reduce the overhead of managing numerous page table entries, while memory compression techniques aim to increase the effective memory capacity by compressing the data stored in memory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50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1700"/>
              <a:t>CONCLUSION</a:t>
            </a:r>
            <a:endParaRPr sz="1700">
              <a:latin typeface="Times New Roman"/>
              <a:ea typeface="Times New Roman"/>
              <a:cs typeface="Times New Roman"/>
              <a:sym typeface="Times New Roman"/>
            </a:endParaRPr>
          </a:p>
        </p:txBody>
      </p:sp>
      <p:sp>
        <p:nvSpPr>
          <p:cNvPr id="190" name="Google Shape;190;p22"/>
          <p:cNvSpPr txBox="1">
            <a:spLocks noGrp="1"/>
          </p:cNvSpPr>
          <p:nvPr>
            <p:ph type="body" idx="1"/>
          </p:nvPr>
        </p:nvSpPr>
        <p:spPr>
          <a:xfrm>
            <a:off x="1297500" y="897150"/>
            <a:ext cx="7038900" cy="3358500"/>
          </a:xfrm>
          <a:prstGeom prst="rect">
            <a:avLst/>
          </a:prstGeom>
        </p:spPr>
        <p:txBody>
          <a:bodyPr spcFirstLastPara="1" wrap="square" lIns="91425" tIns="91425" rIns="91425" bIns="91425" anchor="t" anchorCtr="0">
            <a:noAutofit/>
          </a:bodyPr>
          <a:lstStyle/>
          <a:p>
            <a:pPr marL="146050" indent="0">
              <a:buNone/>
            </a:pPr>
            <a:r>
              <a:rPr lang="en-US" sz="2000" dirty="0">
                <a:solidFill>
                  <a:srgbClr val="FFFFFF"/>
                </a:solidFill>
                <a:effectLst/>
                <a:latin typeface="Times New Roman" panose="02020603050405020304" pitchFamily="18" charset="0"/>
              </a:rPr>
              <a:t>In Conclusion we can integrate a real-time operating system </a:t>
            </a:r>
            <a:endParaRPr lang="en-US" sz="2000" dirty="0"/>
          </a:p>
          <a:p>
            <a:pPr marL="146050" indent="0">
              <a:buNone/>
            </a:pPr>
            <a:r>
              <a:rPr lang="en-US" sz="2000" dirty="0">
                <a:solidFill>
                  <a:srgbClr val="FFFFFF"/>
                </a:solidFill>
                <a:effectLst/>
                <a:latin typeface="Times New Roman" panose="02020603050405020304" pitchFamily="18" charset="0"/>
              </a:rPr>
              <a:t>(RTOS) within a multimedia communication system is pivotal for </a:t>
            </a:r>
            <a:endParaRPr lang="en-US" sz="2000" dirty="0"/>
          </a:p>
          <a:p>
            <a:pPr marL="146050" indent="0">
              <a:buNone/>
            </a:pPr>
            <a:r>
              <a:rPr lang="en-US" sz="2000" dirty="0">
                <a:solidFill>
                  <a:srgbClr val="FFFFFF"/>
                </a:solidFill>
                <a:effectLst/>
                <a:latin typeface="Times New Roman" panose="02020603050405020304" pitchFamily="18" charset="0"/>
              </a:rPr>
              <a:t>ensuring seamless, uninterrupted performance. Through the review, it becomes evident that RTOS support significantly enhances the system's ability to handle diverse multimedia data streams efficiently. By offering precise timing guarantees and prioritized task scheduling, RTOS facilitates the timely processing of multimedia data, thereby minimizing latency and ensuring optimal quality of service</a:t>
            </a:r>
            <a:r>
              <a:rPr lang="en-GB" sz="2000" dirty="0">
                <a:latin typeface="Times New Roman"/>
                <a:ea typeface="Times New Roman"/>
                <a:cs typeface="Times New Roman"/>
                <a:sym typeface="Times New Roman"/>
              </a:rPr>
              <a:t>.</a:t>
            </a:r>
            <a:endParaRPr sz="20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339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1700">
                <a:latin typeface="Times New Roman"/>
                <a:ea typeface="Times New Roman"/>
                <a:cs typeface="Times New Roman"/>
                <a:sym typeface="Times New Roman"/>
              </a:rPr>
              <a:t>REFERENCES: </a:t>
            </a:r>
            <a:endParaRPr sz="1700">
              <a:latin typeface="Times New Roman"/>
              <a:ea typeface="Times New Roman"/>
              <a:cs typeface="Times New Roman"/>
              <a:sym typeface="Times New Roman"/>
            </a:endParaRPr>
          </a:p>
        </p:txBody>
      </p:sp>
      <p:sp>
        <p:nvSpPr>
          <p:cNvPr id="196" name="Google Shape;196;p23"/>
          <p:cNvSpPr txBox="1">
            <a:spLocks noGrp="1"/>
          </p:cNvSpPr>
          <p:nvPr>
            <p:ph type="body" idx="1"/>
          </p:nvPr>
        </p:nvSpPr>
        <p:spPr>
          <a:xfrm>
            <a:off x="1297500" y="1003900"/>
            <a:ext cx="7038900" cy="375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Kilburn, T., Edwards, D.B.G., Lanigan, M.J., &amp; Sumner, F.H. (1962). One-level storage system. IRE Transactions on Electronic Computers, EC-11(2), 223-235. </a:t>
            </a:r>
            <a:endParaRPr/>
          </a:p>
          <a:p>
            <a:pPr marL="0" lvl="0" indent="0" algn="l" rtl="0">
              <a:spcBef>
                <a:spcPts val="1200"/>
              </a:spcBef>
              <a:spcAft>
                <a:spcPts val="0"/>
              </a:spcAft>
              <a:buNone/>
            </a:pPr>
            <a:r>
              <a:rPr lang="en-GB"/>
              <a:t> Denning, P.J. (1970). Virtual memory. ACM Computing Surveys (CSUR), 2(3), 153-189.  </a:t>
            </a:r>
            <a:endParaRPr/>
          </a:p>
          <a:p>
            <a:pPr marL="0" lvl="0" indent="0" algn="l" rtl="0">
              <a:spcBef>
                <a:spcPts val="1200"/>
              </a:spcBef>
              <a:spcAft>
                <a:spcPts val="0"/>
              </a:spcAft>
              <a:buNone/>
            </a:pPr>
            <a:r>
              <a:rPr lang="en-GB"/>
              <a:t>Denning, P.J. (1968). The working set model for program behavior. Communications of the ACM, 11(5), 323-333.  Lampson, B.W., &amp; Sturgis, H.E. (1976).</a:t>
            </a:r>
            <a:endParaRPr/>
          </a:p>
          <a:p>
            <a:pPr marL="0" lvl="0" indent="0" algn="l" rtl="0">
              <a:spcBef>
                <a:spcPts val="1200"/>
              </a:spcBef>
              <a:spcAft>
                <a:spcPts val="0"/>
              </a:spcAft>
              <a:buNone/>
            </a:pPr>
            <a:r>
              <a:rPr lang="en-GB"/>
              <a:t> Reflections on an operating system design. Communications of the ACM, 19(5), 251-265.  Tanenbaum, A.S., &amp; Bos, H. (2014). </a:t>
            </a:r>
            <a:endParaRPr/>
          </a:p>
          <a:p>
            <a:pPr marL="0" lvl="0" indent="0" algn="l" rtl="0">
              <a:spcBef>
                <a:spcPts val="1200"/>
              </a:spcBef>
              <a:spcAft>
                <a:spcPts val="0"/>
              </a:spcAft>
              <a:buNone/>
            </a:pPr>
            <a:r>
              <a:rPr lang="en-GB"/>
              <a:t>Modern Operating Systems (4th ed.). Pearson.  Stallings, W. (2012). Operating Systems: Internals and Design Principles (7th ed.). Pearson. </a:t>
            </a:r>
            <a:endParaRPr/>
          </a:p>
          <a:p>
            <a:pPr marL="0" lvl="0" indent="0" algn="l" rtl="0">
              <a:spcBef>
                <a:spcPts val="1200"/>
              </a:spcBef>
              <a:spcAft>
                <a:spcPts val="1200"/>
              </a:spcAft>
              <a:buNone/>
            </a:pPr>
            <a:r>
              <a:rPr lang="en-GB"/>
              <a:t>Belady, L.A. (1966). A study of replacement algorithms for a virtual-storage computer. IBM Systems Journal, 5(2), 78-101.  McKusick, M.K., Bostic, K., Karels, M.J., &amp; Quarterman, J.S. (1996). T</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1010</Words>
  <Application>Microsoft Office PowerPoint</Application>
  <PresentationFormat>On-screen Show (16:9)</PresentationFormat>
  <Paragraphs>32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Times New Roman</vt:lpstr>
      <vt:lpstr>Montserrat</vt:lpstr>
      <vt:lpstr>Arial</vt:lpstr>
      <vt:lpstr>Lato</vt:lpstr>
      <vt:lpstr>Focus</vt:lpstr>
      <vt:lpstr>Real-Time Operating System Support in a Multimedia Communication system </vt:lpstr>
      <vt:lpstr>Abstract</vt:lpstr>
      <vt:lpstr>INTRODUCTION: </vt:lpstr>
      <vt:lpstr>PROCESS:</vt:lpstr>
      <vt:lpstr>OBJECTIVES</vt:lpstr>
      <vt:lpstr>Applications of Multimedia:</vt:lpstr>
      <vt:lpstr>Recent Developments and Future Directions</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mittapalli bhanuvardhan reddy</dc:creator>
  <cp:lastModifiedBy>mittapalli bhanuvardhan reddy</cp:lastModifiedBy>
  <cp:revision>3</cp:revision>
  <dcterms:modified xsi:type="dcterms:W3CDTF">2024-06-26T08:45:59Z</dcterms:modified>
</cp:coreProperties>
</file>