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5" r:id="rId5"/>
    <p:sldId id="286" r:id="rId6"/>
    <p:sldId id="287" r:id="rId7"/>
    <p:sldId id="259" r:id="rId8"/>
    <p:sldId id="260" r:id="rId9"/>
    <p:sldId id="281" r:id="rId10"/>
    <p:sldId id="261" r:id="rId11"/>
    <p:sldId id="282" r:id="rId12"/>
    <p:sldId id="263" r:id="rId13"/>
    <p:sldId id="264" r:id="rId14"/>
    <p:sldId id="265" r:id="rId15"/>
    <p:sldId id="266" r:id="rId16"/>
    <p:sldId id="289" r:id="rId17"/>
    <p:sldId id="267" r:id="rId18"/>
    <p:sldId id="268" r:id="rId19"/>
    <p:sldId id="288" r:id="rId20"/>
    <p:sldId id="269" r:id="rId21"/>
    <p:sldId id="270" r:id="rId22"/>
    <p:sldId id="290" r:id="rId23"/>
    <p:sldId id="283" r:id="rId24"/>
    <p:sldId id="272"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E9C4C7A-9A39-49BA-8367-76E7009AF633}">
          <p14:sldIdLst>
            <p14:sldId id="256"/>
            <p14:sldId id="257"/>
            <p14:sldId id="258"/>
            <p14:sldId id="285"/>
            <p14:sldId id="286"/>
            <p14:sldId id="287"/>
            <p14:sldId id="259"/>
            <p14:sldId id="260"/>
            <p14:sldId id="281"/>
            <p14:sldId id="261"/>
            <p14:sldId id="282"/>
            <p14:sldId id="263"/>
            <p14:sldId id="264"/>
            <p14:sldId id="265"/>
            <p14:sldId id="266"/>
            <p14:sldId id="289"/>
            <p14:sldId id="267"/>
            <p14:sldId id="268"/>
            <p14:sldId id="288"/>
            <p14:sldId id="269"/>
            <p14:sldId id="270"/>
            <p14:sldId id="290"/>
            <p14:sldId id="283"/>
            <p14:sldId id="27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dhar Reddy" userId="73f02095b843581a" providerId="LiveId" clId="{A19269CC-9746-42BC-AB96-AA190298619B}"/>
    <pc:docChg chg="custSel addSld modSld modSection">
      <pc:chgData name="Giridhar Reddy" userId="73f02095b843581a" providerId="LiveId" clId="{A19269CC-9746-42BC-AB96-AA190298619B}" dt="2023-09-16T05:58:28.706" v="335" actId="20577"/>
      <pc:docMkLst>
        <pc:docMk/>
      </pc:docMkLst>
      <pc:sldChg chg="modSp mod">
        <pc:chgData name="Giridhar Reddy" userId="73f02095b843581a" providerId="LiveId" clId="{A19269CC-9746-42BC-AB96-AA190298619B}" dt="2023-09-16T05:58:28.706" v="335" actId="20577"/>
        <pc:sldMkLst>
          <pc:docMk/>
          <pc:sldMk cId="3077645916" sldId="256"/>
        </pc:sldMkLst>
        <pc:spChg chg="mod">
          <ac:chgData name="Giridhar Reddy" userId="73f02095b843581a" providerId="LiveId" clId="{A19269CC-9746-42BC-AB96-AA190298619B}" dt="2023-09-16T05:58:28.706" v="335" actId="20577"/>
          <ac:spMkLst>
            <pc:docMk/>
            <pc:sldMk cId="3077645916" sldId="256"/>
            <ac:spMk id="9" creationId="{90B85155-9DBF-485F-992C-33DC986E47A0}"/>
          </ac:spMkLst>
        </pc:spChg>
      </pc:sldChg>
      <pc:sldChg chg="modSp">
        <pc:chgData name="Giridhar Reddy" userId="73f02095b843581a" providerId="LiveId" clId="{A19269CC-9746-42BC-AB96-AA190298619B}" dt="2023-09-16T04:59:34.325" v="15"/>
        <pc:sldMkLst>
          <pc:docMk/>
          <pc:sldMk cId="2934741929" sldId="257"/>
        </pc:sldMkLst>
        <pc:spChg chg="mod">
          <ac:chgData name="Giridhar Reddy" userId="73f02095b843581a" providerId="LiveId" clId="{A19269CC-9746-42BC-AB96-AA190298619B}" dt="2023-09-16T04:59:34.325" v="15"/>
          <ac:spMkLst>
            <pc:docMk/>
            <pc:sldMk cId="2934741929" sldId="257"/>
            <ac:spMk id="2" creationId="{AA4193C0-BFAA-B85C-E757-5A608EC3EF17}"/>
          </ac:spMkLst>
        </pc:spChg>
        <pc:spChg chg="mod">
          <ac:chgData name="Giridhar Reddy" userId="73f02095b843581a" providerId="LiveId" clId="{A19269CC-9746-42BC-AB96-AA190298619B}" dt="2023-09-16T04:59:34.325" v="15"/>
          <ac:spMkLst>
            <pc:docMk/>
            <pc:sldMk cId="2934741929" sldId="257"/>
            <ac:spMk id="3" creationId="{2FA0ACAC-8966-D8F6-DF58-138603D12668}"/>
          </ac:spMkLst>
        </pc:spChg>
      </pc:sldChg>
      <pc:sldChg chg="modSp mod">
        <pc:chgData name="Giridhar Reddy" userId="73f02095b843581a" providerId="LiveId" clId="{A19269CC-9746-42BC-AB96-AA190298619B}" dt="2023-09-16T04:59:34.747" v="21" actId="27636"/>
        <pc:sldMkLst>
          <pc:docMk/>
          <pc:sldMk cId="2253680532" sldId="258"/>
        </pc:sldMkLst>
        <pc:spChg chg="mod">
          <ac:chgData name="Giridhar Reddy" userId="73f02095b843581a" providerId="LiveId" clId="{A19269CC-9746-42BC-AB96-AA190298619B}" dt="2023-09-16T04:59:34.325" v="15"/>
          <ac:spMkLst>
            <pc:docMk/>
            <pc:sldMk cId="2253680532" sldId="258"/>
            <ac:spMk id="2" creationId="{B449F625-484A-46D0-6A0E-8E095B2C2A6C}"/>
          </ac:spMkLst>
        </pc:spChg>
        <pc:spChg chg="mod">
          <ac:chgData name="Giridhar Reddy" userId="73f02095b843581a" providerId="LiveId" clId="{A19269CC-9746-42BC-AB96-AA190298619B}" dt="2023-09-16T04:59:34.747" v="21" actId="27636"/>
          <ac:spMkLst>
            <pc:docMk/>
            <pc:sldMk cId="2253680532" sldId="258"/>
            <ac:spMk id="3" creationId="{5AA02BE0-D9A3-708F-B5BC-3F52016EF74B}"/>
          </ac:spMkLst>
        </pc:spChg>
      </pc:sldChg>
      <pc:sldChg chg="modSp mod">
        <pc:chgData name="Giridhar Reddy" userId="73f02095b843581a" providerId="LiveId" clId="{A19269CC-9746-42BC-AB96-AA190298619B}" dt="2023-09-16T05:00:29.783" v="29" actId="12"/>
        <pc:sldMkLst>
          <pc:docMk/>
          <pc:sldMk cId="469376803" sldId="259"/>
        </pc:sldMkLst>
        <pc:spChg chg="mod">
          <ac:chgData name="Giridhar Reddy" userId="73f02095b843581a" providerId="LiveId" clId="{A19269CC-9746-42BC-AB96-AA190298619B}" dt="2023-09-16T04:58:33.358" v="10" actId="14100"/>
          <ac:spMkLst>
            <pc:docMk/>
            <pc:sldMk cId="469376803" sldId="259"/>
            <ac:spMk id="2" creationId="{9507F467-F60A-D563-5355-C8CE637DC213}"/>
          </ac:spMkLst>
        </pc:spChg>
        <pc:spChg chg="mod">
          <ac:chgData name="Giridhar Reddy" userId="73f02095b843581a" providerId="LiveId" clId="{A19269CC-9746-42BC-AB96-AA190298619B}" dt="2023-09-16T05:00:29.783" v="29" actId="12"/>
          <ac:spMkLst>
            <pc:docMk/>
            <pc:sldMk cId="469376803" sldId="259"/>
            <ac:spMk id="3" creationId="{EDC010EF-33D0-CE42-42BD-590CF7A51020}"/>
          </ac:spMkLst>
        </pc:spChg>
      </pc:sldChg>
      <pc:sldChg chg="modSp mod">
        <pc:chgData name="Giridhar Reddy" userId="73f02095b843581a" providerId="LiveId" clId="{A19269CC-9746-42BC-AB96-AA190298619B}" dt="2023-09-16T04:58:22.262" v="8" actId="14100"/>
        <pc:sldMkLst>
          <pc:docMk/>
          <pc:sldMk cId="2489144575" sldId="260"/>
        </pc:sldMkLst>
        <pc:spChg chg="mod">
          <ac:chgData name="Giridhar Reddy" userId="73f02095b843581a" providerId="LiveId" clId="{A19269CC-9746-42BC-AB96-AA190298619B}" dt="2023-09-16T04:58:22.262" v="8" actId="14100"/>
          <ac:spMkLst>
            <pc:docMk/>
            <pc:sldMk cId="2489144575" sldId="260"/>
            <ac:spMk id="2" creationId="{C70C6CF3-F9BB-FAFF-8416-7770E0E20DEA}"/>
          </ac:spMkLst>
        </pc:spChg>
      </pc:sldChg>
      <pc:sldChg chg="modSp">
        <pc:chgData name="Giridhar Reddy" userId="73f02095b843581a" providerId="LiveId" clId="{A19269CC-9746-42BC-AB96-AA190298619B}" dt="2023-09-16T04:59:34.325" v="15"/>
        <pc:sldMkLst>
          <pc:docMk/>
          <pc:sldMk cId="729699055" sldId="261"/>
        </pc:sldMkLst>
        <pc:spChg chg="mod">
          <ac:chgData name="Giridhar Reddy" userId="73f02095b843581a" providerId="LiveId" clId="{A19269CC-9746-42BC-AB96-AA190298619B}" dt="2023-09-16T04:59:34.325" v="15"/>
          <ac:spMkLst>
            <pc:docMk/>
            <pc:sldMk cId="729699055" sldId="261"/>
            <ac:spMk id="2" creationId="{49F260B9-40EF-4DB3-7023-F3E9E06D1132}"/>
          </ac:spMkLst>
        </pc:spChg>
        <pc:spChg chg="mod">
          <ac:chgData name="Giridhar Reddy" userId="73f02095b843581a" providerId="LiveId" clId="{A19269CC-9746-42BC-AB96-AA190298619B}" dt="2023-09-16T04:59:34.325" v="15"/>
          <ac:spMkLst>
            <pc:docMk/>
            <pc:sldMk cId="729699055" sldId="261"/>
            <ac:spMk id="3" creationId="{51D4FA76-A37D-B944-7B35-4D3690AA4CB3}"/>
          </ac:spMkLst>
        </pc:spChg>
      </pc:sldChg>
      <pc:sldChg chg="modSp">
        <pc:chgData name="Giridhar Reddy" userId="73f02095b843581a" providerId="LiveId" clId="{A19269CC-9746-42BC-AB96-AA190298619B}" dt="2023-09-16T04:59:34.325" v="15"/>
        <pc:sldMkLst>
          <pc:docMk/>
          <pc:sldMk cId="2379477984" sldId="263"/>
        </pc:sldMkLst>
        <pc:spChg chg="mod">
          <ac:chgData name="Giridhar Reddy" userId="73f02095b843581a" providerId="LiveId" clId="{A19269CC-9746-42BC-AB96-AA190298619B}" dt="2023-09-16T04:59:34.325" v="15"/>
          <ac:spMkLst>
            <pc:docMk/>
            <pc:sldMk cId="2379477984" sldId="263"/>
            <ac:spMk id="2" creationId="{B1782B2C-5244-8F35-9107-5A35E9533728}"/>
          </ac:spMkLst>
        </pc:spChg>
        <pc:spChg chg="mod">
          <ac:chgData name="Giridhar Reddy" userId="73f02095b843581a" providerId="LiveId" clId="{A19269CC-9746-42BC-AB96-AA190298619B}" dt="2023-09-16T04:59:34.325" v="15"/>
          <ac:spMkLst>
            <pc:docMk/>
            <pc:sldMk cId="2379477984" sldId="263"/>
            <ac:spMk id="3" creationId="{094BB0A7-A6FA-7F9E-DC55-A7A7DDC74BA7}"/>
          </ac:spMkLst>
        </pc:spChg>
      </pc:sldChg>
      <pc:sldChg chg="modSp mod">
        <pc:chgData name="Giridhar Reddy" userId="73f02095b843581a" providerId="LiveId" clId="{A19269CC-9746-42BC-AB96-AA190298619B}" dt="2023-09-16T05:35:28.352" v="191" actId="20577"/>
        <pc:sldMkLst>
          <pc:docMk/>
          <pc:sldMk cId="979732169" sldId="264"/>
        </pc:sldMkLst>
        <pc:spChg chg="mod">
          <ac:chgData name="Giridhar Reddy" userId="73f02095b843581a" providerId="LiveId" clId="{A19269CC-9746-42BC-AB96-AA190298619B}" dt="2023-09-16T04:59:34.325" v="15"/>
          <ac:spMkLst>
            <pc:docMk/>
            <pc:sldMk cId="979732169" sldId="264"/>
            <ac:spMk id="2" creationId="{63C558DA-EECC-DF89-D050-6E440AB0CF9F}"/>
          </ac:spMkLst>
        </pc:spChg>
        <pc:spChg chg="mod">
          <ac:chgData name="Giridhar Reddy" userId="73f02095b843581a" providerId="LiveId" clId="{A19269CC-9746-42BC-AB96-AA190298619B}" dt="2023-09-16T05:35:28.352" v="191" actId="20577"/>
          <ac:spMkLst>
            <pc:docMk/>
            <pc:sldMk cId="979732169" sldId="264"/>
            <ac:spMk id="3" creationId="{28E6691A-6538-4741-0115-725FE60D0F28}"/>
          </ac:spMkLst>
        </pc:spChg>
      </pc:sldChg>
      <pc:sldChg chg="modSp mod">
        <pc:chgData name="Giridhar Reddy" userId="73f02095b843581a" providerId="LiveId" clId="{A19269CC-9746-42BC-AB96-AA190298619B}" dt="2023-09-16T05:38:33.992" v="242" actId="20577"/>
        <pc:sldMkLst>
          <pc:docMk/>
          <pc:sldMk cId="2232465210" sldId="266"/>
        </pc:sldMkLst>
        <pc:spChg chg="mod">
          <ac:chgData name="Giridhar Reddy" userId="73f02095b843581a" providerId="LiveId" clId="{A19269CC-9746-42BC-AB96-AA190298619B}" dt="2023-09-16T05:36:53.577" v="203" actId="20577"/>
          <ac:spMkLst>
            <pc:docMk/>
            <pc:sldMk cId="2232465210" sldId="266"/>
            <ac:spMk id="2" creationId="{361D13BD-CF20-ABCE-26D7-36997DFCCCE9}"/>
          </ac:spMkLst>
        </pc:spChg>
        <pc:spChg chg="mod">
          <ac:chgData name="Giridhar Reddy" userId="73f02095b843581a" providerId="LiveId" clId="{A19269CC-9746-42BC-AB96-AA190298619B}" dt="2023-09-16T05:38:33.992" v="242" actId="20577"/>
          <ac:spMkLst>
            <pc:docMk/>
            <pc:sldMk cId="2232465210" sldId="266"/>
            <ac:spMk id="3" creationId="{D1EF6D83-C9EC-2AA7-0D84-52391EB877F0}"/>
          </ac:spMkLst>
        </pc:spChg>
      </pc:sldChg>
      <pc:sldChg chg="modSp mod">
        <pc:chgData name="Giridhar Reddy" userId="73f02095b843581a" providerId="LiveId" clId="{A19269CC-9746-42BC-AB96-AA190298619B}" dt="2023-09-16T04:59:34.481" v="17" actId="27636"/>
        <pc:sldMkLst>
          <pc:docMk/>
          <pc:sldMk cId="1367222444" sldId="267"/>
        </pc:sldMkLst>
        <pc:spChg chg="mod">
          <ac:chgData name="Giridhar Reddy" userId="73f02095b843581a" providerId="LiveId" clId="{A19269CC-9746-42BC-AB96-AA190298619B}" dt="2023-09-16T04:59:34.481" v="17" actId="27636"/>
          <ac:spMkLst>
            <pc:docMk/>
            <pc:sldMk cId="1367222444" sldId="267"/>
            <ac:spMk id="3" creationId="{2FD4D533-C2E8-1B46-3342-D607A23CB1D6}"/>
          </ac:spMkLst>
        </pc:spChg>
      </pc:sldChg>
      <pc:sldChg chg="modSp mod">
        <pc:chgData name="Giridhar Reddy" userId="73f02095b843581a" providerId="LiveId" clId="{A19269CC-9746-42BC-AB96-AA190298619B}" dt="2023-09-16T05:39:15.158" v="251" actId="20577"/>
        <pc:sldMkLst>
          <pc:docMk/>
          <pc:sldMk cId="1571874024" sldId="268"/>
        </pc:sldMkLst>
        <pc:spChg chg="mod">
          <ac:chgData name="Giridhar Reddy" userId="73f02095b843581a" providerId="LiveId" clId="{A19269CC-9746-42BC-AB96-AA190298619B}" dt="2023-09-16T05:37:02.779" v="215" actId="20577"/>
          <ac:spMkLst>
            <pc:docMk/>
            <pc:sldMk cId="1571874024" sldId="268"/>
            <ac:spMk id="2" creationId="{BD6AD5EA-7D4A-18E7-5983-922F0E78A20C}"/>
          </ac:spMkLst>
        </pc:spChg>
        <pc:spChg chg="mod">
          <ac:chgData name="Giridhar Reddy" userId="73f02095b843581a" providerId="LiveId" clId="{A19269CC-9746-42BC-AB96-AA190298619B}" dt="2023-09-16T05:39:15.158" v="251" actId="20577"/>
          <ac:spMkLst>
            <pc:docMk/>
            <pc:sldMk cId="1571874024" sldId="268"/>
            <ac:spMk id="3" creationId="{87C8AD38-5BD2-35F9-7E1E-7222CBDB04DE}"/>
          </ac:spMkLst>
        </pc:spChg>
      </pc:sldChg>
      <pc:sldChg chg="modSp mod">
        <pc:chgData name="Giridhar Reddy" userId="73f02095b843581a" providerId="LiveId" clId="{A19269CC-9746-42BC-AB96-AA190298619B}" dt="2023-09-16T04:59:34.590" v="19" actId="27636"/>
        <pc:sldMkLst>
          <pc:docMk/>
          <pc:sldMk cId="922616170" sldId="269"/>
        </pc:sldMkLst>
        <pc:spChg chg="mod">
          <ac:chgData name="Giridhar Reddy" userId="73f02095b843581a" providerId="LiveId" clId="{A19269CC-9746-42BC-AB96-AA190298619B}" dt="2023-09-16T04:59:34.590" v="19" actId="27636"/>
          <ac:spMkLst>
            <pc:docMk/>
            <pc:sldMk cId="922616170" sldId="269"/>
            <ac:spMk id="3" creationId="{5D4CFE8A-4AA7-94FC-F58F-BB7892A1F4A3}"/>
          </ac:spMkLst>
        </pc:spChg>
      </pc:sldChg>
      <pc:sldChg chg="modSp mod">
        <pc:chgData name="Giridhar Reddy" userId="73f02095b843581a" providerId="LiveId" clId="{A19269CC-9746-42BC-AB96-AA190298619B}" dt="2023-09-16T05:37:28.652" v="235" actId="1076"/>
        <pc:sldMkLst>
          <pc:docMk/>
          <pc:sldMk cId="376395328" sldId="270"/>
        </pc:sldMkLst>
        <pc:spChg chg="mod">
          <ac:chgData name="Giridhar Reddy" userId="73f02095b843581a" providerId="LiveId" clId="{A19269CC-9746-42BC-AB96-AA190298619B}" dt="2023-09-16T05:37:21.761" v="234" actId="14100"/>
          <ac:spMkLst>
            <pc:docMk/>
            <pc:sldMk cId="376395328" sldId="270"/>
            <ac:spMk id="2" creationId="{91A6F3CC-3465-6D94-1282-7C668F80F8E7}"/>
          </ac:spMkLst>
        </pc:spChg>
        <pc:spChg chg="mod">
          <ac:chgData name="Giridhar Reddy" userId="73f02095b843581a" providerId="LiveId" clId="{A19269CC-9746-42BC-AB96-AA190298619B}" dt="2023-09-16T05:37:28.652" v="235" actId="1076"/>
          <ac:spMkLst>
            <pc:docMk/>
            <pc:sldMk cId="376395328" sldId="270"/>
            <ac:spMk id="3" creationId="{1C964879-F9E0-289B-AFE1-6F7AD9A3EBA2}"/>
          </ac:spMkLst>
        </pc:spChg>
      </pc:sldChg>
      <pc:sldChg chg="modSp mod">
        <pc:chgData name="Giridhar Reddy" userId="73f02095b843581a" providerId="LiveId" clId="{A19269CC-9746-42BC-AB96-AA190298619B}" dt="2023-09-16T04:59:34.684" v="20" actId="27636"/>
        <pc:sldMkLst>
          <pc:docMk/>
          <pc:sldMk cId="514439539" sldId="272"/>
        </pc:sldMkLst>
        <pc:spChg chg="mod">
          <ac:chgData name="Giridhar Reddy" userId="73f02095b843581a" providerId="LiveId" clId="{A19269CC-9746-42BC-AB96-AA190298619B}" dt="2023-09-16T04:59:34.325" v="15"/>
          <ac:spMkLst>
            <pc:docMk/>
            <pc:sldMk cId="514439539" sldId="272"/>
            <ac:spMk id="2" creationId="{E8FED9AA-AB23-2483-04B4-9EDC8E59F0AD}"/>
          </ac:spMkLst>
        </pc:spChg>
        <pc:spChg chg="mod">
          <ac:chgData name="Giridhar Reddy" userId="73f02095b843581a" providerId="LiveId" clId="{A19269CC-9746-42BC-AB96-AA190298619B}" dt="2023-09-16T04:59:34.684" v="20" actId="27636"/>
          <ac:spMkLst>
            <pc:docMk/>
            <pc:sldMk cId="514439539" sldId="272"/>
            <ac:spMk id="3" creationId="{FBF7ABD0-DAB8-9F66-CEF0-8DE6BB5D3202}"/>
          </ac:spMkLst>
        </pc:spChg>
      </pc:sldChg>
      <pc:sldChg chg="modSp mod">
        <pc:chgData name="Giridhar Reddy" userId="73f02095b843581a" providerId="LiveId" clId="{A19269CC-9746-42BC-AB96-AA190298619B}" dt="2023-09-16T05:11:59.618" v="78" actId="1076"/>
        <pc:sldMkLst>
          <pc:docMk/>
          <pc:sldMk cId="3070362534" sldId="284"/>
        </pc:sldMkLst>
        <pc:spChg chg="mod">
          <ac:chgData name="Giridhar Reddy" userId="73f02095b843581a" providerId="LiveId" clId="{A19269CC-9746-42BC-AB96-AA190298619B}" dt="2023-09-16T05:11:59.618" v="78" actId="1076"/>
          <ac:spMkLst>
            <pc:docMk/>
            <pc:sldMk cId="3070362534" sldId="284"/>
            <ac:spMk id="2" creationId="{0FEEE1F2-20F8-87BA-D0D3-D1DE74DFB2AF}"/>
          </ac:spMkLst>
        </pc:spChg>
      </pc:sldChg>
      <pc:sldChg chg="addSp delSp modSp new mod">
        <pc:chgData name="Giridhar Reddy" userId="73f02095b843581a" providerId="LiveId" clId="{A19269CC-9746-42BC-AB96-AA190298619B}" dt="2023-09-16T05:30:13.682" v="112" actId="120"/>
        <pc:sldMkLst>
          <pc:docMk/>
          <pc:sldMk cId="730648212" sldId="285"/>
        </pc:sldMkLst>
        <pc:spChg chg="mod">
          <ac:chgData name="Giridhar Reddy" userId="73f02095b843581a" providerId="LiveId" clId="{A19269CC-9746-42BC-AB96-AA190298619B}" dt="2023-09-16T05:30:13.682" v="112" actId="120"/>
          <ac:spMkLst>
            <pc:docMk/>
            <pc:sldMk cId="730648212" sldId="285"/>
            <ac:spMk id="2" creationId="{4654D58D-241A-D8C9-7A7E-018BB97D48D8}"/>
          </ac:spMkLst>
        </pc:spChg>
        <pc:spChg chg="del">
          <ac:chgData name="Giridhar Reddy" userId="73f02095b843581a" providerId="LiveId" clId="{A19269CC-9746-42BC-AB96-AA190298619B}" dt="2023-09-16T05:29:53.249" v="106"/>
          <ac:spMkLst>
            <pc:docMk/>
            <pc:sldMk cId="730648212" sldId="285"/>
            <ac:spMk id="3" creationId="{C6AA9643-9C30-7C36-9A37-06406AAFCA55}"/>
          </ac:spMkLst>
        </pc:spChg>
        <pc:picChg chg="add mod">
          <ac:chgData name="Giridhar Reddy" userId="73f02095b843581a" providerId="LiveId" clId="{A19269CC-9746-42BC-AB96-AA190298619B}" dt="2023-09-16T05:29:53.249" v="106"/>
          <ac:picMkLst>
            <pc:docMk/>
            <pc:sldMk cId="730648212" sldId="285"/>
            <ac:picMk id="1026" creationId="{511EA007-BF8A-E64C-12BE-F18C02444BD0}"/>
          </ac:picMkLst>
        </pc:picChg>
      </pc:sldChg>
      <pc:sldChg chg="addSp delSp modSp new mod">
        <pc:chgData name="Giridhar Reddy" userId="73f02095b843581a" providerId="LiveId" clId="{A19269CC-9746-42BC-AB96-AA190298619B}" dt="2023-09-16T05:31:28.516" v="145"/>
        <pc:sldMkLst>
          <pc:docMk/>
          <pc:sldMk cId="3133460137" sldId="286"/>
        </pc:sldMkLst>
        <pc:spChg chg="mod">
          <ac:chgData name="Giridhar Reddy" userId="73f02095b843581a" providerId="LiveId" clId="{A19269CC-9746-42BC-AB96-AA190298619B}" dt="2023-09-16T05:30:31.256" v="143" actId="20577"/>
          <ac:spMkLst>
            <pc:docMk/>
            <pc:sldMk cId="3133460137" sldId="286"/>
            <ac:spMk id="2" creationId="{A96F00EA-4D8A-E2A8-7642-7EA2E5BA9595}"/>
          </ac:spMkLst>
        </pc:spChg>
        <pc:spChg chg="del">
          <ac:chgData name="Giridhar Reddy" userId="73f02095b843581a" providerId="LiveId" clId="{A19269CC-9746-42BC-AB96-AA190298619B}" dt="2023-09-16T05:31:18.545" v="144"/>
          <ac:spMkLst>
            <pc:docMk/>
            <pc:sldMk cId="3133460137" sldId="286"/>
            <ac:spMk id="3" creationId="{094BED43-2D8A-D3FC-4474-CE094095BB3C}"/>
          </ac:spMkLst>
        </pc:spChg>
        <pc:spChg chg="add del mod">
          <ac:chgData name="Giridhar Reddy" userId="73f02095b843581a" providerId="LiveId" clId="{A19269CC-9746-42BC-AB96-AA190298619B}" dt="2023-09-16T05:31:28.516" v="145"/>
          <ac:spMkLst>
            <pc:docMk/>
            <pc:sldMk cId="3133460137" sldId="286"/>
            <ac:spMk id="4" creationId="{D22D7AFD-CD7F-47D5-7791-23D63E90F8D2}"/>
          </ac:spMkLst>
        </pc:spChg>
        <pc:picChg chg="add mod">
          <ac:chgData name="Giridhar Reddy" userId="73f02095b843581a" providerId="LiveId" clId="{A19269CC-9746-42BC-AB96-AA190298619B}" dt="2023-09-16T05:31:28.516" v="145"/>
          <ac:picMkLst>
            <pc:docMk/>
            <pc:sldMk cId="3133460137" sldId="286"/>
            <ac:picMk id="5" creationId="{9E3CDB17-A1B7-023B-216D-D7779E3D0AB0}"/>
          </ac:picMkLst>
        </pc:picChg>
      </pc:sldChg>
      <pc:sldChg chg="addSp delSp modSp new mod">
        <pc:chgData name="Giridhar Reddy" userId="73f02095b843581a" providerId="LiveId" clId="{A19269CC-9746-42BC-AB96-AA190298619B}" dt="2023-09-16T05:32:39.833" v="168"/>
        <pc:sldMkLst>
          <pc:docMk/>
          <pc:sldMk cId="3290888836" sldId="287"/>
        </pc:sldMkLst>
        <pc:spChg chg="mod">
          <ac:chgData name="Giridhar Reddy" userId="73f02095b843581a" providerId="LiveId" clId="{A19269CC-9746-42BC-AB96-AA190298619B}" dt="2023-09-16T05:31:55.439" v="167" actId="20577"/>
          <ac:spMkLst>
            <pc:docMk/>
            <pc:sldMk cId="3290888836" sldId="287"/>
            <ac:spMk id="2" creationId="{BA135DFC-8194-12BE-D8ED-FC155FA921CB}"/>
          </ac:spMkLst>
        </pc:spChg>
        <pc:spChg chg="del">
          <ac:chgData name="Giridhar Reddy" userId="73f02095b843581a" providerId="LiveId" clId="{A19269CC-9746-42BC-AB96-AA190298619B}" dt="2023-09-16T05:32:39.833" v="168"/>
          <ac:spMkLst>
            <pc:docMk/>
            <pc:sldMk cId="3290888836" sldId="287"/>
            <ac:spMk id="3" creationId="{23F1D244-D3CA-B808-DD4D-D030E6964B92}"/>
          </ac:spMkLst>
        </pc:spChg>
        <pc:picChg chg="add mod">
          <ac:chgData name="Giridhar Reddy" userId="73f02095b843581a" providerId="LiveId" clId="{A19269CC-9746-42BC-AB96-AA190298619B}" dt="2023-09-16T05:32:39.833" v="168"/>
          <ac:picMkLst>
            <pc:docMk/>
            <pc:sldMk cId="3290888836" sldId="287"/>
            <ac:picMk id="3074" creationId="{FE31D1CB-B2FD-FDA2-FD5C-3816AA0061F3}"/>
          </ac:picMkLst>
        </pc:picChg>
      </pc:sldChg>
      <pc:sldChg chg="addSp delSp modSp new mod">
        <pc:chgData name="Giridhar Reddy" userId="73f02095b843581a" providerId="LiveId" clId="{A19269CC-9746-42BC-AB96-AA190298619B}" dt="2023-09-16T05:42:37.165" v="273" actId="14100"/>
        <pc:sldMkLst>
          <pc:docMk/>
          <pc:sldMk cId="1790999056" sldId="288"/>
        </pc:sldMkLst>
        <pc:spChg chg="mod">
          <ac:chgData name="Giridhar Reddy" userId="73f02095b843581a" providerId="LiveId" clId="{A19269CC-9746-42BC-AB96-AA190298619B}" dt="2023-09-16T05:42:04.432" v="267" actId="403"/>
          <ac:spMkLst>
            <pc:docMk/>
            <pc:sldMk cId="1790999056" sldId="288"/>
            <ac:spMk id="2" creationId="{78E79D12-9D89-7B42-C75E-7A4190376B5C}"/>
          </ac:spMkLst>
        </pc:spChg>
        <pc:spChg chg="del">
          <ac:chgData name="Giridhar Reddy" userId="73f02095b843581a" providerId="LiveId" clId="{A19269CC-9746-42BC-AB96-AA190298619B}" dt="2023-09-16T05:42:07.358" v="268" actId="22"/>
          <ac:spMkLst>
            <pc:docMk/>
            <pc:sldMk cId="1790999056" sldId="288"/>
            <ac:spMk id="3" creationId="{16B4078B-4AD6-5391-8F33-1FA2002807A7}"/>
          </ac:spMkLst>
        </pc:spChg>
        <pc:picChg chg="add mod ord">
          <ac:chgData name="Giridhar Reddy" userId="73f02095b843581a" providerId="LiveId" clId="{A19269CC-9746-42BC-AB96-AA190298619B}" dt="2023-09-16T05:42:37.165" v="273" actId="14100"/>
          <ac:picMkLst>
            <pc:docMk/>
            <pc:sldMk cId="1790999056" sldId="288"/>
            <ac:picMk id="5" creationId="{FD916ECF-1DB5-006A-A259-6D60D6B2C75B}"/>
          </ac:picMkLst>
        </pc:picChg>
      </pc:sldChg>
      <pc:sldChg chg="addSp delSp modSp new mod">
        <pc:chgData name="Giridhar Reddy" userId="73f02095b843581a" providerId="LiveId" clId="{A19269CC-9746-42BC-AB96-AA190298619B}" dt="2023-09-16T05:44:00.189" v="291" actId="14100"/>
        <pc:sldMkLst>
          <pc:docMk/>
          <pc:sldMk cId="3621470695" sldId="289"/>
        </pc:sldMkLst>
        <pc:spChg chg="mod">
          <ac:chgData name="Giridhar Reddy" userId="73f02095b843581a" providerId="LiveId" clId="{A19269CC-9746-42BC-AB96-AA190298619B}" dt="2023-09-16T05:43:45.084" v="286" actId="2711"/>
          <ac:spMkLst>
            <pc:docMk/>
            <pc:sldMk cId="3621470695" sldId="289"/>
            <ac:spMk id="2" creationId="{D87E62EF-F11A-63CF-07FB-B64499400608}"/>
          </ac:spMkLst>
        </pc:spChg>
        <pc:spChg chg="del">
          <ac:chgData name="Giridhar Reddy" userId="73f02095b843581a" providerId="LiveId" clId="{A19269CC-9746-42BC-AB96-AA190298619B}" dt="2023-09-16T05:43:47.540" v="287" actId="22"/>
          <ac:spMkLst>
            <pc:docMk/>
            <pc:sldMk cId="3621470695" sldId="289"/>
            <ac:spMk id="3" creationId="{6A03F741-FD3E-E8CD-430B-0980502521DE}"/>
          </ac:spMkLst>
        </pc:spChg>
        <pc:picChg chg="add mod ord">
          <ac:chgData name="Giridhar Reddy" userId="73f02095b843581a" providerId="LiveId" clId="{A19269CC-9746-42BC-AB96-AA190298619B}" dt="2023-09-16T05:44:00.189" v="291" actId="14100"/>
          <ac:picMkLst>
            <pc:docMk/>
            <pc:sldMk cId="3621470695" sldId="289"/>
            <ac:picMk id="5" creationId="{58606ECE-7186-7B09-3CF0-2B4134746E89}"/>
          </ac:picMkLst>
        </pc:picChg>
      </pc:sldChg>
      <pc:sldChg chg="addSp delSp modSp new mod">
        <pc:chgData name="Giridhar Reddy" userId="73f02095b843581a" providerId="LiveId" clId="{A19269CC-9746-42BC-AB96-AA190298619B}" dt="2023-09-16T05:50:25.778" v="334" actId="20577"/>
        <pc:sldMkLst>
          <pc:docMk/>
          <pc:sldMk cId="914309185" sldId="290"/>
        </pc:sldMkLst>
        <pc:spChg chg="mod">
          <ac:chgData name="Giridhar Reddy" userId="73f02095b843581a" providerId="LiveId" clId="{A19269CC-9746-42BC-AB96-AA190298619B}" dt="2023-09-16T05:50:25.778" v="334" actId="20577"/>
          <ac:spMkLst>
            <pc:docMk/>
            <pc:sldMk cId="914309185" sldId="290"/>
            <ac:spMk id="2" creationId="{29F73A98-ACA1-A314-1C2F-22BA569E32F7}"/>
          </ac:spMkLst>
        </pc:spChg>
        <pc:spChg chg="del">
          <ac:chgData name="Giridhar Reddy" userId="73f02095b843581a" providerId="LiveId" clId="{A19269CC-9746-42BC-AB96-AA190298619B}" dt="2023-09-16T05:49:32.923" v="293" actId="22"/>
          <ac:spMkLst>
            <pc:docMk/>
            <pc:sldMk cId="914309185" sldId="290"/>
            <ac:spMk id="3" creationId="{C32F0FB8-64E4-9599-7685-A106FAF19980}"/>
          </ac:spMkLst>
        </pc:spChg>
        <pc:picChg chg="add mod ord">
          <ac:chgData name="Giridhar Reddy" userId="73f02095b843581a" providerId="LiveId" clId="{A19269CC-9746-42BC-AB96-AA190298619B}" dt="2023-09-16T05:49:46.035" v="298" actId="14100"/>
          <ac:picMkLst>
            <pc:docMk/>
            <pc:sldMk cId="914309185" sldId="290"/>
            <ac:picMk id="5" creationId="{2E40D8C6-F63B-FBA6-DD3B-CC82A0CE5D2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7AE3-430E-0D26-5A55-FF32F2E09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6CFFA-58D0-A40D-03A6-6C2A12940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3CB8FD-8CB8-64C9-BD6C-9EBF6F2F0510}"/>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5" name="Footer Placeholder 4">
            <a:extLst>
              <a:ext uri="{FF2B5EF4-FFF2-40B4-BE49-F238E27FC236}">
                <a16:creationId xmlns:a16="http://schemas.microsoft.com/office/drawing/2014/main" id="{68987F0E-9A90-1381-1B08-95BEC3A069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9DBE7-9838-5DEB-6CA2-C604E7774C94}"/>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393911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4534-AB03-F837-5677-D67FBAFE98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7942B0-2F72-4F58-410F-29B8F0DD1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C9CC0-33ED-8368-0502-113E41C98A93}"/>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5" name="Footer Placeholder 4">
            <a:extLst>
              <a:ext uri="{FF2B5EF4-FFF2-40B4-BE49-F238E27FC236}">
                <a16:creationId xmlns:a16="http://schemas.microsoft.com/office/drawing/2014/main" id="{0C3B219A-9C41-4AC1-C7B1-5FBA24D60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6E480-7D5C-FFF6-3131-8EB04F3E7998}"/>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350581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A1142-1C3D-510B-3E8A-AE9F65214F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237DFD-4703-AE5F-C9FF-62FC37171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7090E-4433-CEED-84B6-C2250C99B3BE}"/>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5" name="Footer Placeholder 4">
            <a:extLst>
              <a:ext uri="{FF2B5EF4-FFF2-40B4-BE49-F238E27FC236}">
                <a16:creationId xmlns:a16="http://schemas.microsoft.com/office/drawing/2014/main" id="{2364E800-7DDE-A4FF-2FA6-9AA0E3D7E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81CFD-407A-8215-E9D4-EBB6F62BFF00}"/>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330016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4CCF-0087-3402-04BC-2B5453D581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3BB0D-E67D-50AE-9361-F0968DE0CC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9AAF7-A18A-D364-2BB5-D7808556BDCC}"/>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5" name="Footer Placeholder 4">
            <a:extLst>
              <a:ext uri="{FF2B5EF4-FFF2-40B4-BE49-F238E27FC236}">
                <a16:creationId xmlns:a16="http://schemas.microsoft.com/office/drawing/2014/main" id="{1C15C920-2D87-7418-EA59-CD5F048D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6DD7A-B254-0F88-8BF4-11183CF03289}"/>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66444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C647-1F70-26FD-95C0-E5063AFBEB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7CA058-DDD2-8338-830A-F0D450627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3AAEA8-1FAA-811C-E4A7-ED08258E8594}"/>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5" name="Footer Placeholder 4">
            <a:extLst>
              <a:ext uri="{FF2B5EF4-FFF2-40B4-BE49-F238E27FC236}">
                <a16:creationId xmlns:a16="http://schemas.microsoft.com/office/drawing/2014/main" id="{CCFB52C1-B625-5B12-498F-26EECF193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54DB8-38F3-86F3-6049-1F3E783CC731}"/>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36321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ABB4-6184-57E7-1DFD-937E1F3041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23E7B6-F507-F4B4-FC0B-C026BE81C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40DF5F-9378-BC1A-5321-DC37B8C5C6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EF504F-35B5-8C6F-73DD-0F79285E0A72}"/>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6" name="Footer Placeholder 5">
            <a:extLst>
              <a:ext uri="{FF2B5EF4-FFF2-40B4-BE49-F238E27FC236}">
                <a16:creationId xmlns:a16="http://schemas.microsoft.com/office/drawing/2014/main" id="{877A5FCC-2E26-143C-EDCF-5DFADFD1D3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F8344D-A413-837D-4CB2-2684A14715F0}"/>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189356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5D99-557F-6484-C164-192862B695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33C6A1-5CC8-3E5D-07DF-D60F718FA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5881D-8CCB-ABD9-95B4-CAEF07909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5AF13C-FDEB-4A63-42B7-50B30339A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AA87F-9FEF-315F-9A0D-420A970F2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C9D569-C2DD-A81C-4244-97F5551F0210}"/>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8" name="Footer Placeholder 7">
            <a:extLst>
              <a:ext uri="{FF2B5EF4-FFF2-40B4-BE49-F238E27FC236}">
                <a16:creationId xmlns:a16="http://schemas.microsoft.com/office/drawing/2014/main" id="{6299A24B-F5D6-F83F-7807-A44D9E46C6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33B32F-97DC-F714-2948-47FD035E35B1}"/>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198871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C5F8-51B4-20C4-ED91-B083DE074D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FF33BA-CDF7-B785-BF00-C86F68517874}"/>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4" name="Footer Placeholder 3">
            <a:extLst>
              <a:ext uri="{FF2B5EF4-FFF2-40B4-BE49-F238E27FC236}">
                <a16:creationId xmlns:a16="http://schemas.microsoft.com/office/drawing/2014/main" id="{9CD43B15-C757-720C-C8D2-E2DE3578E8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F6BD70-886B-9512-EB67-15C7416717CA}"/>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60752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CDD5D-49CB-94F3-F773-65888EB73F4A}"/>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3" name="Footer Placeholder 2">
            <a:extLst>
              <a:ext uri="{FF2B5EF4-FFF2-40B4-BE49-F238E27FC236}">
                <a16:creationId xmlns:a16="http://schemas.microsoft.com/office/drawing/2014/main" id="{BA57EC03-6D96-ED91-CB92-B003F0E238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8CF569-56E6-63FD-42D1-4F275CEDBBB8}"/>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210032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61C2-FE58-95CC-55AA-A067C3930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4A88B-1016-2D89-1DE6-F9A492000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9E58CB-881E-AD03-1DB2-E14F4EC3E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292A0-7ED5-E5B2-D8FD-8608CB84F27D}"/>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6" name="Footer Placeholder 5">
            <a:extLst>
              <a:ext uri="{FF2B5EF4-FFF2-40B4-BE49-F238E27FC236}">
                <a16:creationId xmlns:a16="http://schemas.microsoft.com/office/drawing/2014/main" id="{3013B613-11F2-D16B-BB59-622C8695B1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565756-DC1A-A93E-4098-455336FA00C7}"/>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313986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CE5E-82CF-B173-AF06-824D85C0E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EF474B-2EA3-6CE6-89DD-081A8BA9C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4846A0-2896-40A3-510A-CDC921C7B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AA97A-5EA2-B290-14A2-0048E806F0B0}"/>
              </a:ext>
            </a:extLst>
          </p:cNvPr>
          <p:cNvSpPr>
            <a:spLocks noGrp="1"/>
          </p:cNvSpPr>
          <p:nvPr>
            <p:ph type="dt" sz="half" idx="10"/>
          </p:nvPr>
        </p:nvSpPr>
        <p:spPr/>
        <p:txBody>
          <a:bodyPr/>
          <a:lstStyle/>
          <a:p>
            <a:fld id="{A2EBE86F-5765-4225-85D3-27E5817415F7}" type="datetimeFigureOut">
              <a:rPr lang="en-IN" smtClean="0"/>
              <a:t>16-09-2023</a:t>
            </a:fld>
            <a:endParaRPr lang="en-IN"/>
          </a:p>
        </p:txBody>
      </p:sp>
      <p:sp>
        <p:nvSpPr>
          <p:cNvPr id="6" name="Footer Placeholder 5">
            <a:extLst>
              <a:ext uri="{FF2B5EF4-FFF2-40B4-BE49-F238E27FC236}">
                <a16:creationId xmlns:a16="http://schemas.microsoft.com/office/drawing/2014/main" id="{9E2D2599-D5DE-6B6B-CC5F-0E7584B2B7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E1248-F863-BC92-FA6B-67C8153F9A97}"/>
              </a:ext>
            </a:extLst>
          </p:cNvPr>
          <p:cNvSpPr>
            <a:spLocks noGrp="1"/>
          </p:cNvSpPr>
          <p:nvPr>
            <p:ph type="sldNum" sz="quarter" idx="12"/>
          </p:nvPr>
        </p:nvSpPr>
        <p:spPr/>
        <p:txBody>
          <a:bodyPr/>
          <a:lstStyle/>
          <a:p>
            <a:fld id="{138BC495-4FE3-4E4A-865F-ECAD21F52F01}" type="slidenum">
              <a:rPr lang="en-IN" smtClean="0"/>
              <a:t>‹#›</a:t>
            </a:fld>
            <a:endParaRPr lang="en-IN"/>
          </a:p>
        </p:txBody>
      </p:sp>
    </p:spTree>
    <p:extLst>
      <p:ext uri="{BB962C8B-B14F-4D97-AF65-F5344CB8AC3E}">
        <p14:creationId xmlns:p14="http://schemas.microsoft.com/office/powerpoint/2010/main" val="324412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43602-37C2-404B-5A1D-68EE4FC6B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53182A-F6B5-00CF-ED9B-57DAC97D7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61008-DA15-8D5E-A3A2-67B6E50D0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BE86F-5765-4225-85D3-27E5817415F7}" type="datetimeFigureOut">
              <a:rPr lang="en-IN" smtClean="0"/>
              <a:t>16-09-2023</a:t>
            </a:fld>
            <a:endParaRPr lang="en-IN"/>
          </a:p>
        </p:txBody>
      </p:sp>
      <p:sp>
        <p:nvSpPr>
          <p:cNvPr id="5" name="Footer Placeholder 4">
            <a:extLst>
              <a:ext uri="{FF2B5EF4-FFF2-40B4-BE49-F238E27FC236}">
                <a16:creationId xmlns:a16="http://schemas.microsoft.com/office/drawing/2014/main" id="{F2EE8D1C-7834-DBF7-1AB2-9FF0AFFE7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BB1ED5-8072-0E9A-C277-CC7A179A3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BC495-4FE3-4E4A-865F-ECAD21F52F01}" type="slidenum">
              <a:rPr lang="en-IN" smtClean="0"/>
              <a:t>‹#›</a:t>
            </a:fld>
            <a:endParaRPr lang="en-IN"/>
          </a:p>
        </p:txBody>
      </p:sp>
    </p:spTree>
    <p:extLst>
      <p:ext uri="{BB962C8B-B14F-4D97-AF65-F5344CB8AC3E}">
        <p14:creationId xmlns:p14="http://schemas.microsoft.com/office/powerpoint/2010/main" val="3870785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E4FC-EC36-A2CA-FDC8-8B24441218BF}"/>
              </a:ext>
            </a:extLst>
          </p:cNvPr>
          <p:cNvSpPr>
            <a:spLocks noGrp="1"/>
          </p:cNvSpPr>
          <p:nvPr>
            <p:ph type="ctrTitle"/>
          </p:nvPr>
        </p:nvSpPr>
        <p:spPr>
          <a:xfrm>
            <a:off x="1452281" y="2146122"/>
            <a:ext cx="9287435" cy="1420904"/>
          </a:xfrm>
        </p:spPr>
        <p:txBody>
          <a:bodyPr>
            <a:normAutofit/>
          </a:bodyPr>
          <a:lstStyle/>
          <a:p>
            <a:r>
              <a:rPr lang="en-IN" sz="4400" b="1" dirty="0">
                <a:solidFill>
                  <a:srgbClr val="00B050"/>
                </a:solidFill>
                <a:latin typeface="Times New Roman" panose="02020603050405020304" pitchFamily="18" charset="0"/>
                <a:cs typeface="Times New Roman" panose="02020603050405020304" pitchFamily="18" charset="0"/>
              </a:rPr>
              <a:t>MACHINE LEARING FOR WEB VULNERABILITY DETECTION</a:t>
            </a:r>
          </a:p>
        </p:txBody>
      </p:sp>
      <p:sp>
        <p:nvSpPr>
          <p:cNvPr id="3" name="Subtitle 2">
            <a:extLst>
              <a:ext uri="{FF2B5EF4-FFF2-40B4-BE49-F238E27FC236}">
                <a16:creationId xmlns:a16="http://schemas.microsoft.com/office/drawing/2014/main" id="{10ADD298-042C-F85B-295C-5D98F49376D1}"/>
              </a:ext>
            </a:extLst>
          </p:cNvPr>
          <p:cNvSpPr>
            <a:spLocks noGrp="1"/>
          </p:cNvSpPr>
          <p:nvPr>
            <p:ph type="subTitle" idx="1"/>
          </p:nvPr>
        </p:nvSpPr>
        <p:spPr>
          <a:xfrm>
            <a:off x="1272988" y="4518212"/>
            <a:ext cx="3694937" cy="1420904"/>
          </a:xfrm>
        </p:spPr>
        <p:txBody>
          <a:bodyPr>
            <a:normAutofit/>
          </a:bodyPr>
          <a:lstStyle/>
          <a:p>
            <a:r>
              <a:rPr lang="en-IN" sz="1800" b="1" dirty="0">
                <a:latin typeface="Times New Roman" panose="02020603050405020304" pitchFamily="18" charset="0"/>
                <a:cs typeface="Times New Roman" panose="02020603050405020304" pitchFamily="18" charset="0"/>
              </a:rPr>
              <a:t>PROJECT GUIDE:                                                                                </a:t>
            </a:r>
          </a:p>
          <a:p>
            <a:r>
              <a:rPr lang="en-IN" sz="1600" dirty="0">
                <a:latin typeface="Times New Roman" panose="02020603050405020304" pitchFamily="18" charset="0"/>
                <a:cs typeface="Times New Roman" panose="02020603050405020304" pitchFamily="18" charset="0"/>
              </a:rPr>
              <a:t>Ms. V Aparna Varalakshmi</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(Associate Professor)</a:t>
            </a:r>
          </a:p>
        </p:txBody>
      </p:sp>
      <p:pic>
        <p:nvPicPr>
          <p:cNvPr id="5" name="Picture 4">
            <a:extLst>
              <a:ext uri="{FF2B5EF4-FFF2-40B4-BE49-F238E27FC236}">
                <a16:creationId xmlns:a16="http://schemas.microsoft.com/office/drawing/2014/main" id="{3A3A50E6-5413-B821-4C8B-D81F77C0B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747" y="522192"/>
            <a:ext cx="7984505" cy="1420904"/>
          </a:xfrm>
          <a:prstGeom prst="rect">
            <a:avLst/>
          </a:prstGeom>
        </p:spPr>
      </p:pic>
      <p:sp>
        <p:nvSpPr>
          <p:cNvPr id="9" name="TextBox 8">
            <a:extLst>
              <a:ext uri="{FF2B5EF4-FFF2-40B4-BE49-F238E27FC236}">
                <a16:creationId xmlns:a16="http://schemas.microsoft.com/office/drawing/2014/main" id="{90B85155-9DBF-485F-992C-33DC986E47A0}"/>
              </a:ext>
            </a:extLst>
          </p:cNvPr>
          <p:cNvSpPr txBox="1"/>
          <p:nvPr/>
        </p:nvSpPr>
        <p:spPr>
          <a:xfrm>
            <a:off x="8097625" y="4449452"/>
            <a:ext cx="2821386" cy="2092881"/>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 :</a:t>
            </a:r>
          </a:p>
          <a:p>
            <a:pPr marL="342900" indent="-342900">
              <a:buAutoNum type="arabicPeriod"/>
            </a:pPr>
            <a:r>
              <a:rPr lang="en-IN" sz="1600" dirty="0" err="1">
                <a:latin typeface="Times New Roman" panose="02020603050405020304" pitchFamily="18" charset="0"/>
                <a:cs typeface="Times New Roman" panose="02020603050405020304" pitchFamily="18" charset="0"/>
              </a:rPr>
              <a:t>Appidi</a:t>
            </a:r>
            <a:r>
              <a:rPr lang="en-IN" sz="1600" dirty="0">
                <a:latin typeface="Times New Roman" panose="02020603050405020304" pitchFamily="18" charset="0"/>
                <a:cs typeface="Times New Roman" panose="02020603050405020304" pitchFamily="18" charset="0"/>
              </a:rPr>
              <a:t> Giridhar Reddy   – 20841A0546</a:t>
            </a:r>
          </a:p>
          <a:p>
            <a:pPr marL="342900" indent="-342900">
              <a:buAutoNum type="arabicPeriod"/>
            </a:pPr>
            <a:r>
              <a:rPr lang="en-IN" sz="1600" dirty="0" err="1">
                <a:latin typeface="Times New Roman" panose="02020603050405020304" pitchFamily="18" charset="0"/>
                <a:cs typeface="Times New Roman" panose="02020603050405020304" pitchFamily="18" charset="0"/>
              </a:rPr>
              <a:t>Pathapati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Bhanuteja</a:t>
            </a:r>
            <a:r>
              <a:rPr lang="en-IN" sz="1600" dirty="0">
                <a:latin typeface="Times New Roman" panose="02020603050405020304" pitchFamily="18" charset="0"/>
                <a:cs typeface="Times New Roman" panose="02020603050405020304" pitchFamily="18" charset="0"/>
              </a:rPr>
              <a:t>      – 20841A0532</a:t>
            </a:r>
          </a:p>
          <a:p>
            <a:pPr marL="342900" indent="-342900">
              <a:buAutoNum type="arabicPeriod"/>
            </a:pPr>
            <a:r>
              <a:rPr lang="en-IN" sz="1600" dirty="0">
                <a:latin typeface="Times New Roman" panose="02020603050405020304" pitchFamily="18" charset="0"/>
                <a:cs typeface="Times New Roman" panose="02020603050405020304" pitchFamily="18" charset="0"/>
              </a:rPr>
              <a:t>S. Sai </a:t>
            </a:r>
            <a:r>
              <a:rPr lang="en-IN" sz="1600" dirty="0" err="1">
                <a:latin typeface="Times New Roman" panose="02020603050405020304" pitchFamily="18" charset="0"/>
                <a:cs typeface="Times New Roman" panose="02020603050405020304" pitchFamily="18" charset="0"/>
              </a:rPr>
              <a:t>Sreekar</a:t>
            </a:r>
            <a:r>
              <a:rPr lang="en-IN" sz="1600" dirty="0">
                <a:latin typeface="Times New Roman" panose="02020603050405020304" pitchFamily="18" charset="0"/>
                <a:cs typeface="Times New Roman" panose="02020603050405020304" pitchFamily="18" charset="0"/>
              </a:rPr>
              <a:t>                    – 20841A0560</a:t>
            </a:r>
          </a:p>
          <a:p>
            <a:endParaRPr lang="en-IN" dirty="0"/>
          </a:p>
        </p:txBody>
      </p:sp>
    </p:spTree>
    <p:extLst>
      <p:ext uri="{BB962C8B-B14F-4D97-AF65-F5344CB8AC3E}">
        <p14:creationId xmlns:p14="http://schemas.microsoft.com/office/powerpoint/2010/main" val="3077645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60B9-40EF-4DB3-7023-F3E9E06D1132}"/>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4. Proposed System</a:t>
            </a:r>
          </a:p>
        </p:txBody>
      </p:sp>
      <p:sp>
        <p:nvSpPr>
          <p:cNvPr id="3" name="Content Placeholder 2">
            <a:extLst>
              <a:ext uri="{FF2B5EF4-FFF2-40B4-BE49-F238E27FC236}">
                <a16:creationId xmlns:a16="http://schemas.microsoft.com/office/drawing/2014/main" id="{51D4FA76-A37D-B944-7B35-4D3690AA4CB3}"/>
              </a:ext>
            </a:extLst>
          </p:cNvPr>
          <p:cNvSpPr>
            <a:spLocks noGrp="1"/>
          </p:cNvSpPr>
          <p:nvPr>
            <p:ph idx="1"/>
          </p:nvPr>
        </p:nvSpPr>
        <p:spPr/>
        <p:txBody>
          <a:bodyPr>
            <a:normAutofit/>
          </a:bodyPr>
          <a:lstStyle/>
          <a:p>
            <a:pPr algn="just"/>
            <a:r>
              <a:rPr lang="en-IN" sz="2400" kern="100" dirty="0">
                <a:effectLst/>
                <a:latin typeface="Times New Roman" panose="02020603050405020304" pitchFamily="18" charset="0"/>
                <a:ea typeface="SimSun" panose="02010600030101010101" pitchFamily="2" charset="-122"/>
                <a:cs typeface="Times New Roman" panose="02020603050405020304" pitchFamily="18" charset="0"/>
              </a:rPr>
              <a:t>The proposed system for web vulnerability detection leverages machine learning to revolutionize traditional methods by creating an adaptive and intelligent defence mechanism. By analysing a diverse dataset encompassing legitimate and malicious interactions, the system employs supervised and unsupervised learning to autonomously identify a wide range of web vulnerabilities. </a:t>
            </a:r>
          </a:p>
          <a:p>
            <a:pPr algn="just"/>
            <a:r>
              <a:rPr lang="en-IN" sz="2400" kern="100" dirty="0">
                <a:effectLst/>
                <a:latin typeface="Times New Roman" panose="02020603050405020304" pitchFamily="18" charset="0"/>
                <a:ea typeface="SimSun" panose="02010600030101010101" pitchFamily="2" charset="-122"/>
                <a:cs typeface="Times New Roman" panose="02020603050405020304" pitchFamily="18" charset="0"/>
              </a:rPr>
              <a:t>Through feature engineering and real-time monitoring, it effectively differentiates between normal and malicious activities, minimizing false positives and negatives. This dynamic approach not only enhances accuracy but also enables the system to continuously learn and evolve in response to emerging cyber threats, offering a proactive and robust solution for web application security.</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69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88A5C-1A96-8BB9-A161-A4EB7A4195F9}"/>
              </a:ext>
            </a:extLst>
          </p:cNvPr>
          <p:cNvSpPr txBox="1"/>
          <p:nvPr/>
        </p:nvSpPr>
        <p:spPr>
          <a:xfrm>
            <a:off x="939537" y="584461"/>
            <a:ext cx="10539167" cy="5444054"/>
          </a:xfrm>
          <a:prstGeom prst="rect">
            <a:avLst/>
          </a:prstGeom>
          <a:noFill/>
        </p:spPr>
        <p:txBody>
          <a:bodyPr wrap="square" rtlCol="0">
            <a:spAutoFit/>
          </a:bodyPr>
          <a:lstStyle/>
          <a:p>
            <a:pPr>
              <a:lnSpc>
                <a:spcPct val="150000"/>
              </a:lnSpc>
            </a:pPr>
            <a:r>
              <a:rPr lang="en-US" sz="3600" b="1" dirty="0">
                <a:latin typeface="Times New Roman" panose="02020603050405020304" pitchFamily="18" charset="0"/>
                <a:cs typeface="Times New Roman" panose="02020603050405020304" pitchFamily="18" charset="0"/>
              </a:rPr>
              <a:t>Advantages : </a:t>
            </a:r>
          </a:p>
          <a:p>
            <a:pPr algn="just">
              <a:lnSpc>
                <a:spcPct val="150000"/>
              </a:lnSpc>
            </a:pPr>
            <a:r>
              <a:rPr lang="en-US" b="1" dirty="0">
                <a:latin typeface="Times New Roman" panose="02020603050405020304" pitchFamily="18" charset="0"/>
                <a:cs typeface="Times New Roman" panose="02020603050405020304" pitchFamily="18" charset="0"/>
              </a:rPr>
              <a:t>1. High Accuracy: </a:t>
            </a:r>
            <a:r>
              <a:rPr lang="en-US" dirty="0">
                <a:latin typeface="Times New Roman" panose="02020603050405020304" pitchFamily="18" charset="0"/>
                <a:cs typeface="Times New Roman" panose="02020603050405020304" pitchFamily="18" charset="0"/>
              </a:rPr>
              <a:t>Provides the most accurate type of vulnerability that is found.</a:t>
            </a:r>
          </a:p>
          <a:p>
            <a:pPr algn="just">
              <a:lnSpc>
                <a:spcPct val="150000"/>
              </a:lnSpc>
            </a:pPr>
            <a:r>
              <a:rPr lang="en-US" b="1" dirty="0">
                <a:latin typeface="Times New Roman" panose="02020603050405020304" pitchFamily="18" charset="0"/>
                <a:cs typeface="Times New Roman" panose="02020603050405020304" pitchFamily="18" charset="0"/>
              </a:rPr>
              <a:t>2. High Efficiency: </a:t>
            </a:r>
            <a:r>
              <a:rPr lang="en-US" dirty="0">
                <a:latin typeface="Times New Roman" panose="02020603050405020304" pitchFamily="18" charset="0"/>
                <a:cs typeface="Times New Roman" panose="02020603050405020304" pitchFamily="18" charset="0"/>
              </a:rPr>
              <a:t>The system is more efficient in handling the attacks/threats than the previous one. </a:t>
            </a:r>
          </a:p>
          <a:p>
            <a:pPr algn="just">
              <a:lnSpc>
                <a:spcPct val="150000"/>
              </a:lnSpc>
            </a:pPr>
            <a:r>
              <a:rPr lang="en-US" b="1" dirty="0">
                <a:latin typeface="Times New Roman" panose="02020603050405020304" pitchFamily="18" charset="0"/>
                <a:cs typeface="Times New Roman" panose="02020603050405020304" pitchFamily="18" charset="0"/>
              </a:rPr>
              <a:t>3. Adaptability to Emerging Threats: </a:t>
            </a:r>
            <a:r>
              <a:rPr lang="en-US" dirty="0">
                <a:latin typeface="Times New Roman" panose="02020603050405020304" pitchFamily="18" charset="0"/>
                <a:cs typeface="Times New Roman" panose="02020603050405020304" pitchFamily="18" charset="0"/>
              </a:rPr>
              <a:t>Unlike traditional rule-based methods, the machine learning model can adapt to new types of attacks that may not have been seen before. This provides a proactive defense against evolving cyber threats.</a:t>
            </a:r>
          </a:p>
          <a:p>
            <a:pPr algn="just">
              <a:lnSpc>
                <a:spcPct val="150000"/>
              </a:lnSpc>
            </a:pPr>
            <a:r>
              <a:rPr lang="en-US" b="1" dirty="0">
                <a:latin typeface="Times New Roman" panose="02020603050405020304" pitchFamily="18" charset="0"/>
                <a:cs typeface="Times New Roman" panose="02020603050405020304" pitchFamily="18" charset="0"/>
              </a:rPr>
              <a:t>4. Reduced False Positives: </a:t>
            </a:r>
            <a:r>
              <a:rPr lang="en-US" dirty="0">
                <a:latin typeface="Times New Roman" panose="02020603050405020304" pitchFamily="18" charset="0"/>
                <a:cs typeface="Times New Roman" panose="02020603050405020304" pitchFamily="18" charset="0"/>
              </a:rPr>
              <a:t>The system is designed to minimize the occurrence of false alarms, ensuring that genuine user interactions are not mistakenly flagged as potential threats. This improves the overall user experience and reduces unnecessary alerts for administrators.</a:t>
            </a:r>
          </a:p>
          <a:p>
            <a:pPr algn="just">
              <a:lnSpc>
                <a:spcPct val="150000"/>
              </a:lnSpc>
            </a:pPr>
            <a:r>
              <a:rPr lang="en-US" b="1" dirty="0">
                <a:latin typeface="Times New Roman" panose="02020603050405020304" pitchFamily="18" charset="0"/>
                <a:cs typeface="Times New Roman" panose="02020603050405020304" pitchFamily="18" charset="0"/>
              </a:rPr>
              <a:t>5. Real-Time Detection: </a:t>
            </a:r>
            <a:r>
              <a:rPr lang="en-US" dirty="0">
                <a:latin typeface="Times New Roman" panose="02020603050405020304" pitchFamily="18" charset="0"/>
                <a:cs typeface="Times New Roman" panose="02020603050405020304" pitchFamily="18" charset="0"/>
              </a:rPr>
              <a:t>The system operates in real-time, swiftly identifying and responding to potential vulnerabilities as they occur. This immediate response time is crucial in preventing successful cyberattacks and minimizing potential damage.</a:t>
            </a:r>
          </a:p>
        </p:txBody>
      </p:sp>
    </p:spTree>
    <p:extLst>
      <p:ext uri="{BB962C8B-B14F-4D97-AF65-F5344CB8AC3E}">
        <p14:creationId xmlns:p14="http://schemas.microsoft.com/office/powerpoint/2010/main" val="174293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2B2C-5244-8F35-9107-5A35E9533728}"/>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5. Hardware Requirements</a:t>
            </a:r>
          </a:p>
        </p:txBody>
      </p:sp>
      <p:sp>
        <p:nvSpPr>
          <p:cNvPr id="3" name="Content Placeholder 2">
            <a:extLst>
              <a:ext uri="{FF2B5EF4-FFF2-40B4-BE49-F238E27FC236}">
                <a16:creationId xmlns:a16="http://schemas.microsoft.com/office/drawing/2014/main" id="{094BB0A7-A6FA-7F9E-DC55-A7A7DDC74BA7}"/>
              </a:ext>
            </a:extLst>
          </p:cNvPr>
          <p:cNvSpPr>
            <a:spLocks noGrp="1"/>
          </p:cNvSpPr>
          <p:nvPr>
            <p:ph idx="1"/>
          </p:nvPr>
        </p:nvSpPr>
        <p:spPr/>
        <p:txBody>
          <a:bodyPr/>
          <a:lstStyle/>
          <a:p>
            <a:pPr marL="0" indent="0">
              <a:buNone/>
            </a:pPr>
            <a:r>
              <a:rPr lang="en-IN" b="1" dirty="0">
                <a:solidFill>
                  <a:schemeClr val="accent5"/>
                </a:solidFill>
                <a:latin typeface="Times New Roman" panose="02020603050405020304" pitchFamily="18" charset="0"/>
                <a:cs typeface="Times New Roman" panose="02020603050405020304" pitchFamily="18" charset="0"/>
              </a:rPr>
              <a:t>Hardware Specifications</a:t>
            </a:r>
          </a:p>
          <a:p>
            <a:pPr algn="just">
              <a:lnSpc>
                <a:spcPct val="150000"/>
              </a:lnSpc>
            </a:pPr>
            <a:r>
              <a:rPr lang="en-IN" dirty="0">
                <a:latin typeface="Times New Roman" panose="02020603050405020304" pitchFamily="18" charset="0"/>
                <a:cs typeface="Times New Roman" panose="02020603050405020304" pitchFamily="18" charset="0"/>
              </a:rPr>
              <a:t>Processor : Intel(R) Core i5 2.4 </a:t>
            </a:r>
            <a:r>
              <a:rPr lang="en-IN" dirty="0" err="1">
                <a:latin typeface="Times New Roman" panose="02020603050405020304" pitchFamily="18" charset="0"/>
                <a:cs typeface="Times New Roman" panose="02020603050405020304" pitchFamily="18" charset="0"/>
              </a:rPr>
              <a:t>Ghz</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Ram : 16 GB</a:t>
            </a:r>
          </a:p>
          <a:p>
            <a:pPr algn="just">
              <a:lnSpc>
                <a:spcPct val="150000"/>
              </a:lnSpc>
            </a:pPr>
            <a:r>
              <a:rPr lang="en-IN" dirty="0">
                <a:latin typeface="Times New Roman" panose="02020603050405020304" pitchFamily="18" charset="0"/>
                <a:cs typeface="Times New Roman" panose="02020603050405020304" pitchFamily="18" charset="0"/>
              </a:rPr>
              <a:t>Hard Disk : 512 SSD – 1 TB</a:t>
            </a:r>
          </a:p>
        </p:txBody>
      </p:sp>
    </p:spTree>
    <p:extLst>
      <p:ext uri="{BB962C8B-B14F-4D97-AF65-F5344CB8AC3E}">
        <p14:creationId xmlns:p14="http://schemas.microsoft.com/office/powerpoint/2010/main" val="237947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58DA-EECC-DF89-D050-6E440AB0CF9F}"/>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28E6691A-6538-4741-0115-725FE60D0F28}"/>
              </a:ext>
            </a:extLst>
          </p:cNvPr>
          <p:cNvSpPr>
            <a:spLocks noGrp="1"/>
          </p:cNvSpPr>
          <p:nvPr>
            <p:ph idx="1"/>
          </p:nvPr>
        </p:nvSpPr>
        <p:spPr/>
        <p:txBody>
          <a:bodyPr/>
          <a:lstStyle/>
          <a:p>
            <a:pPr marL="0" indent="0">
              <a:buNone/>
            </a:pPr>
            <a:r>
              <a:rPr lang="en-IN" b="1" dirty="0">
                <a:solidFill>
                  <a:schemeClr val="accent1"/>
                </a:solidFill>
                <a:latin typeface="Times New Roman" panose="02020603050405020304" pitchFamily="18" charset="0"/>
                <a:cs typeface="Times New Roman" panose="02020603050405020304" pitchFamily="18" charset="0"/>
              </a:rPr>
              <a:t>Software Specifications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Programming Language  : Python</a:t>
            </a:r>
          </a:p>
          <a:p>
            <a:r>
              <a:rPr lang="en-IN" dirty="0">
                <a:latin typeface="Times New Roman" panose="02020603050405020304" pitchFamily="18" charset="0"/>
                <a:cs typeface="Times New Roman" panose="02020603050405020304" pitchFamily="18" charset="0"/>
              </a:rPr>
              <a:t>Libraries                          : 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Matplotlib, Sci-kit learn</a:t>
            </a:r>
          </a:p>
          <a:p>
            <a:r>
              <a:rPr lang="en-IN" dirty="0">
                <a:latin typeface="Times New Roman" panose="02020603050405020304" pitchFamily="18" charset="0"/>
                <a:cs typeface="Times New Roman" panose="02020603050405020304" pitchFamily="18" charset="0"/>
              </a:rPr>
              <a:t>Operating System            : Windows</a:t>
            </a:r>
          </a:p>
          <a:p>
            <a:r>
              <a:rPr lang="en-IN" dirty="0">
                <a:latin typeface="Times New Roman" panose="02020603050405020304" pitchFamily="18" charset="0"/>
                <a:cs typeface="Times New Roman" panose="02020603050405020304" pitchFamily="18" charset="0"/>
              </a:rPr>
              <a:t>IDE                                  : VS Code,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97973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ADBE-2F45-9AAA-0B57-7DF219208AB4}"/>
              </a:ext>
            </a:extLst>
          </p:cNvPr>
          <p:cNvSpPr>
            <a:spLocks noGrp="1"/>
          </p:cNvSpPr>
          <p:nvPr>
            <p:ph type="title"/>
          </p:nvPr>
        </p:nvSpPr>
        <p:spPr>
          <a:xfrm>
            <a:off x="838200" y="2130458"/>
            <a:ext cx="10515600" cy="2526383"/>
          </a:xfrm>
        </p:spPr>
        <p:txBody>
          <a:bodyPr/>
          <a:lstStyle/>
          <a:p>
            <a:r>
              <a:rPr lang="en-IN" b="1" dirty="0">
                <a:solidFill>
                  <a:srgbClr val="FF0000"/>
                </a:solidFill>
                <a:latin typeface="Times New Roman" panose="02020603050405020304" pitchFamily="18" charset="0"/>
                <a:cs typeface="Times New Roman" panose="02020603050405020304" pitchFamily="18" charset="0"/>
              </a:rPr>
              <a:t>            6. Literature Review Sample</a:t>
            </a:r>
          </a:p>
        </p:txBody>
      </p:sp>
    </p:spTree>
    <p:extLst>
      <p:ext uri="{BB962C8B-B14F-4D97-AF65-F5344CB8AC3E}">
        <p14:creationId xmlns:p14="http://schemas.microsoft.com/office/powerpoint/2010/main" val="25673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13BD-CF20-ABCE-26D7-36997DFCCCE9}"/>
              </a:ext>
            </a:extLst>
          </p:cNvPr>
          <p:cNvSpPr>
            <a:spLocks noGrp="1"/>
          </p:cNvSpPr>
          <p:nvPr>
            <p:ph type="title"/>
          </p:nvPr>
        </p:nvSpPr>
        <p:spPr/>
        <p:txBody>
          <a:bodyPr>
            <a:normAutofit/>
          </a:bodyPr>
          <a:lstStyle/>
          <a:p>
            <a:r>
              <a:rPr lang="en-IN" sz="3600" b="1" dirty="0">
                <a:solidFill>
                  <a:srgbClr val="00B050"/>
                </a:solidFill>
                <a:latin typeface="Times New Roman" panose="02020603050405020304" pitchFamily="18" charset="0"/>
                <a:cs typeface="Times New Roman" panose="02020603050405020304" pitchFamily="18" charset="0"/>
              </a:rPr>
              <a:t>Paper 1 - </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for Web Vulnerability Detection: The Case of Cross-Site Request Forgery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EF6D83-C9EC-2AA7-0D84-52391EB877F0}"/>
              </a:ext>
            </a:extLst>
          </p:cNvPr>
          <p:cNvSpPr>
            <a:spLocks noGrp="1"/>
          </p:cNvSpPr>
          <p:nvPr>
            <p:ph idx="1"/>
          </p:nvPr>
        </p:nvSpPr>
        <p:spPr>
          <a:xfrm>
            <a:off x="838200" y="1797343"/>
            <a:ext cx="10515600" cy="4695531"/>
          </a:xfrm>
        </p:spPr>
        <p:txBody>
          <a:bodyPr>
            <a:normAutofit fontScale="85000" lnSpcReduction="10000"/>
          </a:bodyPr>
          <a:lstStyle/>
          <a:p>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Stefano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Calzavara</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Mauro Conti, Riccardo Focardi,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Alvise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Rabitti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and Gabriele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Tolomei</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(2020)</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60000"/>
              </a:lnSpc>
            </a:pPr>
            <a:r>
              <a:rPr lang="en-IN" sz="3200" b="1" dirty="0">
                <a:latin typeface="Times New Roman" panose="02020603050405020304" pitchFamily="18" charset="0"/>
                <a:cs typeface="Times New Roman" panose="02020603050405020304" pitchFamily="18" charset="0"/>
              </a:rPr>
              <a:t>Description :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this article, we propose a methodology to leverage Machine Learning (ML) for the detection of web application vulnerabilities. Web applications are particularly challenging to analyse, due to their diversity and the widespread adoption of custom programming practices. ML is thus very helpful for web application security: it can take advantage of manually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data to bring the human understanding of the web application semantics into automated analysis tools. We use our methodology in the design of Mitch, the first ML solution for the black-box detection of Cross-Site Request Forgery (CSRF) vulnerabilities. Mitch allowed us to identify 35 new CSRFs on 20 major websites and 3 new CSRFs on production software.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46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62EF-F11A-63CF-07FB-B64499400608}"/>
              </a:ext>
            </a:extLst>
          </p:cNvPr>
          <p:cNvSpPr>
            <a:spLocks noGrp="1"/>
          </p:cNvSpPr>
          <p:nvPr>
            <p:ph type="title"/>
          </p:nvPr>
        </p:nvSpPr>
        <p:spPr/>
        <p:txBody>
          <a:bodyPr>
            <a:normAutofit/>
          </a:bodyPr>
          <a:lstStyle/>
          <a:p>
            <a:pPr marL="457200" indent="-4572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Design</a:t>
            </a:r>
          </a:p>
        </p:txBody>
      </p:sp>
      <p:pic>
        <p:nvPicPr>
          <p:cNvPr id="5" name="Content Placeholder 4">
            <a:extLst>
              <a:ext uri="{FF2B5EF4-FFF2-40B4-BE49-F238E27FC236}">
                <a16:creationId xmlns:a16="http://schemas.microsoft.com/office/drawing/2014/main" id="{58606ECE-7186-7B09-3CF0-2B4134746E89}"/>
              </a:ext>
            </a:extLst>
          </p:cNvPr>
          <p:cNvPicPr>
            <a:picLocks noGrp="1" noChangeAspect="1"/>
          </p:cNvPicPr>
          <p:nvPr>
            <p:ph idx="1"/>
          </p:nvPr>
        </p:nvPicPr>
        <p:blipFill>
          <a:blip r:embed="rId2"/>
          <a:stretch>
            <a:fillRect/>
          </a:stretch>
        </p:blipFill>
        <p:spPr>
          <a:xfrm>
            <a:off x="2469823" y="1690688"/>
            <a:ext cx="7013542" cy="4125650"/>
          </a:xfrm>
        </p:spPr>
      </p:pic>
    </p:spTree>
    <p:extLst>
      <p:ext uri="{BB962C8B-B14F-4D97-AF65-F5344CB8AC3E}">
        <p14:creationId xmlns:p14="http://schemas.microsoft.com/office/powerpoint/2010/main" val="36214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4D533-C2E8-1B46-3342-D607A23CB1D6}"/>
              </a:ext>
            </a:extLst>
          </p:cNvPr>
          <p:cNvSpPr>
            <a:spLocks noGrp="1"/>
          </p:cNvSpPr>
          <p:nvPr>
            <p:ph idx="1"/>
          </p:nvPr>
        </p:nvSpPr>
        <p:spPr>
          <a:xfrm>
            <a:off x="838200" y="490194"/>
            <a:ext cx="10515600" cy="5686769"/>
          </a:xfrm>
        </p:spPr>
        <p:txBody>
          <a:bodyPr>
            <a:normAutofit fontScale="92500" lnSpcReduction="20000"/>
          </a:bodyPr>
          <a:lstStyle/>
          <a:p>
            <a:pPr>
              <a:lnSpc>
                <a:spcPct val="110000"/>
              </a:lnSpc>
            </a:pPr>
            <a:r>
              <a:rPr lang="en-US" b="1" dirty="0">
                <a:latin typeface="Times New Roman" panose="02020603050405020304" pitchFamily="18" charset="0"/>
                <a:cs typeface="Times New Roman" panose="02020603050405020304" pitchFamily="18" charset="0"/>
              </a:rPr>
              <a:t>Limitations : </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1. Specificity to CSRF: </a:t>
            </a:r>
            <a:r>
              <a:rPr lang="en-US" sz="1700" dirty="0">
                <a:latin typeface="Times New Roman" panose="02020603050405020304" pitchFamily="18" charset="0"/>
                <a:cs typeface="Times New Roman" panose="02020603050405020304" pitchFamily="18" charset="0"/>
              </a:rPr>
              <a:t>The study's focus on Cross-Site Request Forgery (CSRF) may limit its applicability to  other types of web vulnerabilities, potentially reducing its overall generalizability.</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2. Dependency on Labeled Data: </a:t>
            </a:r>
            <a:r>
              <a:rPr lang="en-US" sz="1700" dirty="0">
                <a:latin typeface="Times New Roman" panose="02020603050405020304" pitchFamily="18" charset="0"/>
                <a:cs typeface="Times New Roman" panose="02020603050405020304" pitchFamily="18" charset="0"/>
              </a:rPr>
              <a:t>The methodology relies on the availability of manually labeled data for training the machine learning model, which may be challenging to obtain, especially for less-studied vulnerabilities.</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3. Model Interpretability: </a:t>
            </a:r>
            <a:r>
              <a:rPr lang="en-US" sz="1700" dirty="0">
                <a:latin typeface="Times New Roman" panose="02020603050405020304" pitchFamily="18" charset="0"/>
                <a:cs typeface="Times New Roman" panose="02020603050405020304" pitchFamily="18" charset="0"/>
              </a:rPr>
              <a:t>Complex machine learning models, particularly deep learning ones, may lack interpretability, potentially hindering the ability to understand and address false positives/negatives.</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4. Dynamic Threat Landscape: </a:t>
            </a:r>
            <a:r>
              <a:rPr lang="en-US" sz="1700" dirty="0">
                <a:latin typeface="Times New Roman" panose="02020603050405020304" pitchFamily="18" charset="0"/>
                <a:cs typeface="Times New Roman" panose="02020603050405020304" pitchFamily="18" charset="0"/>
              </a:rPr>
              <a:t>The model may struggle to adapt to emerging threats, as web vulnerabilities and attack techniques are constantly evolving. Continuous re-training and updating of the model are crucial.</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5. Resource Intensive Training: </a:t>
            </a:r>
            <a:r>
              <a:rPr lang="en-US" sz="1700" dirty="0">
                <a:latin typeface="Times New Roman" panose="02020603050405020304" pitchFamily="18" charset="0"/>
                <a:cs typeface="Times New Roman" panose="02020603050405020304" pitchFamily="18" charset="0"/>
              </a:rPr>
              <a:t>Depending on the complexity of the ML model, significant computational resources may be required for training, potentially posing a challenge for organizations with limited computational capabilities.</a:t>
            </a:r>
          </a:p>
          <a:p>
            <a:pPr algn="just">
              <a:lnSpc>
                <a:spcPct val="110000"/>
              </a:lnSpc>
            </a:pPr>
            <a:r>
              <a:rPr lang="en-US" b="1" dirty="0">
                <a:latin typeface="Times New Roman" panose="02020603050405020304" pitchFamily="18" charset="0"/>
                <a:cs typeface="Times New Roman" panose="02020603050405020304" pitchFamily="18" charset="0"/>
              </a:rPr>
              <a:t>Problem Outcome </a:t>
            </a:r>
            <a:r>
              <a:rPr lang="en-US" sz="3200" b="1" dirty="0">
                <a:latin typeface="Times New Roman" panose="02020603050405020304" pitchFamily="18" charset="0"/>
                <a:cs typeface="Times New Roman" panose="02020603050405020304" pitchFamily="18" charset="0"/>
              </a:rPr>
              <a:t>:</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1. Risk of Overfitting: </a:t>
            </a:r>
            <a:r>
              <a:rPr lang="en-US" sz="1700" dirty="0">
                <a:latin typeface="Times New Roman" panose="02020603050405020304" pitchFamily="18" charset="0"/>
                <a:cs typeface="Times New Roman" panose="02020603050405020304" pitchFamily="18" charset="0"/>
              </a:rPr>
              <a:t>The model may excel on training data but struggle to generalize to new data, potentially leading to inaccurate vulnerability detection in practical scenarios.</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2. Challenge in Adapting to Emerging Threats: </a:t>
            </a:r>
            <a:r>
              <a:rPr lang="en-US" sz="1700" dirty="0">
                <a:latin typeface="Times New Roman" panose="02020603050405020304" pitchFamily="18" charset="0"/>
                <a:cs typeface="Times New Roman" panose="02020603050405020304" pitchFamily="18" charset="0"/>
              </a:rPr>
              <a:t>The model might face difficulties in adapting to new and evolving web vulnerabilities, as it relies on historical data for training.</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3. Resource Intensive Deployment: </a:t>
            </a:r>
            <a:r>
              <a:rPr lang="en-US" sz="1700" dirty="0">
                <a:latin typeface="Times New Roman" panose="02020603050405020304" pitchFamily="18" charset="0"/>
                <a:cs typeface="Times New Roman" panose="02020603050405020304" pitchFamily="18" charset="0"/>
              </a:rPr>
              <a:t>Implementing the model in real-time web applications may require significant computational resources, potentially limiting its scalability in resource-constrained environments.</a:t>
            </a:r>
          </a:p>
          <a:p>
            <a:pPr algn="just"/>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22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D5EA-7D4A-18E7-5983-922F0E78A20C}"/>
              </a:ext>
            </a:extLst>
          </p:cNvPr>
          <p:cNvSpPr>
            <a:spLocks noGrp="1"/>
          </p:cNvSpPr>
          <p:nvPr>
            <p:ph type="title"/>
          </p:nvPr>
        </p:nvSpPr>
        <p:spPr/>
        <p:txBody>
          <a:bodyPr>
            <a:normAutofit fontScale="90000"/>
          </a:bodyPr>
          <a:lstStyle/>
          <a:p>
            <a:r>
              <a:rPr lang="en-IN" sz="3600" b="1" dirty="0">
                <a:solidFill>
                  <a:srgbClr val="00B050"/>
                </a:solidFill>
                <a:latin typeface="Times New Roman" panose="02020603050405020304" pitchFamily="18" charset="0"/>
                <a:cs typeface="Times New Roman" panose="02020603050405020304" pitchFamily="18" charset="0"/>
              </a:rPr>
              <a:t>Paper 2 - </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A Machine Learning Approach for Web Application Vulnerability Detection Using Random Forest</a:t>
            </a:r>
            <a:endParaRPr lang="en-IN" sz="36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C8AD38-5BD2-35F9-7E1E-7222CBDB04DE}"/>
              </a:ext>
            </a:extLst>
          </p:cNvPr>
          <p:cNvSpPr>
            <a:spLocks noGrp="1"/>
          </p:cNvSpPr>
          <p:nvPr>
            <p:ph idx="1"/>
          </p:nvPr>
        </p:nvSpPr>
        <p:spPr/>
        <p:txBody>
          <a:bodyPr>
            <a:normAutofit lnSpcReduction="10000"/>
          </a:bodyPr>
          <a:lstStyle/>
          <a:p>
            <a:r>
              <a:rPr lang="en-US" sz="2700" b="1" dirty="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Chandan Singh , V. Vijayalakshmi , Harsh Raj (2022)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700" b="1" kern="100" dirty="0">
                <a:latin typeface="Times New Roman" panose="02020603050405020304" pitchFamily="18" charset="0"/>
                <a:ea typeface="Calibri" panose="020F0502020204030204" pitchFamily="34" charset="0"/>
                <a:cs typeface="Times New Roman" panose="02020603050405020304" pitchFamily="18" charset="0"/>
              </a:rPr>
              <a:t>Description :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Website attacks have been one of the main threats to websites and web portals of private and public organizations. In today's digital world web applications are an important part of day-to-day life so it has become a challenging task to secure the applications. The attackers aim to extract sensitive information about the users through the URL links sent to the victims. We are trying filling the gap of traditional methods to stop the attacks, but the traditional methods fail to perform well as the attackers are becoming good at attacking the web applications. People are presently searching for reliable and consistent web application attack detection software. This model aims to secure web applications of vulnerabilities and from different types of attacks using a machine learning approach which has more accuracy compared to other machine learning algorithms since we are using Random Forest Model.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187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9D12-9D89-7B42-C75E-7A4190376B5C}"/>
              </a:ext>
            </a:extLst>
          </p:cNvPr>
          <p:cNvSpPr>
            <a:spLocks noGrp="1"/>
          </p:cNvSpPr>
          <p:nvPr>
            <p:ph type="title"/>
          </p:nvPr>
        </p:nvSpPr>
        <p:spPr/>
        <p:txBody>
          <a:bodyPr>
            <a:normAutofit/>
          </a:bodyPr>
          <a:lstStyle/>
          <a:p>
            <a:pPr marL="571500" indent="-5715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Design</a:t>
            </a:r>
          </a:p>
        </p:txBody>
      </p:sp>
      <p:pic>
        <p:nvPicPr>
          <p:cNvPr id="5" name="Content Placeholder 4">
            <a:extLst>
              <a:ext uri="{FF2B5EF4-FFF2-40B4-BE49-F238E27FC236}">
                <a16:creationId xmlns:a16="http://schemas.microsoft.com/office/drawing/2014/main" id="{FD916ECF-1DB5-006A-A259-6D60D6B2C75B}"/>
              </a:ext>
            </a:extLst>
          </p:cNvPr>
          <p:cNvPicPr>
            <a:picLocks noGrp="1" noChangeAspect="1"/>
          </p:cNvPicPr>
          <p:nvPr>
            <p:ph idx="1"/>
          </p:nvPr>
        </p:nvPicPr>
        <p:blipFill>
          <a:blip r:embed="rId2"/>
          <a:stretch>
            <a:fillRect/>
          </a:stretch>
        </p:blipFill>
        <p:spPr>
          <a:xfrm>
            <a:off x="2669084" y="1585838"/>
            <a:ext cx="6853832" cy="4173939"/>
          </a:xfrm>
        </p:spPr>
      </p:pic>
    </p:spTree>
    <p:extLst>
      <p:ext uri="{BB962C8B-B14F-4D97-AF65-F5344CB8AC3E}">
        <p14:creationId xmlns:p14="http://schemas.microsoft.com/office/powerpoint/2010/main" val="179099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93C0-BFAA-B85C-E757-5A608EC3EF17}"/>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2FA0ACAC-8966-D8F6-DF58-138603D12668}"/>
              </a:ext>
            </a:extLst>
          </p:cNvPr>
          <p:cNvSpPr>
            <a:spLocks noGrp="1"/>
          </p:cNvSpPr>
          <p:nvPr>
            <p:ph idx="1"/>
          </p:nvPr>
        </p:nvSpPr>
        <p:spPr/>
        <p:txBody>
          <a:bodyPr/>
          <a:lstStyle/>
          <a:p>
            <a:pPr marL="0" indent="0">
              <a:buNone/>
            </a:pPr>
            <a:r>
              <a:rPr lang="en-US" dirty="0"/>
              <a:t>1.   </a:t>
            </a:r>
            <a:r>
              <a:rPr lang="en-US" dirty="0">
                <a:latin typeface="Times New Roman" panose="02020603050405020304" pitchFamily="18" charset="0"/>
                <a:cs typeface="Times New Roman" panose="02020603050405020304" pitchFamily="18" charset="0"/>
              </a:rPr>
              <a:t>Abstract</a:t>
            </a:r>
          </a:p>
          <a:p>
            <a:pPr marL="0" indent="0">
              <a:buNone/>
            </a:pPr>
            <a:r>
              <a:rPr lang="en-US" dirty="0">
                <a:latin typeface="Times New Roman" panose="02020603050405020304" pitchFamily="18" charset="0"/>
                <a:cs typeface="Times New Roman" panose="02020603050405020304" pitchFamily="18" charset="0"/>
              </a:rPr>
              <a:t>2.   Introduction</a:t>
            </a:r>
          </a:p>
          <a:p>
            <a:pPr marL="0" indent="0">
              <a:buNone/>
            </a:pPr>
            <a:r>
              <a:rPr lang="en-US" dirty="0">
                <a:latin typeface="Times New Roman" panose="02020603050405020304" pitchFamily="18" charset="0"/>
                <a:cs typeface="Times New Roman" panose="02020603050405020304" pitchFamily="18" charset="0"/>
              </a:rPr>
              <a:t>3.   Existing system </a:t>
            </a:r>
          </a:p>
          <a:p>
            <a:pPr lvl="1"/>
            <a:r>
              <a:rPr lang="en-US" dirty="0">
                <a:latin typeface="Times New Roman" panose="02020603050405020304" pitchFamily="18" charset="0"/>
                <a:cs typeface="Times New Roman" panose="02020603050405020304" pitchFamily="18" charset="0"/>
              </a:rPr>
              <a:t>Disadvantages</a:t>
            </a:r>
          </a:p>
          <a:p>
            <a:pPr marL="0" indent="0">
              <a:buNone/>
            </a:pPr>
            <a:r>
              <a:rPr lang="en-US" dirty="0">
                <a:latin typeface="Times New Roman" panose="02020603050405020304" pitchFamily="18" charset="0"/>
                <a:cs typeface="Times New Roman" panose="02020603050405020304" pitchFamily="18" charset="0"/>
              </a:rPr>
              <a:t>4.    Proposed system</a:t>
            </a:r>
          </a:p>
          <a:p>
            <a:pPr lvl="1"/>
            <a:r>
              <a:rPr lang="en-US" dirty="0">
                <a:latin typeface="Times New Roman" panose="02020603050405020304" pitchFamily="18" charset="0"/>
                <a:cs typeface="Times New Roman" panose="02020603050405020304" pitchFamily="18" charset="0"/>
              </a:rPr>
              <a:t>Advantages</a:t>
            </a:r>
          </a:p>
          <a:p>
            <a:pPr marL="0" indent="0">
              <a:buNone/>
            </a:pPr>
            <a:r>
              <a:rPr lang="en-US" dirty="0">
                <a:latin typeface="Times New Roman" panose="02020603050405020304" pitchFamily="18" charset="0"/>
                <a:cs typeface="Times New Roman" panose="02020603050405020304" pitchFamily="18" charset="0"/>
              </a:rPr>
              <a:t>5.   Software &amp; Hardware Requirements</a:t>
            </a:r>
          </a:p>
          <a:p>
            <a:pPr marL="0" indent="0">
              <a:buNone/>
            </a:pPr>
            <a:r>
              <a:rPr lang="en-US" dirty="0">
                <a:latin typeface="Times New Roman" panose="02020603050405020304" pitchFamily="18" charset="0"/>
                <a:cs typeface="Times New Roman" panose="02020603050405020304" pitchFamily="18" charset="0"/>
              </a:rPr>
              <a:t>6.   Literature Review</a:t>
            </a:r>
          </a:p>
          <a:p>
            <a:pPr marL="0" indent="0">
              <a:buNone/>
            </a:pPr>
            <a:r>
              <a:rPr lang="en-US" dirty="0">
                <a:latin typeface="Times New Roman" panose="02020603050405020304" pitchFamily="18" charset="0"/>
                <a:cs typeface="Times New Roman" panose="02020603050405020304" pitchFamily="18" charset="0"/>
              </a:rPr>
              <a:t>7.   Problem Identification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74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CFE8A-4AA7-94FC-F58F-BB7892A1F4A3}"/>
              </a:ext>
            </a:extLst>
          </p:cNvPr>
          <p:cNvSpPr>
            <a:spLocks noGrp="1"/>
          </p:cNvSpPr>
          <p:nvPr>
            <p:ph idx="1"/>
          </p:nvPr>
        </p:nvSpPr>
        <p:spPr>
          <a:xfrm>
            <a:off x="838200" y="471340"/>
            <a:ext cx="10515600" cy="5705623"/>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Limitations : </a:t>
            </a:r>
            <a:endParaRPr lang="en-US" dirty="0"/>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1. Dependence on Historical Data: </a:t>
            </a:r>
            <a:r>
              <a:rPr lang="en-US" sz="1800" dirty="0">
                <a:latin typeface="Times New Roman" panose="02020603050405020304" pitchFamily="18" charset="0"/>
                <a:cs typeface="Times New Roman" panose="02020603050405020304" pitchFamily="18" charset="0"/>
              </a:rPr>
              <a:t>The Random Forest Model's effectiveness heavily relies on the quality and representativeness of the historical data used for training. If the dataset is not comprehensive or lacks diversity, the model may struggle to adapt to new attack patterns and may not effectively detect emerging threats.</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2. Resource Intensiveness: </a:t>
            </a:r>
            <a:r>
              <a:rPr lang="en-US" sz="1800" dirty="0">
                <a:latin typeface="Times New Roman" panose="02020603050405020304" pitchFamily="18" charset="0"/>
                <a:cs typeface="Times New Roman" panose="02020603050405020304" pitchFamily="18" charset="0"/>
              </a:rPr>
              <a:t>Implementing a Random Forest Model in real-time environments with high traffic can demand substantial computational resources. This might pose scalability challenges, especially for organizations with limited computing capabilities, potentially making it less suitable for resource-constrained environments.</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3. Maintenance and Updates: </a:t>
            </a:r>
            <a:r>
              <a:rPr lang="en-US" sz="1800" dirty="0">
                <a:latin typeface="Times New Roman" panose="02020603050405020304" pitchFamily="18" charset="0"/>
                <a:cs typeface="Times New Roman" panose="02020603050405020304" pitchFamily="18" charset="0"/>
              </a:rPr>
              <a:t>Cyber threats are constantly evolving. The model will require continuous monitoring, updating, and retraining to stay effective. This demands ongoing resources and expertise to ensure its relevance and accuracy over time.</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4. Potential for False Positives/Negatives: </a:t>
            </a:r>
            <a:r>
              <a:rPr lang="en-US" sz="1800" dirty="0">
                <a:latin typeface="Times New Roman" panose="02020603050405020304" pitchFamily="18" charset="0"/>
                <a:cs typeface="Times New Roman" panose="02020603050405020304" pitchFamily="18" charset="0"/>
              </a:rPr>
              <a:t>The model may generate false alarms (false positives) or miss actual vulnerabilities (false negatives). Striking the right balance between high precision and recall is crucial, as overly sensitive models may produce more false positives.</a:t>
            </a:r>
          </a:p>
          <a:p>
            <a:pPr algn="just">
              <a:lnSpc>
                <a:spcPct val="100000"/>
              </a:lnSpc>
            </a:pPr>
            <a:r>
              <a:rPr lang="en-US" b="1" dirty="0">
                <a:latin typeface="Times New Roman" panose="02020603050405020304" pitchFamily="18" charset="0"/>
                <a:cs typeface="Times New Roman" panose="02020603050405020304" pitchFamily="18" charset="0"/>
              </a:rPr>
              <a:t>Problem Outcome :</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1. Limited Adaptability to Evolving Attack Techniques:</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Problem Outcome: </a:t>
            </a:r>
            <a:r>
              <a:rPr lang="en-US" sz="1800" dirty="0">
                <a:latin typeface="Times New Roman" panose="02020603050405020304" pitchFamily="18" charset="0"/>
                <a:cs typeface="Times New Roman" panose="02020603050405020304" pitchFamily="18" charset="0"/>
              </a:rPr>
              <a:t>The model may struggle to keep pace with rapidly evolving attack methods. Attackers constantly refine their techniques, potentially outpacing the model's ability to detect new and sophisticated attacks.</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2. False Positives Impact User Experience:</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   - Problem Outcome: </a:t>
            </a:r>
            <a:r>
              <a:rPr lang="en-US" sz="1800" dirty="0">
                <a:latin typeface="Times New Roman" panose="02020603050405020304" pitchFamily="18" charset="0"/>
                <a:cs typeface="Times New Roman" panose="02020603050405020304" pitchFamily="18" charset="0"/>
              </a:rPr>
              <a:t>Overly sensitive detection may lead to a higher rate of false positives. This could result in legitimate user activities being flagged as potential threats, causing frustration and hindering the user experience.</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3. Resource Intensive Implementation:</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Problem Outcome: </a:t>
            </a:r>
            <a:r>
              <a:rPr lang="en-US" sz="1800" dirty="0">
                <a:latin typeface="Times New Roman" panose="02020603050405020304" pitchFamily="18" charset="0"/>
                <a:cs typeface="Times New Roman" panose="02020603050405020304" pitchFamily="18" charset="0"/>
              </a:rPr>
              <a:t>Implementing the Random Forest Model in real-time, high-traffic web application environments may require substantial computational resources. This could pose scalability challenges, particularly for organizations with limited computing capabilities.</a:t>
            </a:r>
          </a:p>
          <a:p>
            <a:pPr marL="0" indent="0" algn="just">
              <a:lnSpc>
                <a:spcPct val="10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61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F3CC-3465-6D94-1282-7C668F80F8E7}"/>
              </a:ext>
            </a:extLst>
          </p:cNvPr>
          <p:cNvSpPr>
            <a:spLocks noGrp="1"/>
          </p:cNvSpPr>
          <p:nvPr>
            <p:ph type="title"/>
          </p:nvPr>
        </p:nvSpPr>
        <p:spPr>
          <a:xfrm>
            <a:off x="838200" y="327418"/>
            <a:ext cx="10515600" cy="1498207"/>
          </a:xfrm>
        </p:spPr>
        <p:txBody>
          <a:bodyPr>
            <a:normAutofit fontScale="90000"/>
          </a:bodyPr>
          <a:lstStyle/>
          <a:p>
            <a:r>
              <a:rPr lang="en-IN" sz="3600" b="1" dirty="0">
                <a:solidFill>
                  <a:srgbClr val="00B050"/>
                </a:solidFill>
                <a:latin typeface="Times New Roman" panose="02020603050405020304" pitchFamily="18" charset="0"/>
                <a:cs typeface="Times New Roman" panose="02020603050405020304" pitchFamily="18" charset="0"/>
              </a:rPr>
              <a:t>Paper 3 - </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Web vulnerability mining based on machine learning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964879-F9E0-289B-AFE1-6F7AD9A3EBA2}"/>
              </a:ext>
            </a:extLst>
          </p:cNvPr>
          <p:cNvSpPr>
            <a:spLocks noGrp="1"/>
          </p:cNvSpPr>
          <p:nvPr>
            <p:ph idx="1"/>
          </p:nvPr>
        </p:nvSpPr>
        <p:spPr>
          <a:xfrm>
            <a:off x="838200" y="1637089"/>
            <a:ext cx="10515600" cy="4351338"/>
          </a:xfrm>
        </p:spPr>
        <p:txBody>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Zhengshuang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Shi</a:t>
            </a:r>
          </a:p>
          <a:p>
            <a:pPr algn="just">
              <a:lnSpc>
                <a:spcPct val="100000"/>
              </a:lnSpc>
            </a:pP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Description :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Web is an area of continuous development and innovation every year. It not only changes the way people deal with personal, social contact and business, but also ushers in new opportunities in the era of Internet. Network security develops rapidly. Web security also needs new methods to solve. Machine learning technology is used to detect attacks, and its algorithm model is used to predict attacks. This kind of method that can automatically update the module to adapt to the new attack can greatly reduce the manpower consumption. This paper sorts out the methods of mining typical web attack vulnerabilities using machine learning. The future development trend is given.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395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3A98-ACA1-A314-1C2F-22BA569E32F7}"/>
              </a:ext>
            </a:extLst>
          </p:cNvPr>
          <p:cNvSpPr>
            <a:spLocks noGrp="1"/>
          </p:cNvSpPr>
          <p:nvPr>
            <p:ph type="title"/>
          </p:nvPr>
        </p:nvSpPr>
        <p:spPr/>
        <p:txBody>
          <a:bodyPr/>
          <a:lstStyle/>
          <a:p>
            <a:pPr marL="571500" indent="-571500">
              <a:buFont typeface="Arial" panose="020B0604020202020204" pitchFamily="34" charset="0"/>
              <a:buChar char="•"/>
            </a:pPr>
            <a:r>
              <a:rPr lang="en-IN" b="1" dirty="0">
                <a:solidFill>
                  <a:srgbClr val="FF0000"/>
                </a:solidFill>
                <a:latin typeface="Times New Roman" panose="02020603050405020304" pitchFamily="18" charset="0"/>
                <a:cs typeface="Times New Roman" panose="02020603050405020304" pitchFamily="18" charset="0"/>
              </a:rPr>
              <a:t>Data is the key-source here.</a:t>
            </a:r>
          </a:p>
        </p:txBody>
      </p:sp>
      <p:pic>
        <p:nvPicPr>
          <p:cNvPr id="5" name="Content Placeholder 4">
            <a:extLst>
              <a:ext uri="{FF2B5EF4-FFF2-40B4-BE49-F238E27FC236}">
                <a16:creationId xmlns:a16="http://schemas.microsoft.com/office/drawing/2014/main" id="{2E40D8C6-F63B-FBA6-DD3B-CC82A0CE5D2E}"/>
              </a:ext>
            </a:extLst>
          </p:cNvPr>
          <p:cNvPicPr>
            <a:picLocks noGrp="1" noChangeAspect="1"/>
          </p:cNvPicPr>
          <p:nvPr>
            <p:ph idx="1"/>
          </p:nvPr>
        </p:nvPicPr>
        <p:blipFill>
          <a:blip r:embed="rId2"/>
          <a:stretch>
            <a:fillRect/>
          </a:stretch>
        </p:blipFill>
        <p:spPr>
          <a:xfrm>
            <a:off x="3035431" y="2422689"/>
            <a:ext cx="6099142" cy="3242820"/>
          </a:xfrm>
        </p:spPr>
      </p:pic>
    </p:spTree>
    <p:extLst>
      <p:ext uri="{BB962C8B-B14F-4D97-AF65-F5344CB8AC3E}">
        <p14:creationId xmlns:p14="http://schemas.microsoft.com/office/powerpoint/2010/main" val="91430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FA8730-9EFF-5B4D-A965-62EA9672CDBD}"/>
              </a:ext>
            </a:extLst>
          </p:cNvPr>
          <p:cNvSpPr txBox="1"/>
          <p:nvPr/>
        </p:nvSpPr>
        <p:spPr>
          <a:xfrm>
            <a:off x="603315" y="622169"/>
            <a:ext cx="11001081" cy="6063198"/>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Limitations</a:t>
            </a:r>
            <a:r>
              <a:rPr lang="en-US" b="1" dirty="0">
                <a:latin typeface="Times New Roman" panose="02020603050405020304" pitchFamily="18" charset="0"/>
                <a:cs typeface="Times New Roman" panose="02020603050405020304" pitchFamily="18" charset="0"/>
              </a:rPr>
              <a:t> : </a:t>
            </a:r>
            <a:endParaRPr lang="en-US" dirty="0"/>
          </a:p>
          <a:p>
            <a:pPr algn="just"/>
            <a:r>
              <a:rPr lang="en-US" b="1" dirty="0">
                <a:latin typeface="Times New Roman" panose="02020603050405020304" pitchFamily="18" charset="0"/>
                <a:cs typeface="Times New Roman" panose="02020603050405020304" pitchFamily="18" charset="0"/>
              </a:rPr>
              <a:t>1. Dependency on Quality Data: </a:t>
            </a:r>
            <a:r>
              <a:rPr lang="en-US" dirty="0">
                <a:latin typeface="Times New Roman" panose="02020603050405020304" pitchFamily="18" charset="0"/>
                <a:cs typeface="Times New Roman" panose="02020603050405020304" pitchFamily="18" charset="0"/>
              </a:rPr>
              <a:t>The effectiveness of machine learning models heavily relies on the quality, diversity, and quantity of the data used for training. Insufficient or biased data may lead to inaccurate predictions and vulnerability detection.</a:t>
            </a:r>
          </a:p>
          <a:p>
            <a:pPr algn="just"/>
            <a:r>
              <a:rPr lang="en-US" b="1" dirty="0">
                <a:latin typeface="Times New Roman" panose="02020603050405020304" pitchFamily="18" charset="0"/>
                <a:cs typeface="Times New Roman" panose="02020603050405020304" pitchFamily="18" charset="0"/>
              </a:rPr>
              <a:t>2. Challenges in Generalizing to Novel Threats: </a:t>
            </a:r>
            <a:r>
              <a:rPr lang="en-US" dirty="0">
                <a:latin typeface="Times New Roman" panose="02020603050405020304" pitchFamily="18" charset="0"/>
                <a:cs typeface="Times New Roman" panose="02020603050405020304" pitchFamily="18" charset="0"/>
              </a:rPr>
              <a:t>Machine learning models may struggle to detect entirely new and innovative attack techniques that have not been previously encountered. The model's performance on emerging threats may be limited.</a:t>
            </a:r>
          </a:p>
          <a:p>
            <a:pPr algn="just"/>
            <a:r>
              <a:rPr lang="en-US" b="1" dirty="0">
                <a:latin typeface="Times New Roman" panose="02020603050405020304" pitchFamily="18" charset="0"/>
                <a:cs typeface="Times New Roman" panose="02020603050405020304" pitchFamily="18" charset="0"/>
              </a:rPr>
              <a:t>3. Resource Intensiveness:</a:t>
            </a:r>
            <a:r>
              <a:rPr lang="en-US" dirty="0">
                <a:latin typeface="Times New Roman" panose="02020603050405020304" pitchFamily="18" charset="0"/>
                <a:cs typeface="Times New Roman" panose="02020603050405020304" pitchFamily="18" charset="0"/>
              </a:rPr>
              <a:t> Implementing and maintaining machine learning models, especially those that require significant computational resources, can be resource-intensive. This may pose challenges for organizations with limited computing capabilities.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Problem Outcome :</a:t>
            </a:r>
          </a:p>
          <a:p>
            <a:pPr algn="just"/>
            <a:r>
              <a:rPr lang="en-US" sz="1600" b="1" dirty="0">
                <a:latin typeface="Times New Roman" panose="02020603050405020304" pitchFamily="18" charset="0"/>
                <a:cs typeface="Times New Roman" panose="02020603050405020304" pitchFamily="18" charset="0"/>
              </a:rPr>
              <a:t>1. Inaccurate Predictions on Novel Attacks:</a:t>
            </a:r>
          </a:p>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Problem Outcome: </a:t>
            </a:r>
            <a:r>
              <a:rPr lang="en-US" sz="1600" dirty="0">
                <a:latin typeface="Times New Roman" panose="02020603050405020304" pitchFamily="18" charset="0"/>
                <a:cs typeface="Times New Roman" panose="02020603050405020304" pitchFamily="18" charset="0"/>
              </a:rPr>
              <a:t>The model may struggle to accurately detect completely new and innovative attack techniques that have not been encountered before. This can lead to vulnerabilities going undetected.</a:t>
            </a:r>
          </a:p>
          <a:p>
            <a:pPr algn="just"/>
            <a:r>
              <a:rPr lang="en-US" sz="1600" b="1" dirty="0">
                <a:latin typeface="Times New Roman" panose="02020603050405020304" pitchFamily="18" charset="0"/>
                <a:cs typeface="Times New Roman" panose="02020603050405020304" pitchFamily="18" charset="0"/>
              </a:rPr>
              <a:t>2. False Positives Impact User Experience:</a:t>
            </a:r>
          </a:p>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Problem Outcome: </a:t>
            </a:r>
            <a:r>
              <a:rPr lang="en-US" sz="1600" dirty="0">
                <a:latin typeface="Times New Roman" panose="02020603050405020304" pitchFamily="18" charset="0"/>
                <a:cs typeface="Times New Roman" panose="02020603050405020304" pitchFamily="18" charset="0"/>
              </a:rPr>
              <a:t>Overly sensitive detection may lead to a higher rate of false positives. Legitimate user activities may be flagged as potential threats, causing frustration and hindering the user experience.</a:t>
            </a:r>
          </a:p>
          <a:p>
            <a:pPr algn="just"/>
            <a:r>
              <a:rPr lang="en-US" sz="1600" b="1" dirty="0">
                <a:latin typeface="Times New Roman" panose="02020603050405020304" pitchFamily="18" charset="0"/>
                <a:cs typeface="Times New Roman" panose="02020603050405020304" pitchFamily="18" charset="0"/>
              </a:rPr>
              <a:t>3. Resource Intensive Implementation:</a:t>
            </a:r>
          </a:p>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Problem Outcome: </a:t>
            </a:r>
            <a:r>
              <a:rPr lang="en-US" sz="1600" dirty="0">
                <a:latin typeface="Times New Roman" panose="02020603050405020304" pitchFamily="18" charset="0"/>
                <a:cs typeface="Times New Roman" panose="02020603050405020304" pitchFamily="18" charset="0"/>
              </a:rPr>
              <a:t>Implementing and maintaining machine learning models, especially those that require significant computational resources, can be resource-intensive. This could pose scalability challenges, particularly for organizations with limited computing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47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D9AA-AB23-2483-04B4-9EDC8E59F0AD}"/>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6. PROBLEM IDENTIFICATION</a:t>
            </a:r>
          </a:p>
        </p:txBody>
      </p:sp>
      <p:sp>
        <p:nvSpPr>
          <p:cNvPr id="3" name="Content Placeholder 2">
            <a:extLst>
              <a:ext uri="{FF2B5EF4-FFF2-40B4-BE49-F238E27FC236}">
                <a16:creationId xmlns:a16="http://schemas.microsoft.com/office/drawing/2014/main" id="{FBF7ABD0-DAB8-9F66-CEF0-8DE6BB5D3202}"/>
              </a:ext>
            </a:extLst>
          </p:cNvPr>
          <p:cNvSpPr>
            <a:spLocks noGrp="1"/>
          </p:cNvSpPr>
          <p:nvPr>
            <p:ph idx="1"/>
          </p:nvPr>
        </p:nvSpPr>
        <p:spPr/>
        <p:txBody>
          <a:bodyPr>
            <a:normAutofit fontScale="92500" lnSpcReduction="20000"/>
          </a:bodyPr>
          <a:lstStyle/>
          <a:p>
            <a:pPr algn="just">
              <a:lnSpc>
                <a:spcPct val="110000"/>
              </a:lnSpc>
            </a:pPr>
            <a:r>
              <a:rPr lang="en-US" sz="1600" dirty="0">
                <a:latin typeface="Times New Roman" panose="02020603050405020304" pitchFamily="18" charset="0"/>
                <a:cs typeface="Times New Roman" panose="02020603050405020304" pitchFamily="18" charset="0"/>
              </a:rPr>
              <a:t>In the realm of web security, the ever-evolving landscape of cyber threats poses a significant challenge. Traditional methods of web vulnerability detection, which often rely on rule-based systems or signature-based techniques, struggle to keep pace with the sophistication and diversity of modern attack vectors. These methods can be rigid, lacking the adaptability needed to effectively identify emerging vulnerabilities and novel attack patterns.</a:t>
            </a:r>
          </a:p>
          <a:p>
            <a:pPr algn="just">
              <a:lnSpc>
                <a:spcPct val="110000"/>
              </a:lnSpc>
            </a:pPr>
            <a:r>
              <a:rPr lang="en-US" sz="1600" dirty="0">
                <a:latin typeface="Times New Roman" panose="02020603050405020304" pitchFamily="18" charset="0"/>
                <a:cs typeface="Times New Roman" panose="02020603050405020304" pitchFamily="18" charset="0"/>
              </a:rPr>
              <a:t>Furthermore, the dynamic nature of web applications, characterized by a wide array of technologies, frameworks, and custom programming practices, adds complexity to the security landscape. This diversity makes it difficult to establish universal rules or patterns for vulnerability detection, leading to potential blind spots in the security posture of web applications.</a:t>
            </a:r>
          </a:p>
          <a:p>
            <a:pPr algn="just">
              <a:lnSpc>
                <a:spcPct val="110000"/>
              </a:lnSpc>
            </a:pPr>
            <a:r>
              <a:rPr lang="en-US" sz="1600" dirty="0">
                <a:latin typeface="Times New Roman" panose="02020603050405020304" pitchFamily="18" charset="0"/>
                <a:cs typeface="Times New Roman" panose="02020603050405020304" pitchFamily="18" charset="0"/>
              </a:rPr>
              <a:t>Moreover, the prevalence of interconnected systems in today's digital ecosystem amplifies the potential impact of a successful attack. Web applications serve as gateways to sensitive user data, and any compromise in their security could have far-reaching consequences for individuals and organizations alike.</a:t>
            </a:r>
          </a:p>
          <a:p>
            <a:pPr algn="just">
              <a:lnSpc>
                <a:spcPct val="110000"/>
              </a:lnSpc>
            </a:pPr>
            <a:r>
              <a:rPr lang="en-US" sz="1600" dirty="0">
                <a:latin typeface="Times New Roman" panose="02020603050405020304" pitchFamily="18" charset="0"/>
                <a:cs typeface="Times New Roman" panose="02020603050405020304" pitchFamily="18" charset="0"/>
              </a:rPr>
              <a:t>The need for a more robust and adaptable approach to web vulnerability detection is evident. Machine learning presents a promising avenue, as it can leverage extensive datasets to identify intricate patterns indicative of vulnerabilities. However, challenges remain in harnessing this technology effectively, ensuring that the model can accurately discern between legitimate interactions and potential threats while adapting to the evolving tactics of cyber adversaries.</a:t>
            </a:r>
          </a:p>
          <a:p>
            <a:pPr algn="just">
              <a:lnSpc>
                <a:spcPct val="110000"/>
              </a:lnSpc>
            </a:pPr>
            <a:r>
              <a:rPr lang="en-US" sz="1600" dirty="0">
                <a:latin typeface="Times New Roman" panose="02020603050405020304" pitchFamily="18" charset="0"/>
                <a:cs typeface="Times New Roman" panose="02020603050405020304" pitchFamily="18" charset="0"/>
              </a:rPr>
              <a:t>In summary, the identified problem lies in the inadequacy of traditional methods in keeping pace with the dynamic and diverse nature of web vulnerabilities. There is a pressing need for a more sophisticated and adaptive approach, such as machine learning, to fortify web application security in the face of an ever-evolving threat landscape.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439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EE1F2-20F8-87BA-D0D3-D1DE74DFB2AF}"/>
              </a:ext>
            </a:extLst>
          </p:cNvPr>
          <p:cNvSpPr txBox="1"/>
          <p:nvPr/>
        </p:nvSpPr>
        <p:spPr>
          <a:xfrm>
            <a:off x="3091991" y="2028616"/>
            <a:ext cx="5382706" cy="2800767"/>
          </a:xfrm>
          <a:prstGeom prst="rect">
            <a:avLst/>
          </a:prstGeom>
          <a:noFill/>
        </p:spPr>
        <p:txBody>
          <a:bodyPr wrap="square" rtlCol="0">
            <a:sp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THANK YOU !</a:t>
            </a:r>
          </a:p>
          <a:p>
            <a:pPr algn="ctr"/>
            <a:br>
              <a:rPr lang="en-IN" sz="4400" b="1" dirty="0">
                <a:solidFill>
                  <a:srgbClr val="FF0000"/>
                </a:solidFill>
                <a:latin typeface="Times New Roman" panose="02020603050405020304" pitchFamily="18" charset="0"/>
                <a:cs typeface="Times New Roman" panose="02020603050405020304" pitchFamily="18" charset="0"/>
              </a:rPr>
            </a:br>
            <a:r>
              <a:rPr lang="en-IN" sz="4400" b="1" dirty="0">
                <a:solidFill>
                  <a:srgbClr val="FF0000"/>
                </a:solidFill>
                <a:latin typeface="Times New Roman" panose="02020603050405020304" pitchFamily="18" charset="0"/>
                <a:cs typeface="Times New Roman" panose="02020603050405020304" pitchFamily="18" charset="0"/>
              </a:rPr>
              <a:t>Feel free to ask any doubts.</a:t>
            </a:r>
          </a:p>
        </p:txBody>
      </p:sp>
    </p:spTree>
    <p:extLst>
      <p:ext uri="{BB962C8B-B14F-4D97-AF65-F5344CB8AC3E}">
        <p14:creationId xmlns:p14="http://schemas.microsoft.com/office/powerpoint/2010/main" val="307036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F625-484A-46D0-6A0E-8E095B2C2A6C}"/>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1. ABSTRACT</a:t>
            </a:r>
          </a:p>
        </p:txBody>
      </p:sp>
      <p:sp>
        <p:nvSpPr>
          <p:cNvPr id="3" name="Content Placeholder 2">
            <a:extLst>
              <a:ext uri="{FF2B5EF4-FFF2-40B4-BE49-F238E27FC236}">
                <a16:creationId xmlns:a16="http://schemas.microsoft.com/office/drawing/2014/main" id="{5AA02BE0-D9A3-708F-B5BC-3F52016EF74B}"/>
              </a:ext>
            </a:extLst>
          </p:cNvPr>
          <p:cNvSpPr>
            <a:spLocks noGrp="1"/>
          </p:cNvSpPr>
          <p:nvPr>
            <p:ph idx="1"/>
          </p:nvPr>
        </p:nvSpPr>
        <p:spPr/>
        <p:txBody>
          <a:bodyPr>
            <a:normAutofit/>
          </a:bodyPr>
          <a:lstStyle/>
          <a:p>
            <a:pPr algn="just"/>
            <a:r>
              <a:rPr lang="en-IN" sz="2200" kern="100" dirty="0">
                <a:effectLst/>
                <a:latin typeface="Times New Roman" panose="02020603050405020304" pitchFamily="18" charset="0"/>
                <a:ea typeface="SimSun" panose="02010600030101010101" pitchFamily="2" charset="-122"/>
                <a:cs typeface="Times New Roman" panose="02020603050405020304" pitchFamily="18" charset="0"/>
              </a:rPr>
              <a:t>Web applications have become an integral part of modern digital interactions, yet they remain susceptible to a wide range of security vulnerabilities that can compromise user data and system integrity. This project presents an innovative approach to enhancing web application security through the application of machine learning techniques for web vulnerability detection. By leveraging a diverse dataset of simulated attack scenarios and legitimate interactions, a robust and adaptive model is developed to identify and classify vulnerabilities such as SQL injection, cross-site scripting (XSS), and cross-site request forgery (CSRF). Feature engineering, selection, and extraction methods are employed to effectively capture intricate patterns indicative of vulnerabilities. Through comprehensive experimentation and performance evaluation, the proposed system demonstrates significant accuracy and efficiency in real-time detection, surpassing traditional rule-based methods. The integration of machine learning into web security not only reinforces the protection of user data and privacy but also contributes to the evolution of proactive defence mechanisms against emerging threats in the dynamic landscape of cyberattacks.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368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D58D-241A-D8C9-7A7E-018BB97D48D8}"/>
              </a:ext>
            </a:extLst>
          </p:cNvPr>
          <p:cNvSpPr>
            <a:spLocks noGrp="1"/>
          </p:cNvSpPr>
          <p:nvPr>
            <p:ph type="title"/>
          </p:nvPr>
        </p:nvSpPr>
        <p:spPr/>
        <p:txBody>
          <a:bodyPr/>
          <a:lstStyle/>
          <a:p>
            <a:pPr marL="571500" indent="-571500">
              <a:buFont typeface="Arial" panose="020B0604020202020204" pitchFamily="34" charset="0"/>
              <a:buChar char="•"/>
            </a:pPr>
            <a:r>
              <a:rPr lang="en-IN" b="1" dirty="0">
                <a:solidFill>
                  <a:srgbClr val="FF0000"/>
                </a:solidFill>
                <a:latin typeface="Times New Roman" panose="02020603050405020304" pitchFamily="18" charset="0"/>
                <a:cs typeface="Times New Roman" panose="02020603050405020304" pitchFamily="18" charset="0"/>
              </a:rPr>
              <a:t>Cross-site Scripting</a:t>
            </a:r>
          </a:p>
        </p:txBody>
      </p:sp>
      <p:pic>
        <p:nvPicPr>
          <p:cNvPr id="1026" name="Picture 2" descr="Cross site scripting (XSS) attack - Types and Examples">
            <a:extLst>
              <a:ext uri="{FF2B5EF4-FFF2-40B4-BE49-F238E27FC236}">
                <a16:creationId xmlns:a16="http://schemas.microsoft.com/office/drawing/2014/main" id="{511EA007-BF8A-E64C-12BE-F18C02444B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9885" y="1825625"/>
            <a:ext cx="72522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64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00EA-4D8A-E2A8-7642-7EA2E5BA9595}"/>
              </a:ext>
            </a:extLst>
          </p:cNvPr>
          <p:cNvSpPr>
            <a:spLocks noGrp="1"/>
          </p:cNvSpPr>
          <p:nvPr>
            <p:ph type="title"/>
          </p:nvPr>
        </p:nvSpPr>
        <p:spPr/>
        <p:txBody>
          <a:bodyPr/>
          <a:lstStyle/>
          <a:p>
            <a:pPr marL="571500" indent="-571500">
              <a:buFont typeface="Arial" panose="020B0604020202020204" pitchFamily="34" charset="0"/>
              <a:buChar char="•"/>
            </a:pPr>
            <a:r>
              <a:rPr lang="en-IN" b="1" dirty="0">
                <a:solidFill>
                  <a:srgbClr val="FF0000"/>
                </a:solidFill>
                <a:latin typeface="Times New Roman" panose="02020603050405020304" pitchFamily="18" charset="0"/>
                <a:cs typeface="Times New Roman" panose="02020603050405020304" pitchFamily="18" charset="0"/>
              </a:rPr>
              <a:t>Cross-site Request Forgery</a:t>
            </a:r>
          </a:p>
        </p:txBody>
      </p:sp>
      <p:pic>
        <p:nvPicPr>
          <p:cNvPr id="5" name="Content Placeholder 4">
            <a:extLst>
              <a:ext uri="{FF2B5EF4-FFF2-40B4-BE49-F238E27FC236}">
                <a16:creationId xmlns:a16="http://schemas.microsoft.com/office/drawing/2014/main" id="{9E3CDB17-A1B7-023B-216D-D7779E3D0AB0}"/>
              </a:ext>
            </a:extLst>
          </p:cNvPr>
          <p:cNvPicPr>
            <a:picLocks noGrp="1" noChangeAspect="1"/>
          </p:cNvPicPr>
          <p:nvPr>
            <p:ph idx="1"/>
          </p:nvPr>
        </p:nvPicPr>
        <p:blipFill>
          <a:blip r:embed="rId2"/>
          <a:stretch>
            <a:fillRect/>
          </a:stretch>
        </p:blipFill>
        <p:spPr>
          <a:xfrm>
            <a:off x="3825737" y="1825625"/>
            <a:ext cx="4540526" cy="4351338"/>
          </a:xfrm>
          <a:prstGeom prst="rect">
            <a:avLst/>
          </a:prstGeom>
        </p:spPr>
      </p:pic>
    </p:spTree>
    <p:extLst>
      <p:ext uri="{BB962C8B-B14F-4D97-AF65-F5344CB8AC3E}">
        <p14:creationId xmlns:p14="http://schemas.microsoft.com/office/powerpoint/2010/main" val="313346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5DFC-8194-12BE-D8ED-FC155FA921CB}"/>
              </a:ext>
            </a:extLst>
          </p:cNvPr>
          <p:cNvSpPr>
            <a:spLocks noGrp="1"/>
          </p:cNvSpPr>
          <p:nvPr>
            <p:ph type="title"/>
          </p:nvPr>
        </p:nvSpPr>
        <p:spPr/>
        <p:txBody>
          <a:bodyPr/>
          <a:lstStyle/>
          <a:p>
            <a:pPr marL="571500" indent="-571500">
              <a:buFont typeface="Arial" panose="020B0604020202020204" pitchFamily="34" charset="0"/>
              <a:buChar char="•"/>
            </a:pPr>
            <a:r>
              <a:rPr lang="en-IN" b="1" dirty="0">
                <a:solidFill>
                  <a:srgbClr val="FF0000"/>
                </a:solidFill>
                <a:latin typeface="Times New Roman" panose="02020603050405020304" pitchFamily="18" charset="0"/>
                <a:cs typeface="Times New Roman" panose="02020603050405020304" pitchFamily="18" charset="0"/>
              </a:rPr>
              <a:t>SQL Injection</a:t>
            </a:r>
          </a:p>
        </p:txBody>
      </p:sp>
      <p:pic>
        <p:nvPicPr>
          <p:cNvPr id="3074" name="Picture 2" descr="What Is an SQL Injection? Cheatsheet and Examples">
            <a:extLst>
              <a:ext uri="{FF2B5EF4-FFF2-40B4-BE49-F238E27FC236}">
                <a16:creationId xmlns:a16="http://schemas.microsoft.com/office/drawing/2014/main" id="{FE31D1CB-B2FD-FDA2-FD5C-3816AA0061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88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F467-F60A-D563-5355-C8CE637DC213}"/>
              </a:ext>
            </a:extLst>
          </p:cNvPr>
          <p:cNvSpPr>
            <a:spLocks noGrp="1"/>
          </p:cNvSpPr>
          <p:nvPr>
            <p:ph type="title"/>
          </p:nvPr>
        </p:nvSpPr>
        <p:spPr>
          <a:xfrm>
            <a:off x="1097280" y="286604"/>
            <a:ext cx="10058400" cy="806906"/>
          </a:xfrm>
        </p:spPr>
        <p:txBody>
          <a:bodyPr/>
          <a:lstStyle/>
          <a:p>
            <a:r>
              <a:rPr lang="en-IN" b="1" dirty="0">
                <a:solidFill>
                  <a:srgbClr val="FF0000"/>
                </a:solidFill>
                <a:latin typeface="Times New Roman" panose="02020603050405020304" pitchFamily="18" charset="0"/>
                <a:cs typeface="Times New Roman" panose="02020603050405020304" pitchFamily="18" charset="0"/>
              </a:rPr>
              <a:t>2. INTRODUCTION</a:t>
            </a:r>
          </a:p>
        </p:txBody>
      </p:sp>
      <p:sp>
        <p:nvSpPr>
          <p:cNvPr id="3" name="Content Placeholder 2">
            <a:extLst>
              <a:ext uri="{FF2B5EF4-FFF2-40B4-BE49-F238E27FC236}">
                <a16:creationId xmlns:a16="http://schemas.microsoft.com/office/drawing/2014/main" id="{EDC010EF-33D0-CE42-42BD-590CF7A51020}"/>
              </a:ext>
            </a:extLst>
          </p:cNvPr>
          <p:cNvSpPr>
            <a:spLocks noGrp="1"/>
          </p:cNvSpPr>
          <p:nvPr>
            <p:ph idx="1"/>
          </p:nvPr>
        </p:nvSpPr>
        <p:spPr>
          <a:xfrm>
            <a:off x="838200" y="1410845"/>
            <a:ext cx="10515600" cy="5291613"/>
          </a:xfrm>
        </p:spPr>
        <p:txBody>
          <a:bodyPr>
            <a:noAutofit/>
          </a:bodyPr>
          <a:lstStyle/>
          <a:p>
            <a:pPr algn="just"/>
            <a:r>
              <a:rPr lang="en-US" sz="2200" dirty="0">
                <a:latin typeface="Times New Roman" panose="02020603050405020304" pitchFamily="18" charset="0"/>
                <a:cs typeface="Times New Roman" panose="02020603050405020304" pitchFamily="18" charset="0"/>
              </a:rPr>
              <a:t>This sophisticated model has been refined through meticulous feature engineering, selection, and extraction methods, enabling it to capture intricate patterns indicative of vulnerabilities.</a:t>
            </a:r>
          </a:p>
          <a:p>
            <a:pPr algn="just"/>
            <a:r>
              <a:rPr lang="en-US" sz="2200" dirty="0">
                <a:latin typeface="Times New Roman" panose="02020603050405020304" pitchFamily="18" charset="0"/>
                <a:cs typeface="Times New Roman" panose="02020603050405020304" pitchFamily="18" charset="0"/>
              </a:rPr>
              <a:t>In an interconnected world dominated by web applications, the imperative to fortify these systems against security breaches has never been more urgent. This project is on a mission to achieve just that, leveraging the formidable capabilities of machine learning for vulnerability detection. By combining a diverse dataset encompassing normal usage and simulated attacks, we have engineered a sophisticated model that autonomously identifies and classifies web vulnerabilities, including SQL injection, cross-site scripting (XSS), and cross-site request forgery (CSRF). </a:t>
            </a:r>
          </a:p>
          <a:p>
            <a:pPr algn="just"/>
            <a:r>
              <a:rPr lang="en-US" sz="2200" dirty="0">
                <a:latin typeface="Times New Roman" panose="02020603050405020304" pitchFamily="18" charset="0"/>
                <a:cs typeface="Times New Roman" panose="02020603050405020304" pitchFamily="18" charset="0"/>
              </a:rPr>
              <a:t>This system, refined through painstaking feature engineering and extensive testing, offers real-time protection against evolving cyber threats, surpassing conventional rule-based methodologies. By embracing machine learning, this endeavor represents a significant step towards a proactive and adaptable defense strategy, fortifying the resilience of web applications and ensuring the security of user data in the face of an ever-changing digital landscape.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37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6CF3-F9BB-FAFF-8416-7770E0E20DEA}"/>
              </a:ext>
            </a:extLst>
          </p:cNvPr>
          <p:cNvSpPr>
            <a:spLocks noGrp="1"/>
          </p:cNvSpPr>
          <p:nvPr>
            <p:ph type="title"/>
          </p:nvPr>
        </p:nvSpPr>
        <p:spPr>
          <a:xfrm>
            <a:off x="1097280" y="286603"/>
            <a:ext cx="10058400" cy="882321"/>
          </a:xfrm>
        </p:spPr>
        <p:txBody>
          <a:bodyPr/>
          <a:lstStyle/>
          <a:p>
            <a:r>
              <a:rPr lang="en-IN" b="1" dirty="0">
                <a:solidFill>
                  <a:srgbClr val="FF0000"/>
                </a:solidFill>
                <a:latin typeface="Times New Roman" panose="02020603050405020304" pitchFamily="18" charset="0"/>
                <a:cs typeface="Times New Roman" panose="02020603050405020304" pitchFamily="18" charset="0"/>
              </a:rPr>
              <a:t>3. Existing System</a:t>
            </a:r>
          </a:p>
        </p:txBody>
      </p:sp>
      <p:sp>
        <p:nvSpPr>
          <p:cNvPr id="3" name="Content Placeholder 2">
            <a:extLst>
              <a:ext uri="{FF2B5EF4-FFF2-40B4-BE49-F238E27FC236}">
                <a16:creationId xmlns:a16="http://schemas.microsoft.com/office/drawing/2014/main" id="{11114D9D-F304-0C0F-BFF7-A33BF870621D}"/>
              </a:ext>
            </a:extLst>
          </p:cNvPr>
          <p:cNvSpPr>
            <a:spLocks noGrp="1"/>
          </p:cNvSpPr>
          <p:nvPr>
            <p:ph idx="1"/>
          </p:nvPr>
        </p:nvSpPr>
        <p:spPr>
          <a:xfrm>
            <a:off x="838200" y="1690688"/>
            <a:ext cx="10515600" cy="4351338"/>
          </a:xfrm>
        </p:spPr>
        <p:txBody>
          <a:bodyPr>
            <a:normAutofit fontScale="77500" lnSpcReduction="20000"/>
          </a:bodyPr>
          <a:lstStyle/>
          <a:p>
            <a:pPr algn="just"/>
            <a:r>
              <a:rPr lang="en-US" sz="3100" dirty="0">
                <a:latin typeface="Times New Roman" panose="02020603050405020304" pitchFamily="18" charset="0"/>
                <a:cs typeface="Times New Roman" panose="02020603050405020304" pitchFamily="18" charset="0"/>
              </a:rPr>
              <a:t>Current web vulnerability detection methods include rule-based approaches, signature-based detection, manual analysis, and web application firewalls (WAFs). Rule-based methods use predefined rules to spot known attack patterns, while signature-based detection relies on predetermined signatures to recognize established threats. Manual analysis and penetration testing rely on human expertise to examine code and behavior, but can be time-consuming and may miss emerging vulnerabilities. </a:t>
            </a:r>
          </a:p>
          <a:p>
            <a:pPr algn="just"/>
            <a:r>
              <a:rPr lang="en-US" sz="3100" dirty="0">
                <a:latin typeface="Times New Roman" panose="02020603050405020304" pitchFamily="18" charset="0"/>
                <a:cs typeface="Times New Roman" panose="02020603050405020304" pitchFamily="18" charset="0"/>
              </a:rPr>
              <a:t>WAFs provide an added layer of protection but can be bypassed by skilled attackers. Anomaly detection aims to find deviations from normal behavior, but distinguishing between legitimate and malicious activities is challenging. These methods face limitations in adapting to evolving web vulnerabilities. </a:t>
            </a:r>
          </a:p>
          <a:p>
            <a:pPr algn="just"/>
            <a:r>
              <a:rPr lang="en-US" sz="3100" dirty="0">
                <a:latin typeface="Times New Roman" panose="02020603050405020304" pitchFamily="18" charset="0"/>
                <a:cs typeface="Times New Roman" panose="02020603050405020304" pitchFamily="18" charset="0"/>
              </a:rPr>
              <a:t>The proposed project aims to address these limitations by employing machine learning techniques, which offer adaptability, scalability, and the ability to identify novel and subtle attack patterns, enhancing the effectiveness and efficiency of web vulnerability detection.</a:t>
            </a:r>
          </a:p>
          <a:p>
            <a:pPr marL="0" indent="0">
              <a:buNone/>
            </a:pPr>
            <a:endParaRPr lang="en-IN" dirty="0"/>
          </a:p>
        </p:txBody>
      </p:sp>
    </p:spTree>
    <p:extLst>
      <p:ext uri="{BB962C8B-B14F-4D97-AF65-F5344CB8AC3E}">
        <p14:creationId xmlns:p14="http://schemas.microsoft.com/office/powerpoint/2010/main" val="248914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583AB-773A-E582-F47A-D392E430A7C2}"/>
              </a:ext>
            </a:extLst>
          </p:cNvPr>
          <p:cNvSpPr txBox="1"/>
          <p:nvPr/>
        </p:nvSpPr>
        <p:spPr>
          <a:xfrm>
            <a:off x="666161" y="358219"/>
            <a:ext cx="10671142" cy="9098003"/>
          </a:xfrm>
          <a:prstGeom prst="rect">
            <a:avLst/>
          </a:prstGeom>
          <a:noFill/>
        </p:spPr>
        <p:txBody>
          <a:bodyPr wrap="square" rtlCol="0">
            <a:spAutoFit/>
          </a:bodyPr>
          <a:lstStyle/>
          <a:p>
            <a:pPr>
              <a:lnSpc>
                <a:spcPct val="150000"/>
              </a:lnSpc>
            </a:pPr>
            <a:r>
              <a:rPr lang="en-US" sz="3600" b="1" dirty="0">
                <a:latin typeface="Times New Roman" panose="02020603050405020304" pitchFamily="18" charset="0"/>
                <a:cs typeface="Times New Roman" panose="02020603050405020304" pitchFamily="18" charset="0"/>
              </a:rPr>
              <a:t>Disadvantages : </a:t>
            </a:r>
            <a:endParaRPr lang="en-US" sz="2000" b="1"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1" dirty="0">
                <a:effectLst/>
                <a:latin typeface="Times New Roman" panose="02020603050405020304" pitchFamily="18" charset="0"/>
                <a:ea typeface="SimSun" panose="02010600030101010101" pitchFamily="2" charset="-122"/>
              </a:rPr>
              <a:t>Limited Adaptability</a:t>
            </a:r>
            <a:r>
              <a:rPr lang="en-US" sz="2400" dirty="0">
                <a:effectLst/>
                <a:latin typeface="Times New Roman" panose="02020603050405020304" pitchFamily="18" charset="0"/>
                <a:ea typeface="SimSun" panose="02010600030101010101" pitchFamily="2" charset="-122"/>
              </a:rPr>
              <a:t>: Rule-based and signature-based methods rely on predefined rules and patterns, making them less effective at identifying new and evolving attack techniques. As attackers develop novel strategies, the existing system struggles to keep up, resulting in a higher likelihood of false negatives.</a:t>
            </a:r>
            <a:endParaRPr lang="en-IN" sz="2400" dirty="0">
              <a:effectLst/>
              <a:latin typeface="Times New Roman" panose="02020603050405020304" pitchFamily="18" charset="0"/>
              <a:ea typeface="SimSun" panose="02010600030101010101" pitchFamily="2" charset="-122"/>
            </a:endParaRPr>
          </a:p>
          <a:p>
            <a:pPr marL="285750" indent="-285750" algn="just">
              <a:lnSpc>
                <a:spcPct val="150000"/>
              </a:lnSpc>
              <a:buFont typeface="Arial" panose="020B0604020202020204" pitchFamily="34" charset="0"/>
              <a:buChar char="•"/>
            </a:pPr>
            <a:r>
              <a:rPr lang="en-US" sz="2400" b="1" dirty="0">
                <a:effectLst/>
                <a:latin typeface="Times New Roman" panose="02020603050405020304" pitchFamily="18" charset="0"/>
                <a:ea typeface="SimSun" panose="02010600030101010101" pitchFamily="2" charset="-122"/>
              </a:rPr>
              <a:t>False Positives and Negatives</a:t>
            </a:r>
            <a:r>
              <a:rPr lang="en-US" sz="2400" dirty="0">
                <a:effectLst/>
                <a:latin typeface="Times New Roman" panose="02020603050405020304" pitchFamily="18" charset="0"/>
                <a:ea typeface="SimSun" panose="02010600030101010101" pitchFamily="2" charset="-122"/>
              </a:rPr>
              <a:t>: Rule-based and signature-based systems can generate false positives (incorrectly flagging legitimate requests) and false negatives (failing to detect actual attacks), leading to inefficiencies in the detection process and increased operational overhead.</a:t>
            </a:r>
            <a:endParaRPr lang="en-IN" sz="2400" dirty="0">
              <a:effectLst/>
              <a:latin typeface="Times New Roman" panose="02020603050405020304" pitchFamily="18" charset="0"/>
              <a:ea typeface="SimSun" panose="02010600030101010101" pitchFamily="2" charset="-122"/>
            </a:endParaRPr>
          </a:p>
          <a:p>
            <a:pPr>
              <a:lnSpc>
                <a:spcPct val="150000"/>
              </a:lnSpc>
            </a:pPr>
            <a:br>
              <a:rPr lang="en-US" dirty="0"/>
            </a:br>
            <a:br>
              <a:rPr lang="en-US" dirty="0"/>
            </a:br>
            <a:br>
              <a:rPr lang="en-US" dirty="0"/>
            </a:b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121962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TotalTime>
  <Words>2690</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MACHINE LEARING FOR WEB VULNERABILITY DETECTION</vt:lpstr>
      <vt:lpstr>INDEX</vt:lpstr>
      <vt:lpstr>1. ABSTRACT</vt:lpstr>
      <vt:lpstr>Cross-site Scripting</vt:lpstr>
      <vt:lpstr>Cross-site Request Forgery</vt:lpstr>
      <vt:lpstr>SQL Injection</vt:lpstr>
      <vt:lpstr>2. INTRODUCTION</vt:lpstr>
      <vt:lpstr>3. Existing System</vt:lpstr>
      <vt:lpstr>PowerPoint Presentation</vt:lpstr>
      <vt:lpstr>4. Proposed System</vt:lpstr>
      <vt:lpstr>PowerPoint Presentation</vt:lpstr>
      <vt:lpstr>5. Hardware Requirements</vt:lpstr>
      <vt:lpstr>Software Requirements</vt:lpstr>
      <vt:lpstr>            6. Literature Review Sample</vt:lpstr>
      <vt:lpstr>Paper 1 - Machine Learning for Web Vulnerability Detection: The Case of Cross-Site Request Forgery</vt:lpstr>
      <vt:lpstr>Design</vt:lpstr>
      <vt:lpstr>PowerPoint Presentation</vt:lpstr>
      <vt:lpstr>Paper 2 - A Machine Learning Approach for Web Application Vulnerability Detection Using Random Forest</vt:lpstr>
      <vt:lpstr>Design</vt:lpstr>
      <vt:lpstr>PowerPoint Presentation</vt:lpstr>
      <vt:lpstr>Paper 3 - Web vulnerability mining based on machine learning </vt:lpstr>
      <vt:lpstr>Data is the key-source here.</vt:lpstr>
      <vt:lpstr>PowerPoint Presentation</vt:lpstr>
      <vt:lpstr>6. PROBLEM IDENTIFICATION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LEARING FOR WEB VULNERABILITY DETECTION</dc:title>
  <dc:creator>Giridhar Reddy</dc:creator>
  <cp:lastModifiedBy>Giridhar Reddy</cp:lastModifiedBy>
  <cp:revision>2</cp:revision>
  <dcterms:created xsi:type="dcterms:W3CDTF">2023-09-08T03:21:19Z</dcterms:created>
  <dcterms:modified xsi:type="dcterms:W3CDTF">2023-09-16T05:58:39Z</dcterms:modified>
</cp:coreProperties>
</file>