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75" r:id="rId4"/>
  </p:sldMasterIdLst>
  <p:notesMasterIdLst>
    <p:notesMasterId r:id="rId13"/>
  </p:notesMasterIdLst>
  <p:handoutMasterIdLst>
    <p:handoutMasterId r:id="rId14"/>
  </p:handoutMasterIdLst>
  <p:sldIdLst>
    <p:sldId id="410" r:id="rId5"/>
    <p:sldId id="414" r:id="rId6"/>
    <p:sldId id="383" r:id="rId7"/>
    <p:sldId id="391" r:id="rId8"/>
    <p:sldId id="412" r:id="rId9"/>
    <p:sldId id="408" r:id="rId10"/>
    <p:sldId id="411" r:id="rId11"/>
    <p:sldId id="39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8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1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00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987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689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57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63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662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147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59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40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70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697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4590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8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2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2735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91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937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69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71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824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106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5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  <p:sldLayoutId id="2147484388" r:id="rId13"/>
    <p:sldLayoutId id="2147484389" r:id="rId14"/>
    <p:sldLayoutId id="2147484390" r:id="rId15"/>
    <p:sldLayoutId id="2147484391" r:id="rId16"/>
    <p:sldLayoutId id="2147484392" r:id="rId17"/>
    <p:sldLayoutId id="2147484393" r:id="rId18"/>
    <p:sldLayoutId id="2147484394" r:id="rId19"/>
    <p:sldLayoutId id="2147484395" r:id="rId20"/>
    <p:sldLayoutId id="2147484396" r:id="rId21"/>
    <p:sldLayoutId id="2147484397" r:id="rId22"/>
    <p:sldLayoutId id="2147483710" r:id="rId23"/>
    <p:sldLayoutId id="2147483700" r:id="rId24"/>
    <p:sldLayoutId id="2147483659" r:id="rId25"/>
    <p:sldLayoutId id="2147483708" r:id="rId26"/>
    <p:sldLayoutId id="2147483707" r:id="rId27"/>
    <p:sldLayoutId id="2147483706" r:id="rId28"/>
    <p:sldLayoutId id="2147483705" r:id="rId29"/>
    <p:sldLayoutId id="2147483704" r:id="rId3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246" y="2104221"/>
            <a:ext cx="8038641" cy="1666301"/>
          </a:xfrm>
        </p:spPr>
        <p:txBody>
          <a:bodyPr/>
          <a:lstStyle/>
          <a:p>
            <a:pPr algn="ctr"/>
            <a:r>
              <a:rPr lang="en-US"/>
              <a:t>Employee Attendance  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935B7-2D92-F0D2-A98E-FD0953B7AFDA}"/>
              </a:ext>
            </a:extLst>
          </p:cNvPr>
          <p:cNvSpPr txBox="1"/>
          <p:nvPr/>
        </p:nvSpPr>
        <p:spPr>
          <a:xfrm>
            <a:off x="6529330" y="5421285"/>
            <a:ext cx="493555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masis MT Pro Black"/>
              </a:rPr>
              <a:t>PRESENTED BY :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ptos Black"/>
              </a:rPr>
              <a:t>K.BHANUCHARAN</a:t>
            </a:r>
          </a:p>
          <a:p>
            <a:r>
              <a:rPr lang="en-US" b="1" dirty="0">
                <a:solidFill>
                  <a:schemeClr val="accent1">
                    <a:lumMod val="49000"/>
                  </a:schemeClr>
                </a:solidFill>
                <a:latin typeface="Aptos Black"/>
              </a:rPr>
              <a:t>EMP ID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ptos Black"/>
              </a:rPr>
              <a:t> : 2620774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6A2F9-C6C3-792C-722D-3E5514C501F7}"/>
              </a:ext>
            </a:extLst>
          </p:cNvPr>
          <p:cNvSpPr txBox="1"/>
          <p:nvPr/>
        </p:nvSpPr>
        <p:spPr>
          <a:xfrm>
            <a:off x="2721166" y="319489"/>
            <a:ext cx="8449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DE &amp; A – BATCH 246</a:t>
            </a:r>
          </a:p>
          <a:p>
            <a:pPr algn="ctr"/>
            <a:r>
              <a:rPr lang="en-US" sz="28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RLL PROJECT</a:t>
            </a:r>
            <a:endParaRPr lang="en-US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F72B-1AA8-F101-6990-17999763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96CC-E745-722C-26DA-6B8FB489DB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Scenario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Activities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Components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Talend Pipeline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7430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91" y="841968"/>
            <a:ext cx="6787747" cy="1593507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CENARIO</a:t>
            </a:r>
            <a:r>
              <a:rPr lang="en-US" sz="4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0568" y="1574006"/>
            <a:ext cx="7029715" cy="5283994"/>
          </a:xfrm>
        </p:spPr>
        <p:txBody>
          <a:bodyPr tIns="457200"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Clean and analyze employee attendance data to calculate absenteeism.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Datasets: </a:t>
            </a:r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>
              <a:buClrTx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Attendance Logs (attendance.csv):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	        	 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B41BE-883F-4DB0-1BB0-C5562A4866EF}"/>
              </a:ext>
            </a:extLst>
          </p:cNvPr>
          <p:cNvSpPr txBox="1"/>
          <p:nvPr/>
        </p:nvSpPr>
        <p:spPr>
          <a:xfrm>
            <a:off x="7134820" y="3976988"/>
            <a:ext cx="18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:</a:t>
            </a:r>
            <a:endParaRPr lang="en-US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BCF379-02C9-9B99-BD39-51C1D6E19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73888"/>
              </p:ext>
            </p:extLst>
          </p:nvPr>
        </p:nvGraphicFramePr>
        <p:xfrm>
          <a:off x="706594" y="4224533"/>
          <a:ext cx="5755432" cy="2382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5842">
                  <a:extLst>
                    <a:ext uri="{9D8B030D-6E8A-4147-A177-3AD203B41FA5}">
                      <a16:colId xmlns:a16="http://schemas.microsoft.com/office/drawing/2014/main" val="712973413"/>
                    </a:ext>
                  </a:extLst>
                </a:gridCol>
                <a:gridCol w="2051113">
                  <a:extLst>
                    <a:ext uri="{9D8B030D-6E8A-4147-A177-3AD203B41FA5}">
                      <a16:colId xmlns:a16="http://schemas.microsoft.com/office/drawing/2014/main" val="3054605988"/>
                    </a:ext>
                  </a:extLst>
                </a:gridCol>
                <a:gridCol w="1918477">
                  <a:extLst>
                    <a:ext uri="{9D8B030D-6E8A-4147-A177-3AD203B41FA5}">
                      <a16:colId xmlns:a16="http://schemas.microsoft.com/office/drawing/2014/main" val="380053698"/>
                    </a:ext>
                  </a:extLst>
                </a:gridCol>
              </a:tblGrid>
              <a:tr h="492676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baseline="0" dirty="0">
                          <a:solidFill>
                            <a:srgbClr val="000000"/>
                          </a:solidFill>
                        </a:rPr>
                        <a:t> EmployeeID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baseline="0" dirty="0">
                          <a:solidFill>
                            <a:srgbClr val="000000"/>
                          </a:solidFill>
                        </a:rPr>
                        <a:t>Date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1" u="none" strike="noStrike" baseline="0" dirty="0">
                          <a:solidFill>
                            <a:srgbClr val="000000"/>
                          </a:solidFill>
                        </a:rPr>
                        <a:t>Status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4031"/>
                  </a:ext>
                </a:extLst>
              </a:tr>
              <a:tr h="472578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baseline="0">
                          <a:solidFill>
                            <a:srgbClr val="000000"/>
                          </a:solidFill>
                        </a:rPr>
                        <a:t>E001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baseline="0" dirty="0">
                          <a:solidFill>
                            <a:srgbClr val="000000"/>
                          </a:solidFill>
                        </a:rPr>
                        <a:t>2024-11-01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90225"/>
                  </a:ext>
                </a:extLst>
              </a:tr>
              <a:tr h="60935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E002</a:t>
                      </a:r>
                      <a:endParaRPr lang="en-US">
                        <a:latin typeface="Aptos" panose="020B00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baseline="0">
                          <a:solidFill>
                            <a:srgbClr val="000000"/>
                          </a:solidFill>
                        </a:rPr>
                        <a:t>2024-11-01</a:t>
                      </a:r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Absent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2645"/>
                  </a:ext>
                </a:extLst>
              </a:tr>
              <a:tr h="60935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E001</a:t>
                      </a:r>
                      <a:endParaRPr lang="en-US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baseline="0">
                          <a:solidFill>
                            <a:srgbClr val="000000"/>
                          </a:solidFill>
                        </a:rPr>
                        <a:t>2024-11-02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999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24AE4A5-F313-35D3-8777-0DFE4CD4E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03102"/>
              </p:ext>
            </p:extLst>
          </p:nvPr>
        </p:nvGraphicFramePr>
        <p:xfrm>
          <a:off x="7134820" y="4549707"/>
          <a:ext cx="3596042" cy="1920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646">
                  <a:extLst>
                    <a:ext uri="{9D8B030D-6E8A-4147-A177-3AD203B41FA5}">
                      <a16:colId xmlns:a16="http://schemas.microsoft.com/office/drawing/2014/main" val="1942412832"/>
                    </a:ext>
                  </a:extLst>
                </a:gridCol>
                <a:gridCol w="2071396">
                  <a:extLst>
                    <a:ext uri="{9D8B030D-6E8A-4147-A177-3AD203B41FA5}">
                      <a16:colId xmlns:a16="http://schemas.microsoft.com/office/drawing/2014/main" val="1671087633"/>
                    </a:ext>
                  </a:extLst>
                </a:gridCol>
              </a:tblGrid>
              <a:tr h="508659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dk1"/>
                          </a:solidFill>
                        </a:rPr>
                        <a:t>EmployeeID 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TotalAbsentDays</a:t>
                      </a:r>
                    </a:p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58518"/>
                  </a:ext>
                </a:extLst>
              </a:tr>
              <a:tr h="508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E001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79987"/>
                  </a:ext>
                </a:extLst>
              </a:tr>
              <a:tr h="508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baseline="0">
                          <a:solidFill>
                            <a:schemeClr val="dk1"/>
                          </a:solidFill>
                        </a:rPr>
                        <a:t>   E002 	</a:t>
                      </a:r>
                    </a:p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5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763887"/>
            <a:ext cx="10873740" cy="1680205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CTIVITIES</a:t>
            </a:r>
            <a:r>
              <a:rPr lang="en-US" sz="4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10648" y="2444092"/>
            <a:ext cx="7810500" cy="3700462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Read attendance logs from multiple months.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Combine data into a single flow.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Calculate total absenteeism per employee.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763887"/>
            <a:ext cx="10873740" cy="1680205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COMPONENTS: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10648" y="2444092"/>
            <a:ext cx="7810500" cy="3700462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C1752D-0632-57B8-8B1A-188A4C7D0FC6}"/>
              </a:ext>
            </a:extLst>
          </p:cNvPr>
          <p:cNvSpPr txBox="1"/>
          <p:nvPr/>
        </p:nvSpPr>
        <p:spPr>
          <a:xfrm>
            <a:off x="4380272" y="1946786"/>
            <a:ext cx="3642851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tfileList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tFileInputDelimited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tUnite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tFilterRow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tAggregateRow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tFileOutputDelimited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tLogRow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1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93" y="542533"/>
            <a:ext cx="9778365" cy="1494596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TALEND PIPELINE</a:t>
            </a:r>
          </a:p>
        </p:txBody>
      </p:sp>
      <p:pic>
        <p:nvPicPr>
          <p:cNvPr id="3" name="Content Placeholder 2" descr="A diagram of a diagram&#10;&#10;AI-generated content may be incorrect.">
            <a:extLst>
              <a:ext uri="{FF2B5EF4-FFF2-40B4-BE49-F238E27FC236}">
                <a16:creationId xmlns:a16="http://schemas.microsoft.com/office/drawing/2014/main" id="{BAEAC973-0972-68E8-2FF7-D84E668BDCD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550293" y="2460616"/>
            <a:ext cx="11392420" cy="3672347"/>
          </a:xfr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A751-C903-56C8-6638-859F4987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36" y="1179871"/>
            <a:ext cx="2320044" cy="87015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OUTPUT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62D7A79-908D-9A3C-EB5F-9BC1D73CE4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06" y="619432"/>
            <a:ext cx="4325677" cy="5928244"/>
          </a:xfrm>
        </p:spPr>
      </p:pic>
    </p:spTree>
    <p:extLst>
      <p:ext uri="{BB962C8B-B14F-4D97-AF65-F5344CB8AC3E}">
        <p14:creationId xmlns:p14="http://schemas.microsoft.com/office/powerpoint/2010/main" val="426086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sharepoint/v3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124</Words>
  <Application>Microsoft Office PowerPoint</Application>
  <PresentationFormat>Widescreen</PresentationFormat>
  <Paragraphs>60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Amasis MT Pro Black</vt:lpstr>
      <vt:lpstr>Aptos</vt:lpstr>
      <vt:lpstr>Aptos Black</vt:lpstr>
      <vt:lpstr>Arial</vt:lpstr>
      <vt:lpstr>Calibri</vt:lpstr>
      <vt:lpstr>Century Gothic</vt:lpstr>
      <vt:lpstr>Wingdings</vt:lpstr>
      <vt:lpstr>Wingdings 3</vt:lpstr>
      <vt:lpstr>Ion</vt:lpstr>
      <vt:lpstr>Employee Attendance   Analysis</vt:lpstr>
      <vt:lpstr>AGENDA</vt:lpstr>
      <vt:lpstr>SCENARIO:  </vt:lpstr>
      <vt:lpstr>ACTIVITIES: </vt:lpstr>
      <vt:lpstr>COMPONENTS: </vt:lpstr>
      <vt:lpstr>TALEND PIPELINE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Devipriya N</dc:creator>
  <cp:lastModifiedBy>KASAGONI BHANUCHARAN</cp:lastModifiedBy>
  <cp:revision>171</cp:revision>
  <dcterms:created xsi:type="dcterms:W3CDTF">2024-12-04T03:38:48Z</dcterms:created>
  <dcterms:modified xsi:type="dcterms:W3CDTF">2025-02-05T11:53:57Z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