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61" r:id="rId5"/>
    <p:sldId id="259" r:id="rId6"/>
    <p:sldId id="260" r:id="rId7"/>
    <p:sldId id="262" r:id="rId8"/>
    <p:sldId id="263" r:id="rId9"/>
    <p:sldId id="264" r:id="rId10"/>
    <p:sldId id="265" r:id="rId11"/>
    <p:sldId id="267" r:id="rId12"/>
    <p:sldId id="271"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1/30/2023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1/30/2023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1/30/2023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13ED-3B20-62D7-911F-3102A652E5C0}"/>
              </a:ext>
            </a:extLst>
          </p:cNvPr>
          <p:cNvSpPr>
            <a:spLocks noGrp="1"/>
          </p:cNvSpPr>
          <p:nvPr>
            <p:ph type="ctrTitle"/>
          </p:nvPr>
        </p:nvSpPr>
        <p:spPr/>
        <p:txBody>
          <a:bodyPr/>
          <a:lstStyle/>
          <a:p>
            <a:r>
              <a:rPr lang="en-IN" dirty="0"/>
              <a:t>Mobile browser testing using </a:t>
            </a:r>
            <a:r>
              <a:rPr lang="en-IN" dirty="0" err="1"/>
              <a:t>appium</a:t>
            </a:r>
            <a:endParaRPr lang="en-IN" dirty="0"/>
          </a:p>
        </p:txBody>
      </p:sp>
      <p:sp>
        <p:nvSpPr>
          <p:cNvPr id="3" name="Subtitle 2">
            <a:extLst>
              <a:ext uri="{FF2B5EF4-FFF2-40B4-BE49-F238E27FC236}">
                <a16:creationId xmlns:a16="http://schemas.microsoft.com/office/drawing/2014/main" id="{395AA11E-88D0-6545-410B-93EDC28A83C2}"/>
              </a:ext>
            </a:extLst>
          </p:cNvPr>
          <p:cNvSpPr>
            <a:spLocks noGrp="1"/>
          </p:cNvSpPr>
          <p:nvPr>
            <p:ph type="subTitle" idx="1"/>
          </p:nvPr>
        </p:nvSpPr>
        <p:spPr>
          <a:xfrm>
            <a:off x="1051560" y="4661647"/>
            <a:ext cx="7891272" cy="1299054"/>
          </a:xfrm>
        </p:spPr>
        <p:txBody>
          <a:bodyPr/>
          <a:lstStyle/>
          <a:p>
            <a:r>
              <a:rPr lang="en-IN" b="1" dirty="0"/>
              <a:t>NAME :  </a:t>
            </a:r>
            <a:r>
              <a:rPr lang="en-IN" dirty="0"/>
              <a:t>P BHANU PRAKASH</a:t>
            </a:r>
          </a:p>
          <a:p>
            <a:r>
              <a:rPr lang="en-IN" b="1" dirty="0"/>
              <a:t>REG NO: </a:t>
            </a:r>
            <a:r>
              <a:rPr lang="en-IN" dirty="0"/>
              <a:t>192011312</a:t>
            </a:r>
          </a:p>
        </p:txBody>
      </p:sp>
      <p:sp>
        <p:nvSpPr>
          <p:cNvPr id="4" name="TextBox 3">
            <a:extLst>
              <a:ext uri="{FF2B5EF4-FFF2-40B4-BE49-F238E27FC236}">
                <a16:creationId xmlns:a16="http://schemas.microsoft.com/office/drawing/2014/main" id="{ECB3BA55-58FF-60BA-3081-3F7F0A1B0B06}"/>
              </a:ext>
            </a:extLst>
          </p:cNvPr>
          <p:cNvSpPr txBox="1"/>
          <p:nvPr/>
        </p:nvSpPr>
        <p:spPr>
          <a:xfrm>
            <a:off x="6902824" y="5432612"/>
            <a:ext cx="4356847" cy="923330"/>
          </a:xfrm>
          <a:prstGeom prst="rect">
            <a:avLst/>
          </a:prstGeom>
          <a:noFill/>
        </p:spPr>
        <p:txBody>
          <a:bodyPr wrap="square" rtlCol="0">
            <a:spAutoFit/>
          </a:bodyPr>
          <a:lstStyle/>
          <a:p>
            <a:r>
              <a:rPr lang="en-IN" b="1" dirty="0"/>
              <a:t>Course code: </a:t>
            </a:r>
            <a:r>
              <a:rPr lang="en-IN" dirty="0"/>
              <a:t>CSA3731</a:t>
            </a:r>
          </a:p>
          <a:p>
            <a:r>
              <a:rPr lang="en-IN" b="1" dirty="0"/>
              <a:t>Course Name: </a:t>
            </a:r>
            <a:r>
              <a:rPr lang="en-IN" dirty="0"/>
              <a:t>SOFTWARE TESTING</a:t>
            </a:r>
          </a:p>
          <a:p>
            <a:r>
              <a:rPr lang="en-IN" b="1" dirty="0"/>
              <a:t>Date:</a:t>
            </a:r>
            <a:r>
              <a:rPr lang="en-IN" dirty="0"/>
              <a:t> 31/01/2023</a:t>
            </a:r>
          </a:p>
        </p:txBody>
      </p:sp>
    </p:spTree>
    <p:extLst>
      <p:ext uri="{BB962C8B-B14F-4D97-AF65-F5344CB8AC3E}">
        <p14:creationId xmlns:p14="http://schemas.microsoft.com/office/powerpoint/2010/main" val="154924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424D-F77B-250F-8A9A-83ED8D9822E7}"/>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2D749921-FDF8-4548-00F5-9F156445B015}"/>
              </a:ext>
            </a:extLst>
          </p:cNvPr>
          <p:cNvSpPr>
            <a:spLocks noGrp="1"/>
          </p:cNvSpPr>
          <p:nvPr>
            <p:ph idx="1"/>
          </p:nvPr>
        </p:nvSpPr>
        <p:spPr/>
        <p:txBody>
          <a:bodyPr/>
          <a:lstStyle/>
          <a:p>
            <a:pPr marL="342900" indent="-342900">
              <a:buFont typeface="Arial" panose="020B0604020202020204" pitchFamily="34" charset="0"/>
              <a:buChar char="•"/>
            </a:pPr>
            <a:r>
              <a:rPr lang="en-IN" dirty="0"/>
              <a:t>Download Android Studio</a:t>
            </a:r>
          </a:p>
          <a:p>
            <a:pPr marL="342900" indent="-342900">
              <a:buFont typeface="Arial" panose="020B0604020202020204" pitchFamily="34" charset="0"/>
              <a:buChar char="•"/>
            </a:pPr>
            <a:r>
              <a:rPr lang="en-IN" dirty="0"/>
              <a:t>Install SDK in Android Studio</a:t>
            </a:r>
          </a:p>
          <a:p>
            <a:pPr marL="342900" indent="-342900">
              <a:buFont typeface="Arial" panose="020B0604020202020204" pitchFamily="34" charset="0"/>
              <a:buChar char="•"/>
            </a:pPr>
            <a:r>
              <a:rPr lang="en-IN" dirty="0"/>
              <a:t>Download Emulator in Android Studio</a:t>
            </a:r>
          </a:p>
          <a:p>
            <a:pPr marL="342900" indent="-342900">
              <a:buFont typeface="Arial" panose="020B0604020202020204" pitchFamily="34" charset="0"/>
              <a:buChar char="•"/>
            </a:pPr>
            <a:r>
              <a:rPr lang="en-IN" dirty="0"/>
              <a:t>Download Appium Inspector</a:t>
            </a:r>
          </a:p>
          <a:p>
            <a:endParaRPr lang="en-IN" dirty="0"/>
          </a:p>
        </p:txBody>
      </p:sp>
    </p:spTree>
    <p:extLst>
      <p:ext uri="{BB962C8B-B14F-4D97-AF65-F5344CB8AC3E}">
        <p14:creationId xmlns:p14="http://schemas.microsoft.com/office/powerpoint/2010/main" val="1427031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6530-CD93-1A8F-C968-5C5C55671138}"/>
              </a:ext>
            </a:extLst>
          </p:cNvPr>
          <p:cNvSpPr>
            <a:spLocks noGrp="1"/>
          </p:cNvSpPr>
          <p:nvPr>
            <p:ph type="title"/>
          </p:nvPr>
        </p:nvSpPr>
        <p:spPr>
          <a:xfrm>
            <a:off x="215152" y="89647"/>
            <a:ext cx="10195919" cy="842144"/>
          </a:xfrm>
        </p:spPr>
        <p:txBody>
          <a:bodyPr/>
          <a:lstStyle/>
          <a:p>
            <a:r>
              <a:rPr lang="en-IN" dirty="0"/>
              <a:t>IMPLEMENTATION</a:t>
            </a:r>
          </a:p>
        </p:txBody>
      </p:sp>
      <p:pic>
        <p:nvPicPr>
          <p:cNvPr id="9" name="Picture 8">
            <a:extLst>
              <a:ext uri="{FF2B5EF4-FFF2-40B4-BE49-F238E27FC236}">
                <a16:creationId xmlns:a16="http://schemas.microsoft.com/office/drawing/2014/main" id="{1AE654DA-752B-796B-DE7E-53F498247C1F}"/>
              </a:ext>
            </a:extLst>
          </p:cNvPr>
          <p:cNvPicPr>
            <a:picLocks noChangeAspect="1"/>
          </p:cNvPicPr>
          <p:nvPr/>
        </p:nvPicPr>
        <p:blipFill>
          <a:blip r:embed="rId2"/>
          <a:stretch>
            <a:fillRect/>
          </a:stretch>
        </p:blipFill>
        <p:spPr>
          <a:xfrm>
            <a:off x="878542" y="940754"/>
            <a:ext cx="9762564" cy="5630373"/>
          </a:xfrm>
          <a:prstGeom prst="rect">
            <a:avLst/>
          </a:prstGeom>
        </p:spPr>
      </p:pic>
    </p:spTree>
    <p:extLst>
      <p:ext uri="{BB962C8B-B14F-4D97-AF65-F5344CB8AC3E}">
        <p14:creationId xmlns:p14="http://schemas.microsoft.com/office/powerpoint/2010/main" val="316095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7F1986-59EB-7DBF-33E9-05AB8D0A3FE8}"/>
              </a:ext>
            </a:extLst>
          </p:cNvPr>
          <p:cNvPicPr>
            <a:picLocks noChangeAspect="1"/>
          </p:cNvPicPr>
          <p:nvPr/>
        </p:nvPicPr>
        <p:blipFill>
          <a:blip r:embed="rId2"/>
          <a:stretch>
            <a:fillRect/>
          </a:stretch>
        </p:blipFill>
        <p:spPr>
          <a:xfrm>
            <a:off x="1864659" y="384048"/>
            <a:ext cx="7960659" cy="6089904"/>
          </a:xfrm>
          <a:prstGeom prst="rect">
            <a:avLst/>
          </a:prstGeom>
        </p:spPr>
      </p:pic>
    </p:spTree>
    <p:extLst>
      <p:ext uri="{BB962C8B-B14F-4D97-AF65-F5344CB8AC3E}">
        <p14:creationId xmlns:p14="http://schemas.microsoft.com/office/powerpoint/2010/main" val="163263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46D4A-2532-2C1D-65B8-992075348D8C}"/>
              </a:ext>
            </a:extLst>
          </p:cNvPr>
          <p:cNvPicPr>
            <a:picLocks noChangeAspect="1"/>
          </p:cNvPicPr>
          <p:nvPr/>
        </p:nvPicPr>
        <p:blipFill>
          <a:blip r:embed="rId2"/>
          <a:stretch>
            <a:fillRect/>
          </a:stretch>
        </p:blipFill>
        <p:spPr>
          <a:xfrm>
            <a:off x="116541" y="1158009"/>
            <a:ext cx="5549667" cy="4195481"/>
          </a:xfrm>
          <a:prstGeom prst="rect">
            <a:avLst/>
          </a:prstGeom>
        </p:spPr>
      </p:pic>
      <p:pic>
        <p:nvPicPr>
          <p:cNvPr id="7" name="Picture 6">
            <a:extLst>
              <a:ext uri="{FF2B5EF4-FFF2-40B4-BE49-F238E27FC236}">
                <a16:creationId xmlns:a16="http://schemas.microsoft.com/office/drawing/2014/main" id="{A3602711-E51A-7ABF-2129-06C0532AC21C}"/>
              </a:ext>
            </a:extLst>
          </p:cNvPr>
          <p:cNvPicPr>
            <a:picLocks noChangeAspect="1"/>
          </p:cNvPicPr>
          <p:nvPr/>
        </p:nvPicPr>
        <p:blipFill>
          <a:blip r:embed="rId3"/>
          <a:stretch>
            <a:fillRect/>
          </a:stretch>
        </p:blipFill>
        <p:spPr>
          <a:xfrm>
            <a:off x="6096000" y="1158009"/>
            <a:ext cx="5979459" cy="4135649"/>
          </a:xfrm>
          <a:prstGeom prst="rect">
            <a:avLst/>
          </a:prstGeom>
        </p:spPr>
      </p:pic>
    </p:spTree>
    <p:extLst>
      <p:ext uri="{BB962C8B-B14F-4D97-AF65-F5344CB8AC3E}">
        <p14:creationId xmlns:p14="http://schemas.microsoft.com/office/powerpoint/2010/main" val="280163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4369-570F-75F5-3B85-1EEC923D53C8}"/>
              </a:ext>
            </a:extLst>
          </p:cNvPr>
          <p:cNvSpPr>
            <a:spLocks noGrp="1"/>
          </p:cNvSpPr>
          <p:nvPr>
            <p:ph type="title"/>
          </p:nvPr>
        </p:nvSpPr>
        <p:spPr>
          <a:xfrm>
            <a:off x="531876" y="-71718"/>
            <a:ext cx="11128248" cy="1048871"/>
          </a:xfrm>
        </p:spPr>
        <p:txBody>
          <a:bodyPr/>
          <a:lstStyle/>
          <a:p>
            <a:r>
              <a:rPr lang="en-IN" dirty="0"/>
              <a:t>TESTCASE OUTCOMES</a:t>
            </a:r>
          </a:p>
        </p:txBody>
      </p:sp>
      <p:graphicFrame>
        <p:nvGraphicFramePr>
          <p:cNvPr id="4" name="Table 4">
            <a:extLst>
              <a:ext uri="{FF2B5EF4-FFF2-40B4-BE49-F238E27FC236}">
                <a16:creationId xmlns:a16="http://schemas.microsoft.com/office/drawing/2014/main" id="{3B47D6F7-6DC1-0F2E-7605-507C81CDB492}"/>
              </a:ext>
            </a:extLst>
          </p:cNvPr>
          <p:cNvGraphicFramePr>
            <a:graphicFrameLocks noGrp="1"/>
          </p:cNvGraphicFramePr>
          <p:nvPr>
            <p:extLst>
              <p:ext uri="{D42A27DB-BD31-4B8C-83A1-F6EECF244321}">
                <p14:modId xmlns:p14="http://schemas.microsoft.com/office/powerpoint/2010/main" val="3782228768"/>
              </p:ext>
            </p:extLst>
          </p:nvPr>
        </p:nvGraphicFramePr>
        <p:xfrm>
          <a:off x="600637" y="869576"/>
          <a:ext cx="10443882" cy="5859124"/>
        </p:xfrm>
        <a:graphic>
          <a:graphicData uri="http://schemas.openxmlformats.org/drawingml/2006/table">
            <a:tbl>
              <a:tblPr firstRow="1" bandRow="1">
                <a:tableStyleId>{073A0DAA-6AF3-43AB-8588-CEC1D06C72B9}</a:tableStyleId>
              </a:tblPr>
              <a:tblGrid>
                <a:gridCol w="7789670">
                  <a:extLst>
                    <a:ext uri="{9D8B030D-6E8A-4147-A177-3AD203B41FA5}">
                      <a16:colId xmlns:a16="http://schemas.microsoft.com/office/drawing/2014/main" val="3446782908"/>
                    </a:ext>
                  </a:extLst>
                </a:gridCol>
                <a:gridCol w="2654212">
                  <a:extLst>
                    <a:ext uri="{9D8B030D-6E8A-4147-A177-3AD203B41FA5}">
                      <a16:colId xmlns:a16="http://schemas.microsoft.com/office/drawing/2014/main" val="1773357888"/>
                    </a:ext>
                  </a:extLst>
                </a:gridCol>
              </a:tblGrid>
              <a:tr h="568564">
                <a:tc>
                  <a:txBody>
                    <a:bodyPr/>
                    <a:lstStyle/>
                    <a:p>
                      <a:r>
                        <a:rPr lang="en-IN" dirty="0"/>
                        <a:t>TESTCASES</a:t>
                      </a:r>
                    </a:p>
                  </a:txBody>
                  <a:tcPr/>
                </a:tc>
                <a:tc>
                  <a:txBody>
                    <a:bodyPr/>
                    <a:lstStyle/>
                    <a:p>
                      <a:r>
                        <a:rPr lang="en-IN" dirty="0"/>
                        <a:t>POSITIVE/NEGATIVE</a:t>
                      </a:r>
                    </a:p>
                  </a:txBody>
                  <a:tcPr/>
                </a:tc>
                <a:extLst>
                  <a:ext uri="{0D108BD9-81ED-4DB2-BD59-A6C34878D82A}">
                    <a16:rowId xmlns:a16="http://schemas.microsoft.com/office/drawing/2014/main" val="2558692927"/>
                  </a:ext>
                </a:extLst>
              </a:tr>
              <a:tr h="587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mn-lt"/>
                          <a:cs typeface="Times New Roman" panose="02020603050405020304" pitchFamily="18" charset="0"/>
                        </a:rPr>
                        <a:t>Verify if it is </a:t>
                      </a:r>
                      <a:r>
                        <a:rPr lang="en-IN" b="0" i="0" dirty="0">
                          <a:solidFill>
                            <a:srgbClr val="333333"/>
                          </a:solidFill>
                          <a:effectLst/>
                          <a:latin typeface="+mn-lt"/>
                          <a:cs typeface="Times New Roman" panose="02020603050405020304" pitchFamily="18" charset="0"/>
                        </a:rPr>
                        <a:t>able to open, close, maximize, minimize browser tabs.</a:t>
                      </a:r>
                    </a:p>
                    <a:p>
                      <a:endParaRPr lang="en-IN" dirty="0"/>
                    </a:p>
                  </a:txBody>
                  <a:tcPr/>
                </a:tc>
                <a:tc>
                  <a:txBody>
                    <a:bodyPr/>
                    <a:lstStyle/>
                    <a:p>
                      <a:r>
                        <a:rPr lang="en-IN" dirty="0"/>
                        <a:t>POSITIVE</a:t>
                      </a:r>
                    </a:p>
                  </a:txBody>
                  <a:tcPr/>
                </a:tc>
                <a:extLst>
                  <a:ext uri="{0D108BD9-81ED-4DB2-BD59-A6C34878D82A}">
                    <a16:rowId xmlns:a16="http://schemas.microsoft.com/office/drawing/2014/main" val="384767296"/>
                  </a:ext>
                </a:extLst>
              </a:tr>
              <a:tr h="587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333333"/>
                          </a:solidFill>
                          <a:effectLst/>
                          <a:latin typeface="+mn-lt"/>
                        </a:rPr>
                        <a:t>Verify if it is able to navigate to a website.</a:t>
                      </a:r>
                    </a:p>
                    <a:p>
                      <a:endParaRPr lang="en-IN" dirty="0"/>
                    </a:p>
                  </a:txBody>
                  <a:tcPr/>
                </a:tc>
                <a:tc>
                  <a:txBody>
                    <a:bodyPr/>
                    <a:lstStyle/>
                    <a:p>
                      <a:r>
                        <a:rPr lang="en-IN" dirty="0"/>
                        <a:t>POSITIVE</a:t>
                      </a:r>
                    </a:p>
                  </a:txBody>
                  <a:tcPr/>
                </a:tc>
                <a:extLst>
                  <a:ext uri="{0D108BD9-81ED-4DB2-BD59-A6C34878D82A}">
                    <a16:rowId xmlns:a16="http://schemas.microsoft.com/office/drawing/2014/main" val="3258501813"/>
                  </a:ext>
                </a:extLst>
              </a:tr>
              <a:tr h="587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333333"/>
                          </a:solidFill>
                          <a:effectLst/>
                          <a:latin typeface="+mn-lt"/>
                        </a:rPr>
                        <a:t>Verify if it is not able to navigate to a website.</a:t>
                      </a:r>
                    </a:p>
                    <a:p>
                      <a:endParaRPr lang="en-IN" dirty="0"/>
                    </a:p>
                  </a:txBody>
                  <a:tcPr/>
                </a:tc>
                <a:tc>
                  <a:txBody>
                    <a:bodyPr/>
                    <a:lstStyle/>
                    <a:p>
                      <a:r>
                        <a:rPr lang="en-IN" dirty="0"/>
                        <a:t>NEGATIVE</a:t>
                      </a:r>
                    </a:p>
                  </a:txBody>
                  <a:tcPr/>
                </a:tc>
                <a:extLst>
                  <a:ext uri="{0D108BD9-81ED-4DB2-BD59-A6C34878D82A}">
                    <a16:rowId xmlns:a16="http://schemas.microsoft.com/office/drawing/2014/main" val="2974725732"/>
                  </a:ext>
                </a:extLst>
              </a:tr>
              <a:tr h="483360">
                <a:tc>
                  <a:txBody>
                    <a:bodyPr/>
                    <a:lstStyle/>
                    <a:p>
                      <a:r>
                        <a:rPr lang="en-IN" b="0" i="0" dirty="0">
                          <a:solidFill>
                            <a:srgbClr val="333333"/>
                          </a:solidFill>
                          <a:effectLst/>
                          <a:latin typeface="Arial" panose="020B0604020202020204" pitchFamily="34" charset="0"/>
                        </a:rPr>
                        <a:t> </a:t>
                      </a:r>
                      <a:r>
                        <a:rPr lang="en-IN" b="0" i="0" dirty="0">
                          <a:solidFill>
                            <a:srgbClr val="333333"/>
                          </a:solidFill>
                          <a:effectLst/>
                          <a:latin typeface="+mn-lt"/>
                        </a:rPr>
                        <a:t>Validate browsing history.</a:t>
                      </a:r>
                      <a:endParaRPr lang="en-IN" dirty="0">
                        <a:latin typeface="+mn-lt"/>
                      </a:endParaRPr>
                    </a:p>
                  </a:txBody>
                  <a:tcPr/>
                </a:tc>
                <a:tc>
                  <a:txBody>
                    <a:bodyPr/>
                    <a:lstStyle/>
                    <a:p>
                      <a:r>
                        <a:rPr lang="en-IN" dirty="0"/>
                        <a:t>POSITIVE</a:t>
                      </a:r>
                    </a:p>
                  </a:txBody>
                  <a:tcPr/>
                </a:tc>
                <a:extLst>
                  <a:ext uri="{0D108BD9-81ED-4DB2-BD59-A6C34878D82A}">
                    <a16:rowId xmlns:a16="http://schemas.microsoft.com/office/drawing/2014/main" val="2801686641"/>
                  </a:ext>
                </a:extLst>
              </a:tr>
              <a:tr h="483360">
                <a:tc>
                  <a:txBody>
                    <a:bodyPr/>
                    <a:lstStyle/>
                    <a:p>
                      <a:r>
                        <a:rPr lang="en-IN" b="0" i="0" dirty="0">
                          <a:solidFill>
                            <a:srgbClr val="333333"/>
                          </a:solidFill>
                          <a:effectLst/>
                          <a:latin typeface="+mn-lt"/>
                        </a:rPr>
                        <a:t>Validate it not loads all images, video.</a:t>
                      </a:r>
                      <a:endParaRPr lang="en-IN" dirty="0">
                        <a:latin typeface="+mn-lt"/>
                      </a:endParaRPr>
                    </a:p>
                  </a:txBody>
                  <a:tcPr/>
                </a:tc>
                <a:tc>
                  <a:txBody>
                    <a:bodyPr/>
                    <a:lstStyle/>
                    <a:p>
                      <a:r>
                        <a:rPr lang="en-IN" dirty="0"/>
                        <a:t>NEGATIVE</a:t>
                      </a:r>
                    </a:p>
                  </a:txBody>
                  <a:tcPr/>
                </a:tc>
                <a:extLst>
                  <a:ext uri="{0D108BD9-81ED-4DB2-BD59-A6C34878D82A}">
                    <a16:rowId xmlns:a16="http://schemas.microsoft.com/office/drawing/2014/main" val="3083880572"/>
                  </a:ext>
                </a:extLst>
              </a:tr>
              <a:tr h="587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333333"/>
                          </a:solidFill>
                          <a:effectLst/>
                          <a:latin typeface="+mn-lt"/>
                        </a:rPr>
                        <a:t>Validate bookmarks functionality.</a:t>
                      </a:r>
                    </a:p>
                    <a:p>
                      <a:endParaRPr lang="en-IN" dirty="0"/>
                    </a:p>
                  </a:txBody>
                  <a:tcPr/>
                </a:tc>
                <a:tc>
                  <a:txBody>
                    <a:bodyPr/>
                    <a:lstStyle/>
                    <a:p>
                      <a:r>
                        <a:rPr lang="en-IN" dirty="0"/>
                        <a:t>POSITIVE</a:t>
                      </a:r>
                    </a:p>
                  </a:txBody>
                  <a:tcPr/>
                </a:tc>
                <a:extLst>
                  <a:ext uri="{0D108BD9-81ED-4DB2-BD59-A6C34878D82A}">
                    <a16:rowId xmlns:a16="http://schemas.microsoft.com/office/drawing/2014/main" val="1182850249"/>
                  </a:ext>
                </a:extLst>
              </a:tr>
              <a:tr h="587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333333"/>
                          </a:solidFill>
                          <a:effectLst/>
                          <a:latin typeface="+mn-lt"/>
                        </a:rPr>
                        <a:t>Verify if it is not able to save / edit/ delete bookmarks.</a:t>
                      </a:r>
                    </a:p>
                    <a:p>
                      <a:endParaRPr lang="en-IN" dirty="0"/>
                    </a:p>
                  </a:txBody>
                  <a:tcPr/>
                </a:tc>
                <a:tc>
                  <a:txBody>
                    <a:bodyPr/>
                    <a:lstStyle/>
                    <a:p>
                      <a:r>
                        <a:rPr lang="en-IN" dirty="0"/>
                        <a:t>NEGATIVE</a:t>
                      </a:r>
                    </a:p>
                  </a:txBody>
                  <a:tcPr/>
                </a:tc>
                <a:extLst>
                  <a:ext uri="{0D108BD9-81ED-4DB2-BD59-A6C34878D82A}">
                    <a16:rowId xmlns:a16="http://schemas.microsoft.com/office/drawing/2014/main" val="2455656846"/>
                  </a:ext>
                </a:extLst>
              </a:tr>
              <a:tr h="483360">
                <a:tc>
                  <a:txBody>
                    <a:bodyPr/>
                    <a:lstStyle/>
                    <a:p>
                      <a:r>
                        <a:rPr lang="en-IN" b="0" i="0" dirty="0">
                          <a:solidFill>
                            <a:srgbClr val="333333"/>
                          </a:solidFill>
                          <a:effectLst/>
                          <a:latin typeface="Arial" panose="020B0604020202020204" pitchFamily="34" charset="0"/>
                        </a:rPr>
                        <a:t>Verify if it is able to refresh / reload the page. </a:t>
                      </a:r>
                      <a:endParaRPr lang="en-IN" dirty="0"/>
                    </a:p>
                  </a:txBody>
                  <a:tcPr/>
                </a:tc>
                <a:tc>
                  <a:txBody>
                    <a:bodyPr/>
                    <a:lstStyle/>
                    <a:p>
                      <a:r>
                        <a:rPr lang="en-IN" dirty="0"/>
                        <a:t>POSITIVE</a:t>
                      </a:r>
                    </a:p>
                  </a:txBody>
                  <a:tcPr/>
                </a:tc>
                <a:extLst>
                  <a:ext uri="{0D108BD9-81ED-4DB2-BD59-A6C34878D82A}">
                    <a16:rowId xmlns:a16="http://schemas.microsoft.com/office/drawing/2014/main" val="1894979595"/>
                  </a:ext>
                </a:extLst>
              </a:tr>
              <a:tr h="587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333333"/>
                          </a:solidFill>
                          <a:effectLst/>
                          <a:latin typeface="Arial" panose="020B0604020202020204" pitchFamily="34" charset="0"/>
                        </a:rPr>
                        <a:t>Verify if it is able to download, save page.</a:t>
                      </a:r>
                      <a:endParaRPr lang="en-IN" dirty="0"/>
                    </a:p>
                    <a:p>
                      <a:endParaRPr lang="en-IN" dirty="0"/>
                    </a:p>
                  </a:txBody>
                  <a:tcPr/>
                </a:tc>
                <a:tc>
                  <a:txBody>
                    <a:bodyPr/>
                    <a:lstStyle/>
                    <a:p>
                      <a:r>
                        <a:rPr lang="en-IN" dirty="0"/>
                        <a:t>POSITIVE</a:t>
                      </a:r>
                    </a:p>
                  </a:txBody>
                  <a:tcPr/>
                </a:tc>
                <a:extLst>
                  <a:ext uri="{0D108BD9-81ED-4DB2-BD59-A6C34878D82A}">
                    <a16:rowId xmlns:a16="http://schemas.microsoft.com/office/drawing/2014/main" val="2629474867"/>
                  </a:ext>
                </a:extLst>
              </a:tr>
            </a:tbl>
          </a:graphicData>
        </a:graphic>
      </p:graphicFrame>
    </p:spTree>
    <p:extLst>
      <p:ext uri="{BB962C8B-B14F-4D97-AF65-F5344CB8AC3E}">
        <p14:creationId xmlns:p14="http://schemas.microsoft.com/office/powerpoint/2010/main" val="883689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D815-6343-6E04-7C25-8811E89A860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9390208-9616-600C-3FF3-DB62C6026E58}"/>
              </a:ext>
            </a:extLst>
          </p:cNvPr>
          <p:cNvSpPr>
            <a:spLocks noGrp="1"/>
          </p:cNvSpPr>
          <p:nvPr>
            <p:ph idx="1"/>
          </p:nvPr>
        </p:nvSpPr>
        <p:spPr/>
        <p:txBody>
          <a:bodyPr/>
          <a:lstStyle/>
          <a:p>
            <a:pPr marL="342900" indent="-342900">
              <a:lnSpc>
                <a:spcPct val="150000"/>
              </a:lnSpc>
              <a:buFont typeface="Arial" panose="020B0604020202020204" pitchFamily="34" charset="0"/>
              <a:buChar char="•"/>
            </a:pPr>
            <a:r>
              <a:rPr lang="en-IN" cap="none" dirty="0">
                <a:solidFill>
                  <a:schemeClr val="tx1"/>
                </a:solidFill>
              </a:rPr>
              <a:t>We developed </a:t>
            </a:r>
            <a:r>
              <a:rPr lang="en-IN" dirty="0"/>
              <a:t>Chrome </a:t>
            </a:r>
            <a:r>
              <a:rPr lang="en-IN" cap="none" dirty="0">
                <a:solidFill>
                  <a:schemeClr val="tx1"/>
                </a:solidFill>
              </a:rPr>
              <a:t>application using android studio.</a:t>
            </a:r>
          </a:p>
          <a:p>
            <a:pPr marL="342900" indent="-342900">
              <a:lnSpc>
                <a:spcPct val="150000"/>
              </a:lnSpc>
              <a:buFont typeface="Arial" panose="020B0604020202020204" pitchFamily="34" charset="0"/>
              <a:buChar char="•"/>
            </a:pPr>
            <a:r>
              <a:rPr lang="en-IN" cap="none" dirty="0">
                <a:solidFill>
                  <a:schemeClr val="tx1"/>
                </a:solidFill>
              </a:rPr>
              <a:t>And the testcases of this application have been tested successfully using Appium server and Appium inspection which has the positive and negative test outcomes.</a:t>
            </a:r>
          </a:p>
        </p:txBody>
      </p:sp>
    </p:spTree>
    <p:extLst>
      <p:ext uri="{BB962C8B-B14F-4D97-AF65-F5344CB8AC3E}">
        <p14:creationId xmlns:p14="http://schemas.microsoft.com/office/powerpoint/2010/main" val="7416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31CC-B011-EF66-7821-036E5871BBD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B6EA52F-D15F-502E-342B-4A43E682B780}"/>
              </a:ext>
            </a:extLst>
          </p:cNvPr>
          <p:cNvSpPr>
            <a:spLocks noGrp="1"/>
          </p:cNvSpPr>
          <p:nvPr>
            <p:ph idx="1"/>
          </p:nvPr>
        </p:nvSpPr>
        <p:spPr>
          <a:xfrm>
            <a:off x="1069848" y="2121408"/>
            <a:ext cx="8961658" cy="2800216"/>
          </a:xfrm>
        </p:spPr>
        <p:txBody>
          <a:bodyPr>
            <a:normAutofit/>
          </a:bodyPr>
          <a:lstStyle/>
          <a:p>
            <a:pPr marL="0" indent="0">
              <a:lnSpc>
                <a:spcPct val="150000"/>
              </a:lnSpc>
              <a:buNone/>
            </a:pPr>
            <a:r>
              <a:rPr lang="en-IN" sz="2000" dirty="0">
                <a:solidFill>
                  <a:schemeClr val="tx1"/>
                </a:solidFill>
                <a:cs typeface="Times New Roman" panose="02020603050405020304" pitchFamily="18" charset="0"/>
              </a:rPr>
              <a:t>Testing helps in evaluating and accessing the features, </a:t>
            </a:r>
            <a:r>
              <a:rPr lang="en-IN" dirty="0">
                <a:cs typeface="Times New Roman" panose="02020603050405020304" pitchFamily="18" charset="0"/>
              </a:rPr>
              <a:t>a</a:t>
            </a:r>
            <a:r>
              <a:rPr lang="en-IN" dirty="0"/>
              <a:t>nalysing the results of the browser and accuracy of Searching.</a:t>
            </a:r>
          </a:p>
        </p:txBody>
      </p:sp>
    </p:spTree>
    <p:extLst>
      <p:ext uri="{BB962C8B-B14F-4D97-AF65-F5344CB8AC3E}">
        <p14:creationId xmlns:p14="http://schemas.microsoft.com/office/powerpoint/2010/main" val="122488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66CB-FE23-893A-1380-C84CC7543D2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D399FCB-0C01-C757-4D09-3E5F7B19C03E}"/>
              </a:ext>
            </a:extLst>
          </p:cNvPr>
          <p:cNvSpPr>
            <a:spLocks noGrp="1"/>
          </p:cNvSpPr>
          <p:nvPr>
            <p:ph idx="1"/>
          </p:nvPr>
        </p:nvSpPr>
        <p:spPr>
          <a:xfrm>
            <a:off x="1063752" y="1888325"/>
            <a:ext cx="9690847" cy="4673839"/>
          </a:xfrm>
        </p:spPr>
        <p:txBody>
          <a:bodyPr/>
          <a:lstStyle/>
          <a:p>
            <a:pPr>
              <a:lnSpc>
                <a:spcPct val="100000"/>
              </a:lnSpc>
            </a:pPr>
            <a:r>
              <a:rPr lang="en-GB" b="0" i="0" dirty="0">
                <a:solidFill>
                  <a:srgbClr val="222222"/>
                </a:solidFill>
                <a:effectLst/>
                <a:latin typeface="Times New Roman" panose="02020603050405020304" pitchFamily="18" charset="0"/>
                <a:cs typeface="Times New Roman" panose="02020603050405020304" pitchFamily="18" charset="0"/>
              </a:rPr>
              <a:t>APPIUM is a freely distributed open source mobile application UI</a:t>
            </a:r>
            <a:r>
              <a:rPr lang="en-GB" dirty="0">
                <a:latin typeface="Times New Roman" panose="02020603050405020304" pitchFamily="18" charset="0"/>
                <a:cs typeface="Times New Roman" panose="02020603050405020304" pitchFamily="18" charset="0"/>
              </a:rPr>
              <a:t>   testing </a:t>
            </a:r>
            <a:r>
              <a:rPr lang="en-GB" b="0" i="0" dirty="0">
                <a:solidFill>
                  <a:srgbClr val="222222"/>
                </a:solidFill>
                <a:effectLst/>
                <a:latin typeface="Times New Roman" panose="02020603050405020304" pitchFamily="18" charset="0"/>
                <a:cs typeface="Times New Roman" panose="02020603050405020304" pitchFamily="18" charset="0"/>
              </a:rPr>
              <a:t>framework. Appium allows native, hybrid and web application testing and supports automation test on physical devices as well as an emulator or simulator both.</a:t>
            </a:r>
          </a:p>
          <a:p>
            <a:pPr>
              <a:lnSpc>
                <a:spcPct val="100000"/>
              </a:lnSpc>
            </a:pPr>
            <a:r>
              <a:rPr lang="en-GB" b="0" i="0" dirty="0">
                <a:solidFill>
                  <a:srgbClr val="222222"/>
                </a:solidFill>
                <a:effectLst/>
                <a:latin typeface="Times New Roman" panose="02020603050405020304" pitchFamily="18" charset="0"/>
                <a:cs typeface="Times New Roman" panose="02020603050405020304" pitchFamily="18" charset="0"/>
              </a:rPr>
              <a:t> It offers cross-platform application testing, i.e. single API works for both Android and iOS platform test scripts.</a:t>
            </a:r>
          </a:p>
          <a:p>
            <a:pPr>
              <a:lnSpc>
                <a:spcPct val="100000"/>
              </a:lnSpc>
            </a:pPr>
            <a:r>
              <a:rPr lang="en-GB" dirty="0">
                <a:solidFill>
                  <a:srgbClr val="222222"/>
                </a:solidFill>
                <a:latin typeface="Times New Roman" panose="02020603050405020304" pitchFamily="18" charset="0"/>
                <a:cs typeface="Times New Roman" panose="02020603050405020304" pitchFamily="18" charset="0"/>
              </a:rPr>
              <a:t>Browser’s becoming the key role to this generation. It uses some search engines and many SEO tools. Sometimes we will not get the accurate results while searching for anything in the browser.</a:t>
            </a:r>
          </a:p>
          <a:p>
            <a:pPr>
              <a:lnSpc>
                <a:spcPct val="100000"/>
              </a:lnSpc>
            </a:pPr>
            <a:r>
              <a:rPr lang="en-GB" b="0" i="0" dirty="0">
                <a:solidFill>
                  <a:srgbClr val="222222"/>
                </a:solidFill>
                <a:effectLst/>
                <a:latin typeface="Times New Roman" panose="02020603050405020304" pitchFamily="18" charset="0"/>
                <a:cs typeface="Times New Roman" panose="02020603050405020304" pitchFamily="18" charset="0"/>
              </a:rPr>
              <a:t>This pro</a:t>
            </a:r>
            <a:r>
              <a:rPr lang="en-GB" dirty="0">
                <a:solidFill>
                  <a:srgbClr val="222222"/>
                </a:solidFill>
                <a:latin typeface="Times New Roman" panose="02020603050405020304" pitchFamily="18" charset="0"/>
                <a:cs typeface="Times New Roman" panose="02020603050405020304" pitchFamily="18" charset="0"/>
              </a:rPr>
              <a:t>ject is based on the mobile browsers and testing them for errors and inaccuracy.</a:t>
            </a:r>
          </a:p>
          <a:p>
            <a:pPr>
              <a:lnSpc>
                <a:spcPct val="100000"/>
              </a:lnSpc>
            </a:pPr>
            <a:r>
              <a:rPr lang="en-GB" b="0" i="0" dirty="0">
                <a:solidFill>
                  <a:srgbClr val="222222"/>
                </a:solidFill>
                <a:effectLst/>
                <a:latin typeface="Times New Roman" panose="02020603050405020304" pitchFamily="18" charset="0"/>
                <a:cs typeface="Times New Roman" panose="02020603050405020304" pitchFamily="18" charset="0"/>
              </a:rPr>
              <a:t>We uses </a:t>
            </a:r>
            <a:r>
              <a:rPr lang="en-GB" dirty="0">
                <a:solidFill>
                  <a:srgbClr val="222222"/>
                </a:solidFill>
                <a:latin typeface="Times New Roman" panose="02020603050405020304" pitchFamily="18" charset="0"/>
                <a:cs typeface="Times New Roman" panose="02020603050405020304" pitchFamily="18" charset="0"/>
              </a:rPr>
              <a:t>Appium tool for testing this Mobile Browser application.</a:t>
            </a:r>
            <a:endParaRPr lang="en-GB" b="0" i="0" dirty="0">
              <a:solidFill>
                <a:srgbClr val="222222"/>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29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3D96-CB34-2D98-7461-D6622863F4D1}"/>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D125D96C-9423-E2B7-B3F6-70BD01385D22}"/>
              </a:ext>
            </a:extLst>
          </p:cNvPr>
          <p:cNvSpPr>
            <a:spLocks noGrp="1"/>
          </p:cNvSpPr>
          <p:nvPr>
            <p:ph idx="1"/>
          </p:nvPr>
        </p:nvSpPr>
        <p:spPr>
          <a:xfrm>
            <a:off x="1069848" y="2093976"/>
            <a:ext cx="10058400" cy="4078224"/>
          </a:xfrm>
        </p:spPr>
        <p:txBody>
          <a:bodyPr>
            <a:normAutofit fontScale="92500" lnSpcReduction="20000"/>
          </a:bodyPr>
          <a:lstStyle/>
          <a:p>
            <a:r>
              <a:rPr lang="en-IN" dirty="0"/>
              <a:t>Installing Android Studio and APPIUM applications.</a:t>
            </a:r>
          </a:p>
          <a:p>
            <a:r>
              <a:rPr lang="en-IN" dirty="0"/>
              <a:t>Setting up an Emulator in Android Studio with latest version.</a:t>
            </a:r>
          </a:p>
          <a:p>
            <a:r>
              <a:rPr lang="en-IN" dirty="0"/>
              <a:t>RUN command ( </a:t>
            </a:r>
            <a:r>
              <a:rPr lang="en-IN" dirty="0" err="1"/>
              <a:t>adb</a:t>
            </a:r>
            <a:r>
              <a:rPr lang="en-IN" dirty="0"/>
              <a:t> devices) for list of Devices.</a:t>
            </a:r>
          </a:p>
          <a:p>
            <a:r>
              <a:rPr lang="en-IN" dirty="0"/>
              <a:t>Getting JavaScript code for Chrome Application in Android studio.</a:t>
            </a:r>
          </a:p>
          <a:p>
            <a:r>
              <a:rPr lang="en-IN" dirty="0"/>
              <a:t>Retrieve the code in APPIUM .</a:t>
            </a:r>
          </a:p>
          <a:p>
            <a:r>
              <a:rPr lang="en-IN" dirty="0"/>
              <a:t>Inspect using APPIUM software</a:t>
            </a:r>
          </a:p>
          <a:p>
            <a:r>
              <a:rPr lang="en-IN" dirty="0"/>
              <a:t>Give the device name and Application name as “Chrome”</a:t>
            </a:r>
          </a:p>
          <a:p>
            <a:r>
              <a:rPr lang="en-IN" dirty="0"/>
              <a:t>Open any URL in Chrome and get the code for Login page.</a:t>
            </a:r>
          </a:p>
          <a:p>
            <a:r>
              <a:rPr lang="en-IN" dirty="0"/>
              <a:t>Check for Id’s and Contact Link.</a:t>
            </a:r>
          </a:p>
          <a:p>
            <a:r>
              <a:rPr lang="en-IN" dirty="0"/>
              <a:t>Replace X-path with Thread. sleep(1000) and Run</a:t>
            </a:r>
          </a:p>
          <a:p>
            <a:r>
              <a:rPr lang="en-IN" dirty="0"/>
              <a:t>Run the APPIUM again.</a:t>
            </a:r>
          </a:p>
          <a:p>
            <a:endParaRPr lang="en-IN" dirty="0"/>
          </a:p>
          <a:p>
            <a:endParaRPr lang="en-IN" dirty="0"/>
          </a:p>
        </p:txBody>
      </p:sp>
    </p:spTree>
    <p:extLst>
      <p:ext uri="{BB962C8B-B14F-4D97-AF65-F5344CB8AC3E}">
        <p14:creationId xmlns:p14="http://schemas.microsoft.com/office/powerpoint/2010/main" val="140024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B559-5DB8-FFA4-5D9C-8EAE14E6EC99}"/>
              </a:ext>
            </a:extLst>
          </p:cNvPr>
          <p:cNvSpPr>
            <a:spLocks noGrp="1"/>
          </p:cNvSpPr>
          <p:nvPr>
            <p:ph type="title"/>
          </p:nvPr>
        </p:nvSpPr>
        <p:spPr/>
        <p:txBody>
          <a:bodyPr/>
          <a:lstStyle/>
          <a:p>
            <a:r>
              <a:rPr lang="en-IN" dirty="0"/>
              <a:t>FLOWCHART</a:t>
            </a:r>
          </a:p>
        </p:txBody>
      </p:sp>
      <p:cxnSp>
        <p:nvCxnSpPr>
          <p:cNvPr id="9" name="Straight Arrow Connector 8">
            <a:extLst>
              <a:ext uri="{FF2B5EF4-FFF2-40B4-BE49-F238E27FC236}">
                <a16:creationId xmlns:a16="http://schemas.microsoft.com/office/drawing/2014/main" id="{343455AE-A12D-9B1F-1275-D7F10FEC3E0C}"/>
              </a:ext>
            </a:extLst>
          </p:cNvPr>
          <p:cNvCxnSpPr>
            <a:cxnSpLocks/>
          </p:cNvCxnSpPr>
          <p:nvPr/>
        </p:nvCxnSpPr>
        <p:spPr>
          <a:xfrm>
            <a:off x="6006353" y="2093976"/>
            <a:ext cx="0" cy="3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Content Placeholder 13">
            <a:extLst>
              <a:ext uri="{FF2B5EF4-FFF2-40B4-BE49-F238E27FC236}">
                <a16:creationId xmlns:a16="http://schemas.microsoft.com/office/drawing/2014/main" id="{11E9FEC5-B3FF-43C5-97DF-E79829E59E4B}"/>
              </a:ext>
            </a:extLst>
          </p:cNvPr>
          <p:cNvPicPr>
            <a:picLocks noGrp="1" noChangeAspect="1"/>
          </p:cNvPicPr>
          <p:nvPr>
            <p:ph idx="1"/>
          </p:nvPr>
        </p:nvPicPr>
        <p:blipFill>
          <a:blip r:embed="rId2"/>
          <a:stretch>
            <a:fillRect/>
          </a:stretch>
        </p:blipFill>
        <p:spPr>
          <a:xfrm>
            <a:off x="3424958" y="2093976"/>
            <a:ext cx="5342083" cy="3756986"/>
          </a:xfrm>
        </p:spPr>
      </p:pic>
    </p:spTree>
    <p:extLst>
      <p:ext uri="{BB962C8B-B14F-4D97-AF65-F5344CB8AC3E}">
        <p14:creationId xmlns:p14="http://schemas.microsoft.com/office/powerpoint/2010/main" val="417316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D83A32-593A-2F06-EBC1-780C2FC5A0DB}"/>
              </a:ext>
            </a:extLst>
          </p:cNvPr>
          <p:cNvPicPr>
            <a:picLocks noChangeAspect="1"/>
          </p:cNvPicPr>
          <p:nvPr/>
        </p:nvPicPr>
        <p:blipFill>
          <a:blip r:embed="rId2"/>
          <a:stretch>
            <a:fillRect/>
          </a:stretch>
        </p:blipFill>
        <p:spPr>
          <a:xfrm>
            <a:off x="992404" y="1055164"/>
            <a:ext cx="4900085" cy="4747671"/>
          </a:xfrm>
          <a:prstGeom prst="rect">
            <a:avLst/>
          </a:prstGeom>
        </p:spPr>
      </p:pic>
      <p:pic>
        <p:nvPicPr>
          <p:cNvPr id="7" name="Picture 6">
            <a:extLst>
              <a:ext uri="{FF2B5EF4-FFF2-40B4-BE49-F238E27FC236}">
                <a16:creationId xmlns:a16="http://schemas.microsoft.com/office/drawing/2014/main" id="{7EFF1619-742E-98DC-F749-CAD477F11373}"/>
              </a:ext>
            </a:extLst>
          </p:cNvPr>
          <p:cNvPicPr>
            <a:picLocks noChangeAspect="1"/>
          </p:cNvPicPr>
          <p:nvPr/>
        </p:nvPicPr>
        <p:blipFill>
          <a:blip r:embed="rId3"/>
          <a:stretch>
            <a:fillRect/>
          </a:stretch>
        </p:blipFill>
        <p:spPr>
          <a:xfrm>
            <a:off x="6063930" y="1708767"/>
            <a:ext cx="4968671" cy="3010161"/>
          </a:xfrm>
          <a:prstGeom prst="rect">
            <a:avLst/>
          </a:prstGeom>
        </p:spPr>
      </p:pic>
    </p:spTree>
    <p:extLst>
      <p:ext uri="{BB962C8B-B14F-4D97-AF65-F5344CB8AC3E}">
        <p14:creationId xmlns:p14="http://schemas.microsoft.com/office/powerpoint/2010/main" val="37631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21C6-018D-177D-513E-89C8E764A79E}"/>
              </a:ext>
            </a:extLst>
          </p:cNvPr>
          <p:cNvSpPr>
            <a:spLocks noGrp="1"/>
          </p:cNvSpPr>
          <p:nvPr>
            <p:ph type="title"/>
          </p:nvPr>
        </p:nvSpPr>
        <p:spPr>
          <a:xfrm>
            <a:off x="197224" y="90185"/>
            <a:ext cx="10724836" cy="851109"/>
          </a:xfrm>
        </p:spPr>
        <p:txBody>
          <a:bodyPr/>
          <a:lstStyle/>
          <a:p>
            <a:r>
              <a:rPr lang="en-IN" dirty="0"/>
              <a:t>CONCEPT MAP</a:t>
            </a:r>
          </a:p>
        </p:txBody>
      </p:sp>
      <p:pic>
        <p:nvPicPr>
          <p:cNvPr id="5" name="Content Placeholder 4">
            <a:extLst>
              <a:ext uri="{FF2B5EF4-FFF2-40B4-BE49-F238E27FC236}">
                <a16:creationId xmlns:a16="http://schemas.microsoft.com/office/drawing/2014/main" id="{37EED08A-05A6-46C4-90F1-F84CD17752D9}"/>
              </a:ext>
            </a:extLst>
          </p:cNvPr>
          <p:cNvPicPr>
            <a:picLocks noGrp="1" noChangeAspect="1"/>
          </p:cNvPicPr>
          <p:nvPr>
            <p:ph idx="1"/>
          </p:nvPr>
        </p:nvPicPr>
        <p:blipFill>
          <a:blip r:embed="rId2"/>
          <a:stretch>
            <a:fillRect/>
          </a:stretch>
        </p:blipFill>
        <p:spPr>
          <a:xfrm>
            <a:off x="283912" y="851647"/>
            <a:ext cx="11137123" cy="6015317"/>
          </a:xfrm>
        </p:spPr>
      </p:pic>
    </p:spTree>
    <p:extLst>
      <p:ext uri="{BB962C8B-B14F-4D97-AF65-F5344CB8AC3E}">
        <p14:creationId xmlns:p14="http://schemas.microsoft.com/office/powerpoint/2010/main" val="337727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0ACB-AC5E-937A-D4C8-A1B9E239E928}"/>
              </a:ext>
            </a:extLst>
          </p:cNvPr>
          <p:cNvSpPr>
            <a:spLocks noGrp="1"/>
          </p:cNvSpPr>
          <p:nvPr>
            <p:ph type="title"/>
          </p:nvPr>
        </p:nvSpPr>
        <p:spPr/>
        <p:txBody>
          <a:bodyPr/>
          <a:lstStyle/>
          <a:p>
            <a:r>
              <a:rPr lang="en-IN" dirty="0"/>
              <a:t>TEST CASES</a:t>
            </a:r>
          </a:p>
        </p:txBody>
      </p:sp>
      <p:sp>
        <p:nvSpPr>
          <p:cNvPr id="3" name="Content Placeholder 2">
            <a:extLst>
              <a:ext uri="{FF2B5EF4-FFF2-40B4-BE49-F238E27FC236}">
                <a16:creationId xmlns:a16="http://schemas.microsoft.com/office/drawing/2014/main" id="{845F745A-F838-03D6-6D54-6DDBFC13D66A}"/>
              </a:ext>
            </a:extLst>
          </p:cNvPr>
          <p:cNvSpPr>
            <a:spLocks noGrp="1"/>
          </p:cNvSpPr>
          <p:nvPr>
            <p:ph idx="1"/>
          </p:nvPr>
        </p:nvSpPr>
        <p:spPr/>
        <p:txBody>
          <a:bodyPr>
            <a:normAutofit fontScale="77500" lnSpcReduction="20000"/>
          </a:bodyPr>
          <a:lstStyle/>
          <a:p>
            <a:r>
              <a:rPr lang="en-IN" b="0" i="0" dirty="0">
                <a:solidFill>
                  <a:srgbClr val="333333"/>
                </a:solidFill>
                <a:effectLst/>
                <a:latin typeface="Arial" panose="020B0604020202020204" pitchFamily="34" charset="0"/>
              </a:rPr>
              <a:t>Able to open, close, maximize, minimize browser tabs.</a:t>
            </a:r>
          </a:p>
          <a:p>
            <a:r>
              <a:rPr lang="en-IN" b="0" i="0" dirty="0">
                <a:solidFill>
                  <a:srgbClr val="333333"/>
                </a:solidFill>
                <a:effectLst/>
                <a:latin typeface="Arial" panose="020B0604020202020204" pitchFamily="34" charset="0"/>
              </a:rPr>
              <a:t>Able to navigate to a website.</a:t>
            </a:r>
          </a:p>
          <a:p>
            <a:r>
              <a:rPr lang="en-IN" b="0" i="0" dirty="0">
                <a:solidFill>
                  <a:srgbClr val="333333"/>
                </a:solidFill>
                <a:effectLst/>
                <a:latin typeface="Arial" panose="020B0604020202020204" pitchFamily="34" charset="0"/>
              </a:rPr>
              <a:t>Navigate forward / backword menu able to refresh / reload the page </a:t>
            </a:r>
          </a:p>
          <a:p>
            <a:r>
              <a:rPr lang="en-IN" b="0" i="0" dirty="0">
                <a:solidFill>
                  <a:srgbClr val="333333"/>
                </a:solidFill>
                <a:effectLst/>
                <a:latin typeface="Arial" panose="020B0604020202020204" pitchFamily="34" charset="0"/>
              </a:rPr>
              <a:t>Validate browsing history </a:t>
            </a:r>
          </a:p>
          <a:p>
            <a:r>
              <a:rPr lang="en-IN" b="0" i="0" dirty="0">
                <a:solidFill>
                  <a:srgbClr val="333333"/>
                </a:solidFill>
                <a:effectLst/>
                <a:latin typeface="Arial" panose="020B0604020202020204" pitchFamily="34" charset="0"/>
              </a:rPr>
              <a:t>Validate look and feel of all </a:t>
            </a:r>
            <a:r>
              <a:rPr lang="en-IN" b="0" i="0" dirty="0" err="1">
                <a:solidFill>
                  <a:srgbClr val="333333"/>
                </a:solidFill>
                <a:effectLst/>
                <a:latin typeface="Arial" panose="020B0604020202020204" pitchFamily="34" charset="0"/>
              </a:rPr>
              <a:t>ui</a:t>
            </a:r>
            <a:r>
              <a:rPr lang="en-IN" b="0" i="0" dirty="0">
                <a:solidFill>
                  <a:srgbClr val="333333"/>
                </a:solidFill>
                <a:effectLst/>
                <a:latin typeface="Arial" panose="020B0604020202020204" pitchFamily="34" charset="0"/>
              </a:rPr>
              <a:t> elements, font size, colour, </a:t>
            </a:r>
            <a:r>
              <a:rPr lang="en-IN" b="0" i="0" dirty="0" err="1">
                <a:solidFill>
                  <a:srgbClr val="333333"/>
                </a:solidFill>
                <a:effectLst/>
                <a:latin typeface="Arial" panose="020B0604020202020204" pitchFamily="34" charset="0"/>
              </a:rPr>
              <a:t>css</a:t>
            </a:r>
            <a:endParaRPr lang="en-IN" b="0" i="0" dirty="0">
              <a:solidFill>
                <a:srgbClr val="333333"/>
              </a:solidFill>
              <a:effectLst/>
              <a:latin typeface="Arial" panose="020B0604020202020204" pitchFamily="34" charset="0"/>
            </a:endParaRPr>
          </a:p>
          <a:p>
            <a:r>
              <a:rPr lang="en-IN" b="0" i="0" dirty="0">
                <a:solidFill>
                  <a:srgbClr val="333333"/>
                </a:solidFill>
                <a:effectLst/>
                <a:latin typeface="Arial" panose="020B0604020202020204" pitchFamily="34" charset="0"/>
              </a:rPr>
              <a:t>Validate it loads all images, video,</a:t>
            </a:r>
          </a:p>
          <a:p>
            <a:r>
              <a:rPr lang="en-IN" b="0" i="0" dirty="0">
                <a:solidFill>
                  <a:srgbClr val="333333"/>
                </a:solidFill>
                <a:effectLst/>
                <a:latin typeface="Arial" panose="020B0604020202020204" pitchFamily="34" charset="0"/>
              </a:rPr>
              <a:t>Validate plugins (add , delete plugins)</a:t>
            </a:r>
          </a:p>
          <a:p>
            <a:r>
              <a:rPr lang="en-IN" b="0" i="0" dirty="0">
                <a:solidFill>
                  <a:srgbClr val="333333"/>
                </a:solidFill>
                <a:effectLst/>
                <a:latin typeface="Arial" panose="020B0604020202020204" pitchFamily="34" charset="0"/>
              </a:rPr>
              <a:t>Validate bookmarks functionality</a:t>
            </a:r>
          </a:p>
          <a:p>
            <a:r>
              <a:rPr lang="en-IN" b="0" i="0" dirty="0">
                <a:solidFill>
                  <a:srgbClr val="333333"/>
                </a:solidFill>
                <a:effectLst/>
                <a:latin typeface="Arial" panose="020B0604020202020204" pitchFamily="34" charset="0"/>
              </a:rPr>
              <a:t>Save / edit/ delete bookmarks</a:t>
            </a:r>
          </a:p>
          <a:p>
            <a:r>
              <a:rPr lang="en-IN" b="0" i="0" dirty="0">
                <a:solidFill>
                  <a:srgbClr val="333333"/>
                </a:solidFill>
                <a:effectLst/>
                <a:latin typeface="Arial" panose="020B0604020202020204" pitchFamily="34" charset="0"/>
              </a:rPr>
              <a:t>Validate browser able to load applications of all front end programming languages (</a:t>
            </a:r>
            <a:r>
              <a:rPr lang="en-IN" b="0" i="0" dirty="0" err="1">
                <a:solidFill>
                  <a:srgbClr val="333333"/>
                </a:solidFill>
                <a:effectLst/>
                <a:latin typeface="Arial" panose="020B0604020202020204" pitchFamily="34" charset="0"/>
              </a:rPr>
              <a:t>php</a:t>
            </a:r>
            <a:r>
              <a:rPr lang="en-IN" b="0" i="0" dirty="0">
                <a:solidFill>
                  <a:srgbClr val="333333"/>
                </a:solidFill>
                <a:effectLst/>
                <a:latin typeface="Arial" panose="020B0604020202020204" pitchFamily="34" charset="0"/>
              </a:rPr>
              <a:t>, </a:t>
            </a:r>
            <a:r>
              <a:rPr lang="en-IN" b="0" i="0" dirty="0" err="1">
                <a:solidFill>
                  <a:srgbClr val="333333"/>
                </a:solidFill>
                <a:effectLst/>
                <a:latin typeface="Arial" panose="020B0604020202020204" pitchFamily="34" charset="0"/>
              </a:rPr>
              <a:t>javascript</a:t>
            </a:r>
            <a:r>
              <a:rPr lang="en-IN" b="0" i="0" dirty="0">
                <a:solidFill>
                  <a:srgbClr val="333333"/>
                </a:solidFill>
                <a:effectLst/>
                <a:latin typeface="Arial" panose="020B0604020202020204" pitchFamily="34" charset="0"/>
              </a:rPr>
              <a:t>, html, react </a:t>
            </a:r>
            <a:r>
              <a:rPr lang="en-IN" b="0" i="0" dirty="0" err="1">
                <a:solidFill>
                  <a:srgbClr val="333333"/>
                </a:solidFill>
                <a:effectLst/>
                <a:latin typeface="Arial" panose="020B0604020202020204" pitchFamily="34" charset="0"/>
              </a:rPr>
              <a:t>js</a:t>
            </a:r>
            <a:r>
              <a:rPr lang="en-IN" b="0" i="0" dirty="0">
                <a:solidFill>
                  <a:srgbClr val="333333"/>
                </a:solidFill>
                <a:effectLst/>
                <a:latin typeface="Arial" panose="020B0604020202020204" pitchFamily="34" charset="0"/>
              </a:rPr>
              <a:t>, node </a:t>
            </a:r>
            <a:r>
              <a:rPr lang="en-IN" b="0" i="0" dirty="0" err="1">
                <a:solidFill>
                  <a:srgbClr val="333333"/>
                </a:solidFill>
                <a:effectLst/>
                <a:latin typeface="Arial" panose="020B0604020202020204" pitchFamily="34" charset="0"/>
              </a:rPr>
              <a:t>js</a:t>
            </a:r>
            <a:r>
              <a:rPr lang="en-IN" b="0" i="0" dirty="0">
                <a:solidFill>
                  <a:srgbClr val="333333"/>
                </a:solidFill>
                <a:effectLst/>
                <a:latin typeface="Arial" panose="020B0604020202020204" pitchFamily="34" charset="0"/>
              </a:rPr>
              <a:t>)</a:t>
            </a:r>
          </a:p>
          <a:p>
            <a:r>
              <a:rPr lang="en-IN" b="0" i="0" dirty="0">
                <a:solidFill>
                  <a:srgbClr val="333333"/>
                </a:solidFill>
                <a:effectLst/>
                <a:latin typeface="Arial" panose="020B0604020202020204" pitchFamily="34" charset="0"/>
              </a:rPr>
              <a:t>Settings</a:t>
            </a:r>
          </a:p>
          <a:p>
            <a:r>
              <a:rPr lang="en-IN" b="0" i="0" dirty="0">
                <a:solidFill>
                  <a:srgbClr val="333333"/>
                </a:solidFill>
                <a:effectLst/>
                <a:latin typeface="Arial" panose="020B0604020202020204" pitchFamily="34" charset="0"/>
              </a:rPr>
              <a:t>Download, save page</a:t>
            </a:r>
            <a:endParaRPr lang="en-IN" dirty="0"/>
          </a:p>
        </p:txBody>
      </p:sp>
    </p:spTree>
    <p:extLst>
      <p:ext uri="{BB962C8B-B14F-4D97-AF65-F5344CB8AC3E}">
        <p14:creationId xmlns:p14="http://schemas.microsoft.com/office/powerpoint/2010/main" val="120928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621E-2BF1-9E72-6E2A-F83D63C5445E}"/>
              </a:ext>
            </a:extLst>
          </p:cNvPr>
          <p:cNvSpPr>
            <a:spLocks noGrp="1"/>
          </p:cNvSpPr>
          <p:nvPr>
            <p:ph type="title"/>
          </p:nvPr>
        </p:nvSpPr>
        <p:spPr/>
        <p:txBody>
          <a:bodyPr/>
          <a:lstStyle/>
          <a:p>
            <a:r>
              <a:rPr lang="en-IN" dirty="0"/>
              <a:t>APP TOOLS AND INSTALLATION</a:t>
            </a:r>
          </a:p>
        </p:txBody>
      </p:sp>
      <p:sp>
        <p:nvSpPr>
          <p:cNvPr id="3" name="Content Placeholder 2">
            <a:extLst>
              <a:ext uri="{FF2B5EF4-FFF2-40B4-BE49-F238E27FC236}">
                <a16:creationId xmlns:a16="http://schemas.microsoft.com/office/drawing/2014/main" id="{2E41AC25-36D4-33E8-A1D9-CCB1D52B665D}"/>
              </a:ext>
            </a:extLst>
          </p:cNvPr>
          <p:cNvSpPr>
            <a:spLocks noGrp="1"/>
          </p:cNvSpPr>
          <p:nvPr>
            <p:ph idx="1"/>
          </p:nvPr>
        </p:nvSpPr>
        <p:spPr/>
        <p:txBody>
          <a:bodyPr/>
          <a:lstStyle/>
          <a:p>
            <a:r>
              <a:rPr lang="en-IN" dirty="0"/>
              <a:t>Android Studio</a:t>
            </a:r>
          </a:p>
          <a:p>
            <a:r>
              <a:rPr lang="en-IN" dirty="0"/>
              <a:t>Appium Server</a:t>
            </a:r>
          </a:p>
          <a:p>
            <a:r>
              <a:rPr lang="en-IN" dirty="0"/>
              <a:t>Appium Inspector</a:t>
            </a:r>
          </a:p>
          <a:p>
            <a:endParaRPr lang="en-IN" dirty="0"/>
          </a:p>
        </p:txBody>
      </p:sp>
      <p:pic>
        <p:nvPicPr>
          <p:cNvPr id="4" name="Content Placeholder 3" descr="Why is Android Studio still such a gruesome embarrassment? | TechCrunch">
            <a:extLst>
              <a:ext uri="{FF2B5EF4-FFF2-40B4-BE49-F238E27FC236}">
                <a16:creationId xmlns:a16="http://schemas.microsoft.com/office/drawing/2014/main" id="{9A73C180-B34C-94F8-ADB7-51FD2954D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436" y="3769970"/>
            <a:ext cx="2223246" cy="18191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tep-by-Step Guide for Setting Up Appium for Auto iOS Tests">
            <a:extLst>
              <a:ext uri="{FF2B5EF4-FFF2-40B4-BE49-F238E27FC236}">
                <a16:creationId xmlns:a16="http://schemas.microsoft.com/office/drawing/2014/main" id="{5632C069-5345-E487-0FCD-CD2D43216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2" y="392206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wnload free Appium-Inspector for macOS">
            <a:extLst>
              <a:ext uri="{FF2B5EF4-FFF2-40B4-BE49-F238E27FC236}">
                <a16:creationId xmlns:a16="http://schemas.microsoft.com/office/drawing/2014/main" id="{580144E9-1CD4-3DB8-E7ED-C2AAECD59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874" y="3836832"/>
            <a:ext cx="3347198" cy="168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746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683</TotalTime>
  <Words>549</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Rockwell</vt:lpstr>
      <vt:lpstr>Rockwell Condensed</vt:lpstr>
      <vt:lpstr>Times New Roman</vt:lpstr>
      <vt:lpstr>Wingdings</vt:lpstr>
      <vt:lpstr>Wood Type</vt:lpstr>
      <vt:lpstr>Mobile browser testing using appium</vt:lpstr>
      <vt:lpstr>OBJECTIVE</vt:lpstr>
      <vt:lpstr>ABSTRACT</vt:lpstr>
      <vt:lpstr>PROPOSED WORK</vt:lpstr>
      <vt:lpstr>FLOWCHART</vt:lpstr>
      <vt:lpstr>PowerPoint Presentation</vt:lpstr>
      <vt:lpstr>CONCEPT MAP</vt:lpstr>
      <vt:lpstr>TEST CASES</vt:lpstr>
      <vt:lpstr>APP TOOLS AND INSTALLATION</vt:lpstr>
      <vt:lpstr>INSTALLATION</vt:lpstr>
      <vt:lpstr>IMPLEMENTATION</vt:lpstr>
      <vt:lpstr>PowerPoint Presentation</vt:lpstr>
      <vt:lpstr>PowerPoint Presentation</vt:lpstr>
      <vt:lpstr>TESTCASE 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browser testing using appium</dc:title>
  <dc:creator>Bhanu Chowdary</dc:creator>
  <cp:lastModifiedBy>Bhanu Chowdary</cp:lastModifiedBy>
  <cp:revision>7</cp:revision>
  <dcterms:created xsi:type="dcterms:W3CDTF">2023-01-24T05:54:40Z</dcterms:created>
  <dcterms:modified xsi:type="dcterms:W3CDTF">2023-01-30T08:59:57Z</dcterms:modified>
</cp:coreProperties>
</file>