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bookmarkIdSeed="2">
  <p:sldMasterIdLst>
    <p:sldMasterId id="2147483653" r:id="rId1"/>
    <p:sldMasterId id="2147483654" r:id="rId2"/>
    <p:sldMasterId id="2147483657" r:id="rId3"/>
  </p:sldMasterIdLst>
  <p:notesMasterIdLst>
    <p:notesMasterId r:id="rId35"/>
  </p:notesMasterIdLst>
  <p:sldIdLst>
    <p:sldId id="368" r:id="rId4"/>
    <p:sldId id="369" r:id="rId5"/>
    <p:sldId id="377" r:id="rId6"/>
    <p:sldId id="354" r:id="rId7"/>
    <p:sldId id="355" r:id="rId8"/>
    <p:sldId id="356" r:id="rId9"/>
    <p:sldId id="357" r:id="rId10"/>
    <p:sldId id="358" r:id="rId11"/>
    <p:sldId id="359" r:id="rId12"/>
    <p:sldId id="374" r:id="rId13"/>
    <p:sldId id="360" r:id="rId14"/>
    <p:sldId id="378" r:id="rId15"/>
    <p:sldId id="362" r:id="rId16"/>
    <p:sldId id="363" r:id="rId17"/>
    <p:sldId id="364" r:id="rId18"/>
    <p:sldId id="365" r:id="rId19"/>
    <p:sldId id="366" r:id="rId20"/>
    <p:sldId id="367" r:id="rId21"/>
    <p:sldId id="375" r:id="rId22"/>
    <p:sldId id="352" r:id="rId23"/>
    <p:sldId id="379" r:id="rId24"/>
    <p:sldId id="334" r:id="rId25"/>
    <p:sldId id="335" r:id="rId26"/>
    <p:sldId id="336" r:id="rId27"/>
    <p:sldId id="337" r:id="rId28"/>
    <p:sldId id="338" r:id="rId29"/>
    <p:sldId id="339" r:id="rId30"/>
    <p:sldId id="340" r:id="rId31"/>
    <p:sldId id="341" r:id="rId32"/>
    <p:sldId id="376" r:id="rId33"/>
    <p:sldId id="301" r:id="rId34"/>
  </p:sldIdLst>
  <p:sldSz cx="9144000" cy="5715000" type="screen16x1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EA"/>
    <a:srgbClr val="50C45E"/>
    <a:srgbClr val="14F439"/>
    <a:srgbClr val="20F443"/>
    <a:srgbClr val="15AB27"/>
    <a:srgbClr val="7818D8"/>
    <a:srgbClr val="66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CBD39-193D-46ED-8C27-A23B8A819F65}">
  <a:tblStyle styleId="{261CBD39-193D-46ED-8C27-A23B8A819F65}" styleName="Table_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9822" autoAdjust="0"/>
  </p:normalViewPr>
  <p:slideViewPr>
    <p:cSldViewPr snapToGrid="0" snapToObjects="1">
      <p:cViewPr varScale="1">
        <p:scale>
          <a:sx n="89" d="100"/>
          <a:sy n="89" d="100"/>
        </p:scale>
        <p:origin x="960" y="66"/>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F0068-D3B8-4DE5-80EE-E1A124F588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0BAB7F-FCB9-4BE8-A03E-C43EF0542743}">
      <dgm:prSet/>
      <dgm:spPr>
        <a:xfrm>
          <a:off x="0" y="15216"/>
          <a:ext cx="6420712" cy="585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Description</a:t>
          </a:r>
          <a:endParaRPr lang="en-US" dirty="0">
            <a:solidFill>
              <a:sysClr val="window" lastClr="FFFFFF"/>
            </a:solidFill>
            <a:latin typeface="Calibri"/>
            <a:ea typeface="+mn-ea"/>
            <a:cs typeface="+mn-cs"/>
          </a:endParaRPr>
        </a:p>
      </dgm:t>
    </dgm:pt>
    <dgm:pt modelId="{71A66D41-C901-4FED-B2FF-1BC0D9D14A65}" type="parTrans" cxnId="{422FFDAC-2B51-45E5-8C88-319D16C03479}">
      <dgm:prSet/>
      <dgm:spPr/>
      <dgm:t>
        <a:bodyPr/>
        <a:lstStyle/>
        <a:p>
          <a:endParaRPr lang="en-US"/>
        </a:p>
      </dgm:t>
    </dgm:pt>
    <dgm:pt modelId="{D58370B6-010E-40B4-8E34-97B033FB8F3D}" type="sibTrans" cxnId="{422FFDAC-2B51-45E5-8C88-319D16C03479}">
      <dgm:prSet/>
      <dgm:spPr/>
      <dgm:t>
        <a:bodyPr/>
        <a:lstStyle/>
        <a:p>
          <a:endParaRPr lang="en-US"/>
        </a:p>
      </dgm:t>
    </dgm:pt>
    <dgm:pt modelId="{4604618F-FC69-48F5-8F9C-125446DC39BB}">
      <dgm:prSet/>
      <dgm:spPr>
        <a:xfrm>
          <a:off x="0" y="1329216"/>
          <a:ext cx="6420712" cy="585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What is in it for me</a:t>
          </a:r>
          <a:endParaRPr lang="en-US" dirty="0">
            <a:solidFill>
              <a:sysClr val="window" lastClr="FFFFFF"/>
            </a:solidFill>
            <a:latin typeface="Calibri"/>
            <a:ea typeface="+mn-ea"/>
            <a:cs typeface="+mn-cs"/>
          </a:endParaRPr>
        </a:p>
      </dgm:t>
    </dgm:pt>
    <dgm:pt modelId="{1FE91830-0DD0-44EA-8661-912849ACBB3C}" type="parTrans" cxnId="{CA26D0DD-79B3-4D1B-A9F8-A9B66CD048B1}">
      <dgm:prSet/>
      <dgm:spPr/>
      <dgm:t>
        <a:bodyPr/>
        <a:lstStyle/>
        <a:p>
          <a:endParaRPr lang="en-US"/>
        </a:p>
      </dgm:t>
    </dgm:pt>
    <dgm:pt modelId="{1322F096-D61B-49AD-8DB8-1A8300258FBC}" type="sibTrans" cxnId="{CA26D0DD-79B3-4D1B-A9F8-A9B66CD048B1}">
      <dgm:prSet/>
      <dgm:spPr/>
      <dgm:t>
        <a:bodyPr/>
        <a:lstStyle/>
        <a:p>
          <a:endParaRPr lang="en-US"/>
        </a:p>
      </dgm:t>
    </dgm:pt>
    <dgm:pt modelId="{68237E3D-895F-4375-9D34-363655F85C89}">
      <dgm:prSet/>
      <dgm:spPr>
        <a:xfrm>
          <a:off x="0" y="1986216"/>
          <a:ext cx="6420712" cy="585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Tool usage with Examples</a:t>
          </a:r>
          <a:endParaRPr lang="en-US" dirty="0">
            <a:solidFill>
              <a:sysClr val="window" lastClr="FFFFFF"/>
            </a:solidFill>
            <a:latin typeface="Calibri"/>
            <a:ea typeface="+mn-ea"/>
            <a:cs typeface="+mn-cs"/>
          </a:endParaRPr>
        </a:p>
      </dgm:t>
    </dgm:pt>
    <dgm:pt modelId="{774EC9EE-89E7-4CBC-81F8-DB5ECE3AC30C}" type="parTrans" cxnId="{B7D9ECC6-44BE-4589-917D-39325F220BC4}">
      <dgm:prSet/>
      <dgm:spPr/>
      <dgm:t>
        <a:bodyPr/>
        <a:lstStyle/>
        <a:p>
          <a:endParaRPr lang="en-US"/>
        </a:p>
      </dgm:t>
    </dgm:pt>
    <dgm:pt modelId="{E9436142-4B56-43D3-837A-3200326DAC20}" type="sibTrans" cxnId="{B7D9ECC6-44BE-4589-917D-39325F220BC4}">
      <dgm:prSet/>
      <dgm:spPr/>
      <dgm:t>
        <a:bodyPr/>
        <a:lstStyle/>
        <a:p>
          <a:endParaRPr lang="en-US"/>
        </a:p>
      </dgm:t>
    </dgm:pt>
    <dgm:pt modelId="{C46CEAAD-4E21-4EF4-B8DF-BA9463435E26}">
      <dgm:prSet/>
      <dgm:spPr>
        <a:xfrm>
          <a:off x="0" y="3300216"/>
          <a:ext cx="6420712" cy="585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FAQ</a:t>
          </a:r>
          <a:endParaRPr lang="en-US" dirty="0">
            <a:solidFill>
              <a:sysClr val="window" lastClr="FFFFFF"/>
            </a:solidFill>
            <a:latin typeface="Calibri"/>
            <a:ea typeface="+mn-ea"/>
            <a:cs typeface="+mn-cs"/>
          </a:endParaRPr>
        </a:p>
      </dgm:t>
    </dgm:pt>
    <dgm:pt modelId="{EBD62216-CBD0-42C2-8C8A-7BA13E826CAB}" type="parTrans" cxnId="{0ECA76B1-99F3-4D3F-B938-0D549354E95B}">
      <dgm:prSet/>
      <dgm:spPr/>
      <dgm:t>
        <a:bodyPr/>
        <a:lstStyle/>
        <a:p>
          <a:endParaRPr lang="en-US"/>
        </a:p>
      </dgm:t>
    </dgm:pt>
    <dgm:pt modelId="{54B1A582-918D-491B-B64C-D2CA7748F5C5}" type="sibTrans" cxnId="{0ECA76B1-99F3-4D3F-B938-0D549354E95B}">
      <dgm:prSet/>
      <dgm:spPr/>
      <dgm:t>
        <a:bodyPr/>
        <a:lstStyle/>
        <a:p>
          <a:endParaRPr lang="en-US"/>
        </a:p>
      </dgm:t>
    </dgm:pt>
    <dgm:pt modelId="{5EDE49E6-55E3-4766-B944-04847D5957DE}">
      <dgm:prSet/>
      <dgm:spPr>
        <a:xfrm>
          <a:off x="0" y="2643216"/>
          <a:ext cx="6420712" cy="585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Case studies</a:t>
          </a:r>
          <a:endParaRPr lang="en-US" dirty="0">
            <a:solidFill>
              <a:sysClr val="window" lastClr="FFFFFF"/>
            </a:solidFill>
            <a:latin typeface="Calibri"/>
            <a:ea typeface="+mn-ea"/>
            <a:cs typeface="+mn-cs"/>
          </a:endParaRPr>
        </a:p>
      </dgm:t>
    </dgm:pt>
    <dgm:pt modelId="{7D6251C1-5DDB-4575-B98A-E0A43AAD6077}" type="parTrans" cxnId="{5334CC9C-D1BE-489F-8E00-BCD0B551D42C}">
      <dgm:prSet/>
      <dgm:spPr/>
      <dgm:t>
        <a:bodyPr/>
        <a:lstStyle/>
        <a:p>
          <a:endParaRPr lang="en-US"/>
        </a:p>
      </dgm:t>
    </dgm:pt>
    <dgm:pt modelId="{753C0BD3-0C6E-4D15-BAF5-817DD766A304}" type="sibTrans" cxnId="{5334CC9C-D1BE-489F-8E00-BCD0B551D42C}">
      <dgm:prSet/>
      <dgm:spPr/>
      <dgm:t>
        <a:bodyPr/>
        <a:lstStyle/>
        <a:p>
          <a:endParaRPr lang="en-US"/>
        </a:p>
      </dgm:t>
    </dgm:pt>
    <dgm:pt modelId="{1CA781A6-7425-461B-A5EC-7F7FA6D5D5F7}">
      <dgm:prSet/>
      <dgm:spPr>
        <a:xfrm>
          <a:off x="0" y="672216"/>
          <a:ext cx="6420712" cy="585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Installation, Setup and Environment</a:t>
          </a:r>
          <a:endParaRPr lang="en-US" dirty="0">
            <a:solidFill>
              <a:sysClr val="window" lastClr="FFFFFF"/>
            </a:solidFill>
            <a:latin typeface="Calibri"/>
            <a:ea typeface="+mn-ea"/>
            <a:cs typeface="+mn-cs"/>
          </a:endParaRPr>
        </a:p>
      </dgm:t>
    </dgm:pt>
    <dgm:pt modelId="{8BC90E18-96F6-402D-B722-1278DAB4D8A4}" type="parTrans" cxnId="{343F9E0A-5C73-4164-BB45-BFE2007ECA4D}">
      <dgm:prSet/>
      <dgm:spPr/>
      <dgm:t>
        <a:bodyPr/>
        <a:lstStyle/>
        <a:p>
          <a:endParaRPr lang="en-US"/>
        </a:p>
      </dgm:t>
    </dgm:pt>
    <dgm:pt modelId="{74D898BF-4157-48DF-A431-4B7A82F7E1B2}" type="sibTrans" cxnId="{343F9E0A-5C73-4164-BB45-BFE2007ECA4D}">
      <dgm:prSet/>
      <dgm:spPr/>
      <dgm:t>
        <a:bodyPr/>
        <a:lstStyle/>
        <a:p>
          <a:endParaRPr lang="en-US"/>
        </a:p>
      </dgm:t>
    </dgm:pt>
    <dgm:pt modelId="{23AC2D7D-B56C-49F3-922C-3C57526770E9}" type="pres">
      <dgm:prSet presAssocID="{079F0068-D3B8-4DE5-80EE-E1A124F5889F}" presName="linear" presStyleCnt="0">
        <dgm:presLayoutVars>
          <dgm:animLvl val="lvl"/>
          <dgm:resizeHandles val="exact"/>
        </dgm:presLayoutVars>
      </dgm:prSet>
      <dgm:spPr/>
      <dgm:t>
        <a:bodyPr/>
        <a:lstStyle/>
        <a:p>
          <a:endParaRPr lang="en-US"/>
        </a:p>
      </dgm:t>
    </dgm:pt>
    <dgm:pt modelId="{57F1B353-165D-41AB-9DBB-66A9B4A423AB}" type="pres">
      <dgm:prSet presAssocID="{170BAB7F-FCB9-4BE8-A03E-C43EF0542743}" presName="parentText" presStyleLbl="node1" presStyleIdx="0" presStyleCnt="6">
        <dgm:presLayoutVars>
          <dgm:chMax val="0"/>
          <dgm:bulletEnabled val="1"/>
        </dgm:presLayoutVars>
      </dgm:prSet>
      <dgm:spPr/>
      <dgm:t>
        <a:bodyPr/>
        <a:lstStyle/>
        <a:p>
          <a:endParaRPr lang="en-US"/>
        </a:p>
      </dgm:t>
    </dgm:pt>
    <dgm:pt modelId="{3A85DC27-21D3-475F-A4E5-7AC726F0C60D}" type="pres">
      <dgm:prSet presAssocID="{D58370B6-010E-40B4-8E34-97B033FB8F3D}" presName="spacer" presStyleCnt="0"/>
      <dgm:spPr/>
    </dgm:pt>
    <dgm:pt modelId="{F63502F3-5145-43E8-B24C-F24CC85847D0}" type="pres">
      <dgm:prSet presAssocID="{1CA781A6-7425-461B-A5EC-7F7FA6D5D5F7}" presName="parentText" presStyleLbl="node1" presStyleIdx="1" presStyleCnt="6">
        <dgm:presLayoutVars>
          <dgm:chMax val="0"/>
          <dgm:bulletEnabled val="1"/>
        </dgm:presLayoutVars>
      </dgm:prSet>
      <dgm:spPr/>
      <dgm:t>
        <a:bodyPr/>
        <a:lstStyle/>
        <a:p>
          <a:endParaRPr lang="en-US"/>
        </a:p>
      </dgm:t>
    </dgm:pt>
    <dgm:pt modelId="{E783D6FE-992C-4A8A-B5D1-87AFAD708A08}" type="pres">
      <dgm:prSet presAssocID="{74D898BF-4157-48DF-A431-4B7A82F7E1B2}" presName="spacer" presStyleCnt="0"/>
      <dgm:spPr/>
    </dgm:pt>
    <dgm:pt modelId="{3D6C52D4-2B58-4405-8B3E-C0F25F464550}" type="pres">
      <dgm:prSet presAssocID="{4604618F-FC69-48F5-8F9C-125446DC39BB}" presName="parentText" presStyleLbl="node1" presStyleIdx="2" presStyleCnt="6">
        <dgm:presLayoutVars>
          <dgm:chMax val="0"/>
          <dgm:bulletEnabled val="1"/>
        </dgm:presLayoutVars>
      </dgm:prSet>
      <dgm:spPr/>
      <dgm:t>
        <a:bodyPr/>
        <a:lstStyle/>
        <a:p>
          <a:endParaRPr lang="en-US"/>
        </a:p>
      </dgm:t>
    </dgm:pt>
    <dgm:pt modelId="{772D66AD-1271-46B3-9ABA-C611828877FB}" type="pres">
      <dgm:prSet presAssocID="{1322F096-D61B-49AD-8DB8-1A8300258FBC}" presName="spacer" presStyleCnt="0"/>
      <dgm:spPr/>
    </dgm:pt>
    <dgm:pt modelId="{42FC5387-1697-46B3-B5EA-E04409EFF6DB}" type="pres">
      <dgm:prSet presAssocID="{68237E3D-895F-4375-9D34-363655F85C89}" presName="parentText" presStyleLbl="node1" presStyleIdx="3" presStyleCnt="6">
        <dgm:presLayoutVars>
          <dgm:chMax val="0"/>
          <dgm:bulletEnabled val="1"/>
        </dgm:presLayoutVars>
      </dgm:prSet>
      <dgm:spPr/>
      <dgm:t>
        <a:bodyPr/>
        <a:lstStyle/>
        <a:p>
          <a:endParaRPr lang="en-US"/>
        </a:p>
      </dgm:t>
    </dgm:pt>
    <dgm:pt modelId="{FA7E2EF0-3BBA-4674-AC65-A6E9B4332391}" type="pres">
      <dgm:prSet presAssocID="{E9436142-4B56-43D3-837A-3200326DAC20}" presName="spacer" presStyleCnt="0"/>
      <dgm:spPr/>
    </dgm:pt>
    <dgm:pt modelId="{8DD3B7A1-22B0-4D08-AA7C-C84AF418BF18}" type="pres">
      <dgm:prSet presAssocID="{5EDE49E6-55E3-4766-B944-04847D5957DE}" presName="parentText" presStyleLbl="node1" presStyleIdx="4" presStyleCnt="6">
        <dgm:presLayoutVars>
          <dgm:chMax val="0"/>
          <dgm:bulletEnabled val="1"/>
        </dgm:presLayoutVars>
      </dgm:prSet>
      <dgm:spPr/>
      <dgm:t>
        <a:bodyPr/>
        <a:lstStyle/>
        <a:p>
          <a:endParaRPr lang="en-US"/>
        </a:p>
      </dgm:t>
    </dgm:pt>
    <dgm:pt modelId="{74FB7C9A-D4DB-41AA-A714-709E9C58C577}" type="pres">
      <dgm:prSet presAssocID="{753C0BD3-0C6E-4D15-BAF5-817DD766A304}" presName="spacer" presStyleCnt="0"/>
      <dgm:spPr/>
    </dgm:pt>
    <dgm:pt modelId="{2B989645-29ED-465D-BC11-C892D22821CA}" type="pres">
      <dgm:prSet presAssocID="{C46CEAAD-4E21-4EF4-B8DF-BA9463435E26}" presName="parentText" presStyleLbl="node1" presStyleIdx="5" presStyleCnt="6">
        <dgm:presLayoutVars>
          <dgm:chMax val="0"/>
          <dgm:bulletEnabled val="1"/>
        </dgm:presLayoutVars>
      </dgm:prSet>
      <dgm:spPr/>
      <dgm:t>
        <a:bodyPr/>
        <a:lstStyle/>
        <a:p>
          <a:endParaRPr lang="en-US"/>
        </a:p>
      </dgm:t>
    </dgm:pt>
  </dgm:ptLst>
  <dgm:cxnLst>
    <dgm:cxn modelId="{B2043E4D-791A-4D19-AF54-0E6B596FFD88}" type="presOf" srcId="{1CA781A6-7425-461B-A5EC-7F7FA6D5D5F7}" destId="{F63502F3-5145-43E8-B24C-F24CC85847D0}" srcOrd="0" destOrd="0" presId="urn:microsoft.com/office/officeart/2005/8/layout/vList2"/>
    <dgm:cxn modelId="{E3C76A62-2E70-4C33-8D80-DD449B6EC993}" type="presOf" srcId="{170BAB7F-FCB9-4BE8-A03E-C43EF0542743}" destId="{57F1B353-165D-41AB-9DBB-66A9B4A423AB}" srcOrd="0" destOrd="0" presId="urn:microsoft.com/office/officeart/2005/8/layout/vList2"/>
    <dgm:cxn modelId="{343F9E0A-5C73-4164-BB45-BFE2007ECA4D}" srcId="{079F0068-D3B8-4DE5-80EE-E1A124F5889F}" destId="{1CA781A6-7425-461B-A5EC-7F7FA6D5D5F7}" srcOrd="1" destOrd="0" parTransId="{8BC90E18-96F6-402D-B722-1278DAB4D8A4}" sibTransId="{74D898BF-4157-48DF-A431-4B7A82F7E1B2}"/>
    <dgm:cxn modelId="{5334CC9C-D1BE-489F-8E00-BCD0B551D42C}" srcId="{079F0068-D3B8-4DE5-80EE-E1A124F5889F}" destId="{5EDE49E6-55E3-4766-B944-04847D5957DE}" srcOrd="4" destOrd="0" parTransId="{7D6251C1-5DDB-4575-B98A-E0A43AAD6077}" sibTransId="{753C0BD3-0C6E-4D15-BAF5-817DD766A304}"/>
    <dgm:cxn modelId="{422FFDAC-2B51-45E5-8C88-319D16C03479}" srcId="{079F0068-D3B8-4DE5-80EE-E1A124F5889F}" destId="{170BAB7F-FCB9-4BE8-A03E-C43EF0542743}" srcOrd="0" destOrd="0" parTransId="{71A66D41-C901-4FED-B2FF-1BC0D9D14A65}" sibTransId="{D58370B6-010E-40B4-8E34-97B033FB8F3D}"/>
    <dgm:cxn modelId="{B7D9ECC6-44BE-4589-917D-39325F220BC4}" srcId="{079F0068-D3B8-4DE5-80EE-E1A124F5889F}" destId="{68237E3D-895F-4375-9D34-363655F85C89}" srcOrd="3" destOrd="0" parTransId="{774EC9EE-89E7-4CBC-81F8-DB5ECE3AC30C}" sibTransId="{E9436142-4B56-43D3-837A-3200326DAC20}"/>
    <dgm:cxn modelId="{0ECA76B1-99F3-4D3F-B938-0D549354E95B}" srcId="{079F0068-D3B8-4DE5-80EE-E1A124F5889F}" destId="{C46CEAAD-4E21-4EF4-B8DF-BA9463435E26}" srcOrd="5" destOrd="0" parTransId="{EBD62216-CBD0-42C2-8C8A-7BA13E826CAB}" sibTransId="{54B1A582-918D-491B-B64C-D2CA7748F5C5}"/>
    <dgm:cxn modelId="{F24106FD-4620-43E2-AA05-AF43E83D478A}" type="presOf" srcId="{C46CEAAD-4E21-4EF4-B8DF-BA9463435E26}" destId="{2B989645-29ED-465D-BC11-C892D22821CA}" srcOrd="0" destOrd="0" presId="urn:microsoft.com/office/officeart/2005/8/layout/vList2"/>
    <dgm:cxn modelId="{60717D86-0335-47CF-BE2D-AE987D839745}" type="presOf" srcId="{4604618F-FC69-48F5-8F9C-125446DC39BB}" destId="{3D6C52D4-2B58-4405-8B3E-C0F25F464550}" srcOrd="0" destOrd="0" presId="urn:microsoft.com/office/officeart/2005/8/layout/vList2"/>
    <dgm:cxn modelId="{41468DE3-9B26-4DB8-ACBF-127800BA00E3}" type="presOf" srcId="{68237E3D-895F-4375-9D34-363655F85C89}" destId="{42FC5387-1697-46B3-B5EA-E04409EFF6DB}" srcOrd="0" destOrd="0" presId="urn:microsoft.com/office/officeart/2005/8/layout/vList2"/>
    <dgm:cxn modelId="{CA26D0DD-79B3-4D1B-A9F8-A9B66CD048B1}" srcId="{079F0068-D3B8-4DE5-80EE-E1A124F5889F}" destId="{4604618F-FC69-48F5-8F9C-125446DC39BB}" srcOrd="2" destOrd="0" parTransId="{1FE91830-0DD0-44EA-8661-912849ACBB3C}" sibTransId="{1322F096-D61B-49AD-8DB8-1A8300258FBC}"/>
    <dgm:cxn modelId="{998C83B7-154E-4AEF-85A6-2D5F0FECB381}" type="presOf" srcId="{5EDE49E6-55E3-4766-B944-04847D5957DE}" destId="{8DD3B7A1-22B0-4D08-AA7C-C84AF418BF18}" srcOrd="0" destOrd="0" presId="urn:microsoft.com/office/officeart/2005/8/layout/vList2"/>
    <dgm:cxn modelId="{9B59AD3E-111B-42A4-BC38-0BCCD457D971}" type="presOf" srcId="{079F0068-D3B8-4DE5-80EE-E1A124F5889F}" destId="{23AC2D7D-B56C-49F3-922C-3C57526770E9}" srcOrd="0" destOrd="0" presId="urn:microsoft.com/office/officeart/2005/8/layout/vList2"/>
    <dgm:cxn modelId="{370C816B-7464-4063-BA04-F6AE165A77A3}" type="presParOf" srcId="{23AC2D7D-B56C-49F3-922C-3C57526770E9}" destId="{57F1B353-165D-41AB-9DBB-66A9B4A423AB}" srcOrd="0" destOrd="0" presId="urn:microsoft.com/office/officeart/2005/8/layout/vList2"/>
    <dgm:cxn modelId="{DD7F045E-F687-43DA-84F2-9088E62EE3B5}" type="presParOf" srcId="{23AC2D7D-B56C-49F3-922C-3C57526770E9}" destId="{3A85DC27-21D3-475F-A4E5-7AC726F0C60D}" srcOrd="1" destOrd="0" presId="urn:microsoft.com/office/officeart/2005/8/layout/vList2"/>
    <dgm:cxn modelId="{7B14C859-C891-4143-B59E-0F1BDB0DDD1A}" type="presParOf" srcId="{23AC2D7D-B56C-49F3-922C-3C57526770E9}" destId="{F63502F3-5145-43E8-B24C-F24CC85847D0}" srcOrd="2" destOrd="0" presId="urn:microsoft.com/office/officeart/2005/8/layout/vList2"/>
    <dgm:cxn modelId="{6D3DC4C0-89EA-4251-9BAC-7E936EF65B35}" type="presParOf" srcId="{23AC2D7D-B56C-49F3-922C-3C57526770E9}" destId="{E783D6FE-992C-4A8A-B5D1-87AFAD708A08}" srcOrd="3" destOrd="0" presId="urn:microsoft.com/office/officeart/2005/8/layout/vList2"/>
    <dgm:cxn modelId="{5FB07315-D194-4F0D-B4E2-FBD03914659F}" type="presParOf" srcId="{23AC2D7D-B56C-49F3-922C-3C57526770E9}" destId="{3D6C52D4-2B58-4405-8B3E-C0F25F464550}" srcOrd="4" destOrd="0" presId="urn:microsoft.com/office/officeart/2005/8/layout/vList2"/>
    <dgm:cxn modelId="{789C2B75-FCBD-42D5-83EC-589352115FF1}" type="presParOf" srcId="{23AC2D7D-B56C-49F3-922C-3C57526770E9}" destId="{772D66AD-1271-46B3-9ABA-C611828877FB}" srcOrd="5" destOrd="0" presId="urn:microsoft.com/office/officeart/2005/8/layout/vList2"/>
    <dgm:cxn modelId="{F066FA58-5E3E-491F-A3A2-6BD7AD4CBA81}" type="presParOf" srcId="{23AC2D7D-B56C-49F3-922C-3C57526770E9}" destId="{42FC5387-1697-46B3-B5EA-E04409EFF6DB}" srcOrd="6" destOrd="0" presId="urn:microsoft.com/office/officeart/2005/8/layout/vList2"/>
    <dgm:cxn modelId="{135298F5-DF22-4607-8760-65A69EAD0CEC}" type="presParOf" srcId="{23AC2D7D-B56C-49F3-922C-3C57526770E9}" destId="{FA7E2EF0-3BBA-4674-AC65-A6E9B4332391}" srcOrd="7" destOrd="0" presId="urn:microsoft.com/office/officeart/2005/8/layout/vList2"/>
    <dgm:cxn modelId="{85384C54-9944-425D-8D6C-1F6B9E4B569F}" type="presParOf" srcId="{23AC2D7D-B56C-49F3-922C-3C57526770E9}" destId="{8DD3B7A1-22B0-4D08-AA7C-C84AF418BF18}" srcOrd="8" destOrd="0" presId="urn:microsoft.com/office/officeart/2005/8/layout/vList2"/>
    <dgm:cxn modelId="{4E282E86-6167-4F5E-A1B3-0FB2D13D4E85}" type="presParOf" srcId="{23AC2D7D-B56C-49F3-922C-3C57526770E9}" destId="{74FB7C9A-D4DB-41AA-A714-709E9C58C577}" srcOrd="9" destOrd="0" presId="urn:microsoft.com/office/officeart/2005/8/layout/vList2"/>
    <dgm:cxn modelId="{B4D00CEB-FA60-4FCF-A788-78B6E9658F53}" type="presParOf" srcId="{23AC2D7D-B56C-49F3-922C-3C57526770E9}" destId="{2B989645-29ED-465D-BC11-C892D22821C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9F0068-D3B8-4DE5-80EE-E1A124F588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0BAB7F-FCB9-4BE8-A03E-C43EF0542743}">
      <dgm:prSet/>
      <dgm:spPr>
        <a:xfrm>
          <a:off x="0" y="15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Description</a:t>
          </a:r>
          <a:endParaRPr lang="en-US" dirty="0">
            <a:solidFill>
              <a:sysClr val="window" lastClr="FFFFFF"/>
            </a:solidFill>
            <a:latin typeface="Calibri"/>
            <a:ea typeface="+mn-ea"/>
            <a:cs typeface="+mn-cs"/>
          </a:endParaRPr>
        </a:p>
      </dgm:t>
    </dgm:pt>
    <dgm:pt modelId="{71A66D41-C901-4FED-B2FF-1BC0D9D14A65}" type="parTrans" cxnId="{422FFDAC-2B51-45E5-8C88-319D16C03479}">
      <dgm:prSet/>
      <dgm:spPr/>
      <dgm:t>
        <a:bodyPr/>
        <a:lstStyle/>
        <a:p>
          <a:endParaRPr lang="en-US"/>
        </a:p>
      </dgm:t>
    </dgm:pt>
    <dgm:pt modelId="{D58370B6-010E-40B4-8E34-97B033FB8F3D}" type="sibTrans" cxnId="{422FFDAC-2B51-45E5-8C88-319D16C03479}">
      <dgm:prSet/>
      <dgm:spPr/>
      <dgm:t>
        <a:bodyPr/>
        <a:lstStyle/>
        <a:p>
          <a:endParaRPr lang="en-US"/>
        </a:p>
      </dgm:t>
    </dgm:pt>
    <dgm:pt modelId="{4604618F-FC69-48F5-8F9C-125446DC39BB}">
      <dgm:prSet/>
      <dgm:spPr>
        <a:xfrm>
          <a:off x="0" y="1329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What is in it for me</a:t>
          </a:r>
          <a:endParaRPr lang="en-US" dirty="0">
            <a:solidFill>
              <a:sysClr val="window" lastClr="FFFFFF"/>
            </a:solidFill>
            <a:latin typeface="Calibri"/>
            <a:ea typeface="+mn-ea"/>
            <a:cs typeface="+mn-cs"/>
          </a:endParaRPr>
        </a:p>
      </dgm:t>
    </dgm:pt>
    <dgm:pt modelId="{1FE91830-0DD0-44EA-8661-912849ACBB3C}" type="parTrans" cxnId="{CA26D0DD-79B3-4D1B-A9F8-A9B66CD048B1}">
      <dgm:prSet/>
      <dgm:spPr/>
      <dgm:t>
        <a:bodyPr/>
        <a:lstStyle/>
        <a:p>
          <a:endParaRPr lang="en-US"/>
        </a:p>
      </dgm:t>
    </dgm:pt>
    <dgm:pt modelId="{1322F096-D61B-49AD-8DB8-1A8300258FBC}" type="sibTrans" cxnId="{CA26D0DD-79B3-4D1B-A9F8-A9B66CD048B1}">
      <dgm:prSet/>
      <dgm:spPr/>
      <dgm:t>
        <a:bodyPr/>
        <a:lstStyle/>
        <a:p>
          <a:endParaRPr lang="en-US"/>
        </a:p>
      </dgm:t>
    </dgm:pt>
    <dgm:pt modelId="{68237E3D-895F-4375-9D34-363655F85C89}">
      <dgm:prSet/>
      <dgm:spPr>
        <a:xfrm>
          <a:off x="0" y="1986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Tool usage with Examples</a:t>
          </a:r>
          <a:endParaRPr lang="en-US" dirty="0">
            <a:solidFill>
              <a:sysClr val="window" lastClr="FFFFFF"/>
            </a:solidFill>
            <a:latin typeface="Calibri"/>
            <a:ea typeface="+mn-ea"/>
            <a:cs typeface="+mn-cs"/>
          </a:endParaRPr>
        </a:p>
      </dgm:t>
    </dgm:pt>
    <dgm:pt modelId="{774EC9EE-89E7-4CBC-81F8-DB5ECE3AC30C}" type="parTrans" cxnId="{B7D9ECC6-44BE-4589-917D-39325F220BC4}">
      <dgm:prSet/>
      <dgm:spPr/>
      <dgm:t>
        <a:bodyPr/>
        <a:lstStyle/>
        <a:p>
          <a:endParaRPr lang="en-US"/>
        </a:p>
      </dgm:t>
    </dgm:pt>
    <dgm:pt modelId="{E9436142-4B56-43D3-837A-3200326DAC20}" type="sibTrans" cxnId="{B7D9ECC6-44BE-4589-917D-39325F220BC4}">
      <dgm:prSet/>
      <dgm:spPr/>
      <dgm:t>
        <a:bodyPr/>
        <a:lstStyle/>
        <a:p>
          <a:endParaRPr lang="en-US"/>
        </a:p>
      </dgm:t>
    </dgm:pt>
    <dgm:pt modelId="{C46CEAAD-4E21-4EF4-B8DF-BA9463435E26}">
      <dgm:prSet/>
      <dgm:spPr>
        <a:xfrm>
          <a:off x="0" y="3300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FAQ</a:t>
          </a:r>
          <a:endParaRPr lang="en-US" dirty="0">
            <a:solidFill>
              <a:sysClr val="window" lastClr="FFFFFF"/>
            </a:solidFill>
            <a:latin typeface="Calibri"/>
            <a:ea typeface="+mn-ea"/>
            <a:cs typeface="+mn-cs"/>
          </a:endParaRPr>
        </a:p>
      </dgm:t>
    </dgm:pt>
    <dgm:pt modelId="{EBD62216-CBD0-42C2-8C8A-7BA13E826CAB}" type="parTrans" cxnId="{0ECA76B1-99F3-4D3F-B938-0D549354E95B}">
      <dgm:prSet/>
      <dgm:spPr/>
      <dgm:t>
        <a:bodyPr/>
        <a:lstStyle/>
        <a:p>
          <a:endParaRPr lang="en-US"/>
        </a:p>
      </dgm:t>
    </dgm:pt>
    <dgm:pt modelId="{54B1A582-918D-491B-B64C-D2CA7748F5C5}" type="sibTrans" cxnId="{0ECA76B1-99F3-4D3F-B938-0D549354E95B}">
      <dgm:prSet/>
      <dgm:spPr/>
      <dgm:t>
        <a:bodyPr/>
        <a:lstStyle/>
        <a:p>
          <a:endParaRPr lang="en-US"/>
        </a:p>
      </dgm:t>
    </dgm:pt>
    <dgm:pt modelId="{5EDE49E6-55E3-4766-B944-04847D5957DE}">
      <dgm:prSet/>
      <dgm:spPr>
        <a:xfrm>
          <a:off x="0" y="2643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Case studies</a:t>
          </a:r>
          <a:endParaRPr lang="en-US" dirty="0">
            <a:solidFill>
              <a:sysClr val="window" lastClr="FFFFFF"/>
            </a:solidFill>
            <a:latin typeface="Calibri"/>
            <a:ea typeface="+mn-ea"/>
            <a:cs typeface="+mn-cs"/>
          </a:endParaRPr>
        </a:p>
      </dgm:t>
    </dgm:pt>
    <dgm:pt modelId="{7D6251C1-5DDB-4575-B98A-E0A43AAD6077}" type="parTrans" cxnId="{5334CC9C-D1BE-489F-8E00-BCD0B551D42C}">
      <dgm:prSet/>
      <dgm:spPr/>
      <dgm:t>
        <a:bodyPr/>
        <a:lstStyle/>
        <a:p>
          <a:endParaRPr lang="en-US"/>
        </a:p>
      </dgm:t>
    </dgm:pt>
    <dgm:pt modelId="{753C0BD3-0C6E-4D15-BAF5-817DD766A304}" type="sibTrans" cxnId="{5334CC9C-D1BE-489F-8E00-BCD0B551D42C}">
      <dgm:prSet/>
      <dgm:spPr/>
      <dgm:t>
        <a:bodyPr/>
        <a:lstStyle/>
        <a:p>
          <a:endParaRPr lang="en-US"/>
        </a:p>
      </dgm:t>
    </dgm:pt>
    <dgm:pt modelId="{1CA781A6-7425-461B-A5EC-7F7FA6D5D5F7}">
      <dgm:prSet/>
      <dgm:spPr>
        <a:xfrm>
          <a:off x="0" y="672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Installation, Setup and Environment</a:t>
          </a:r>
          <a:endParaRPr lang="en-US" dirty="0">
            <a:solidFill>
              <a:sysClr val="window" lastClr="FFFFFF"/>
            </a:solidFill>
            <a:latin typeface="Calibri"/>
            <a:ea typeface="+mn-ea"/>
            <a:cs typeface="+mn-cs"/>
          </a:endParaRPr>
        </a:p>
      </dgm:t>
    </dgm:pt>
    <dgm:pt modelId="{8BC90E18-96F6-402D-B722-1278DAB4D8A4}" type="parTrans" cxnId="{343F9E0A-5C73-4164-BB45-BFE2007ECA4D}">
      <dgm:prSet/>
      <dgm:spPr/>
      <dgm:t>
        <a:bodyPr/>
        <a:lstStyle/>
        <a:p>
          <a:endParaRPr lang="en-US"/>
        </a:p>
      </dgm:t>
    </dgm:pt>
    <dgm:pt modelId="{74D898BF-4157-48DF-A431-4B7A82F7E1B2}" type="sibTrans" cxnId="{343F9E0A-5C73-4164-BB45-BFE2007ECA4D}">
      <dgm:prSet/>
      <dgm:spPr/>
      <dgm:t>
        <a:bodyPr/>
        <a:lstStyle/>
        <a:p>
          <a:endParaRPr lang="en-US"/>
        </a:p>
      </dgm:t>
    </dgm:pt>
    <dgm:pt modelId="{23AC2D7D-B56C-49F3-922C-3C57526770E9}" type="pres">
      <dgm:prSet presAssocID="{079F0068-D3B8-4DE5-80EE-E1A124F5889F}" presName="linear" presStyleCnt="0">
        <dgm:presLayoutVars>
          <dgm:animLvl val="lvl"/>
          <dgm:resizeHandles val="exact"/>
        </dgm:presLayoutVars>
      </dgm:prSet>
      <dgm:spPr/>
      <dgm:t>
        <a:bodyPr/>
        <a:lstStyle/>
        <a:p>
          <a:endParaRPr lang="en-US"/>
        </a:p>
      </dgm:t>
    </dgm:pt>
    <dgm:pt modelId="{57F1B353-165D-41AB-9DBB-66A9B4A423AB}" type="pres">
      <dgm:prSet presAssocID="{170BAB7F-FCB9-4BE8-A03E-C43EF0542743}" presName="parentText" presStyleLbl="node1" presStyleIdx="0" presStyleCnt="6">
        <dgm:presLayoutVars>
          <dgm:chMax val="0"/>
          <dgm:bulletEnabled val="1"/>
        </dgm:presLayoutVars>
      </dgm:prSet>
      <dgm:spPr>
        <a:prstGeom prst="roundRect">
          <a:avLst/>
        </a:prstGeom>
      </dgm:spPr>
      <dgm:t>
        <a:bodyPr/>
        <a:lstStyle/>
        <a:p>
          <a:endParaRPr lang="en-US"/>
        </a:p>
      </dgm:t>
    </dgm:pt>
    <dgm:pt modelId="{3A85DC27-21D3-475F-A4E5-7AC726F0C60D}" type="pres">
      <dgm:prSet presAssocID="{D58370B6-010E-40B4-8E34-97B033FB8F3D}" presName="spacer" presStyleCnt="0"/>
      <dgm:spPr/>
    </dgm:pt>
    <dgm:pt modelId="{F63502F3-5145-43E8-B24C-F24CC85847D0}" type="pres">
      <dgm:prSet presAssocID="{1CA781A6-7425-461B-A5EC-7F7FA6D5D5F7}" presName="parentText" presStyleLbl="node1" presStyleIdx="1" presStyleCnt="6">
        <dgm:presLayoutVars>
          <dgm:chMax val="0"/>
          <dgm:bulletEnabled val="1"/>
        </dgm:presLayoutVars>
      </dgm:prSet>
      <dgm:spPr>
        <a:prstGeom prst="roundRect">
          <a:avLst/>
        </a:prstGeom>
      </dgm:spPr>
      <dgm:t>
        <a:bodyPr/>
        <a:lstStyle/>
        <a:p>
          <a:endParaRPr lang="en-US"/>
        </a:p>
      </dgm:t>
    </dgm:pt>
    <dgm:pt modelId="{E783D6FE-992C-4A8A-B5D1-87AFAD708A08}" type="pres">
      <dgm:prSet presAssocID="{74D898BF-4157-48DF-A431-4B7A82F7E1B2}" presName="spacer" presStyleCnt="0"/>
      <dgm:spPr/>
    </dgm:pt>
    <dgm:pt modelId="{3D6C52D4-2B58-4405-8B3E-C0F25F464550}" type="pres">
      <dgm:prSet presAssocID="{4604618F-FC69-48F5-8F9C-125446DC39BB}" presName="parentText" presStyleLbl="node1" presStyleIdx="2" presStyleCnt="6">
        <dgm:presLayoutVars>
          <dgm:chMax val="0"/>
          <dgm:bulletEnabled val="1"/>
        </dgm:presLayoutVars>
      </dgm:prSet>
      <dgm:spPr>
        <a:prstGeom prst="roundRect">
          <a:avLst/>
        </a:prstGeom>
      </dgm:spPr>
      <dgm:t>
        <a:bodyPr/>
        <a:lstStyle/>
        <a:p>
          <a:endParaRPr lang="en-US"/>
        </a:p>
      </dgm:t>
    </dgm:pt>
    <dgm:pt modelId="{772D66AD-1271-46B3-9ABA-C611828877FB}" type="pres">
      <dgm:prSet presAssocID="{1322F096-D61B-49AD-8DB8-1A8300258FBC}" presName="spacer" presStyleCnt="0"/>
      <dgm:spPr/>
    </dgm:pt>
    <dgm:pt modelId="{42FC5387-1697-46B3-B5EA-E04409EFF6DB}" type="pres">
      <dgm:prSet presAssocID="{68237E3D-895F-4375-9D34-363655F85C89}" presName="parentText" presStyleLbl="node1" presStyleIdx="3" presStyleCnt="6">
        <dgm:presLayoutVars>
          <dgm:chMax val="0"/>
          <dgm:bulletEnabled val="1"/>
        </dgm:presLayoutVars>
      </dgm:prSet>
      <dgm:spPr>
        <a:prstGeom prst="roundRect">
          <a:avLst/>
        </a:prstGeom>
      </dgm:spPr>
      <dgm:t>
        <a:bodyPr/>
        <a:lstStyle/>
        <a:p>
          <a:endParaRPr lang="en-US"/>
        </a:p>
      </dgm:t>
    </dgm:pt>
    <dgm:pt modelId="{FA7E2EF0-3BBA-4674-AC65-A6E9B4332391}" type="pres">
      <dgm:prSet presAssocID="{E9436142-4B56-43D3-837A-3200326DAC20}" presName="spacer" presStyleCnt="0"/>
      <dgm:spPr/>
    </dgm:pt>
    <dgm:pt modelId="{8DD3B7A1-22B0-4D08-AA7C-C84AF418BF18}" type="pres">
      <dgm:prSet presAssocID="{5EDE49E6-55E3-4766-B944-04847D5957DE}" presName="parentText" presStyleLbl="node1" presStyleIdx="4" presStyleCnt="6">
        <dgm:presLayoutVars>
          <dgm:chMax val="0"/>
          <dgm:bulletEnabled val="1"/>
        </dgm:presLayoutVars>
      </dgm:prSet>
      <dgm:spPr>
        <a:prstGeom prst="roundRect">
          <a:avLst/>
        </a:prstGeom>
      </dgm:spPr>
      <dgm:t>
        <a:bodyPr/>
        <a:lstStyle/>
        <a:p>
          <a:endParaRPr lang="en-US"/>
        </a:p>
      </dgm:t>
    </dgm:pt>
    <dgm:pt modelId="{74FB7C9A-D4DB-41AA-A714-709E9C58C577}" type="pres">
      <dgm:prSet presAssocID="{753C0BD3-0C6E-4D15-BAF5-817DD766A304}" presName="spacer" presStyleCnt="0"/>
      <dgm:spPr/>
    </dgm:pt>
    <dgm:pt modelId="{2B989645-29ED-465D-BC11-C892D22821CA}" type="pres">
      <dgm:prSet presAssocID="{C46CEAAD-4E21-4EF4-B8DF-BA9463435E26}" presName="parentText" presStyleLbl="node1" presStyleIdx="5" presStyleCnt="6">
        <dgm:presLayoutVars>
          <dgm:chMax val="0"/>
          <dgm:bulletEnabled val="1"/>
        </dgm:presLayoutVars>
      </dgm:prSet>
      <dgm:spPr>
        <a:prstGeom prst="roundRect">
          <a:avLst/>
        </a:prstGeom>
      </dgm:spPr>
      <dgm:t>
        <a:bodyPr/>
        <a:lstStyle/>
        <a:p>
          <a:endParaRPr lang="en-US"/>
        </a:p>
      </dgm:t>
    </dgm:pt>
  </dgm:ptLst>
  <dgm:cxnLst>
    <dgm:cxn modelId="{DA1127A3-AF5C-4BCE-B30F-3C58E533263D}" type="presOf" srcId="{4604618F-FC69-48F5-8F9C-125446DC39BB}" destId="{3D6C52D4-2B58-4405-8B3E-C0F25F464550}" srcOrd="0" destOrd="0" presId="urn:microsoft.com/office/officeart/2005/8/layout/vList2"/>
    <dgm:cxn modelId="{343F9E0A-5C73-4164-BB45-BFE2007ECA4D}" srcId="{079F0068-D3B8-4DE5-80EE-E1A124F5889F}" destId="{1CA781A6-7425-461B-A5EC-7F7FA6D5D5F7}" srcOrd="1" destOrd="0" parTransId="{8BC90E18-96F6-402D-B722-1278DAB4D8A4}" sibTransId="{74D898BF-4157-48DF-A431-4B7A82F7E1B2}"/>
    <dgm:cxn modelId="{E3209ECE-AFCF-424E-AAF2-44ADBFBF669A}" type="presOf" srcId="{C46CEAAD-4E21-4EF4-B8DF-BA9463435E26}" destId="{2B989645-29ED-465D-BC11-C892D22821CA}" srcOrd="0" destOrd="0" presId="urn:microsoft.com/office/officeart/2005/8/layout/vList2"/>
    <dgm:cxn modelId="{76C769C3-0881-4DA1-8E5F-106921846DEC}" type="presOf" srcId="{079F0068-D3B8-4DE5-80EE-E1A124F5889F}" destId="{23AC2D7D-B56C-49F3-922C-3C57526770E9}" srcOrd="0" destOrd="0" presId="urn:microsoft.com/office/officeart/2005/8/layout/vList2"/>
    <dgm:cxn modelId="{C814FFC0-89B6-4D4C-9F19-E7B4FC18E97E}" type="presOf" srcId="{5EDE49E6-55E3-4766-B944-04847D5957DE}" destId="{8DD3B7A1-22B0-4D08-AA7C-C84AF418BF18}" srcOrd="0" destOrd="0" presId="urn:microsoft.com/office/officeart/2005/8/layout/vList2"/>
    <dgm:cxn modelId="{422FFDAC-2B51-45E5-8C88-319D16C03479}" srcId="{079F0068-D3B8-4DE5-80EE-E1A124F5889F}" destId="{170BAB7F-FCB9-4BE8-A03E-C43EF0542743}" srcOrd="0" destOrd="0" parTransId="{71A66D41-C901-4FED-B2FF-1BC0D9D14A65}" sibTransId="{D58370B6-010E-40B4-8E34-97B033FB8F3D}"/>
    <dgm:cxn modelId="{D5FFD35A-3D2C-43C0-BD8D-7BBAB3A3F7E6}" type="presOf" srcId="{1CA781A6-7425-461B-A5EC-7F7FA6D5D5F7}" destId="{F63502F3-5145-43E8-B24C-F24CC85847D0}" srcOrd="0" destOrd="0" presId="urn:microsoft.com/office/officeart/2005/8/layout/vList2"/>
    <dgm:cxn modelId="{CA26D0DD-79B3-4D1B-A9F8-A9B66CD048B1}" srcId="{079F0068-D3B8-4DE5-80EE-E1A124F5889F}" destId="{4604618F-FC69-48F5-8F9C-125446DC39BB}" srcOrd="2" destOrd="0" parTransId="{1FE91830-0DD0-44EA-8661-912849ACBB3C}" sibTransId="{1322F096-D61B-49AD-8DB8-1A8300258FBC}"/>
    <dgm:cxn modelId="{5334CC9C-D1BE-489F-8E00-BCD0B551D42C}" srcId="{079F0068-D3B8-4DE5-80EE-E1A124F5889F}" destId="{5EDE49E6-55E3-4766-B944-04847D5957DE}" srcOrd="4" destOrd="0" parTransId="{7D6251C1-5DDB-4575-B98A-E0A43AAD6077}" sibTransId="{753C0BD3-0C6E-4D15-BAF5-817DD766A304}"/>
    <dgm:cxn modelId="{B7D9ECC6-44BE-4589-917D-39325F220BC4}" srcId="{079F0068-D3B8-4DE5-80EE-E1A124F5889F}" destId="{68237E3D-895F-4375-9D34-363655F85C89}" srcOrd="3" destOrd="0" parTransId="{774EC9EE-89E7-4CBC-81F8-DB5ECE3AC30C}" sibTransId="{E9436142-4B56-43D3-837A-3200326DAC20}"/>
    <dgm:cxn modelId="{0ECA76B1-99F3-4D3F-B938-0D549354E95B}" srcId="{079F0068-D3B8-4DE5-80EE-E1A124F5889F}" destId="{C46CEAAD-4E21-4EF4-B8DF-BA9463435E26}" srcOrd="5" destOrd="0" parTransId="{EBD62216-CBD0-42C2-8C8A-7BA13E826CAB}" sibTransId="{54B1A582-918D-491B-B64C-D2CA7748F5C5}"/>
    <dgm:cxn modelId="{D592134C-7549-403C-B8AE-933B3C1C2871}" type="presOf" srcId="{170BAB7F-FCB9-4BE8-A03E-C43EF0542743}" destId="{57F1B353-165D-41AB-9DBB-66A9B4A423AB}" srcOrd="0" destOrd="0" presId="urn:microsoft.com/office/officeart/2005/8/layout/vList2"/>
    <dgm:cxn modelId="{0A5A2991-E3E6-433F-A26E-599F9CE28A4E}" type="presOf" srcId="{68237E3D-895F-4375-9D34-363655F85C89}" destId="{42FC5387-1697-46B3-B5EA-E04409EFF6DB}" srcOrd="0" destOrd="0" presId="urn:microsoft.com/office/officeart/2005/8/layout/vList2"/>
    <dgm:cxn modelId="{34F9A63E-9F96-43BF-92A3-275DD794911C}" type="presParOf" srcId="{23AC2D7D-B56C-49F3-922C-3C57526770E9}" destId="{57F1B353-165D-41AB-9DBB-66A9B4A423AB}" srcOrd="0" destOrd="0" presId="urn:microsoft.com/office/officeart/2005/8/layout/vList2"/>
    <dgm:cxn modelId="{3C73E51F-2C2F-49AD-8797-A52703EA0FC8}" type="presParOf" srcId="{23AC2D7D-B56C-49F3-922C-3C57526770E9}" destId="{3A85DC27-21D3-475F-A4E5-7AC726F0C60D}" srcOrd="1" destOrd="0" presId="urn:microsoft.com/office/officeart/2005/8/layout/vList2"/>
    <dgm:cxn modelId="{CE9ABDFB-3D06-4D8C-BD23-17CBB3990D27}" type="presParOf" srcId="{23AC2D7D-B56C-49F3-922C-3C57526770E9}" destId="{F63502F3-5145-43E8-B24C-F24CC85847D0}" srcOrd="2" destOrd="0" presId="urn:microsoft.com/office/officeart/2005/8/layout/vList2"/>
    <dgm:cxn modelId="{9191437A-110A-4ABE-844F-EA600B754129}" type="presParOf" srcId="{23AC2D7D-B56C-49F3-922C-3C57526770E9}" destId="{E783D6FE-992C-4A8A-B5D1-87AFAD708A08}" srcOrd="3" destOrd="0" presId="urn:microsoft.com/office/officeart/2005/8/layout/vList2"/>
    <dgm:cxn modelId="{EE010064-3867-4FD1-A427-7862A434A7D5}" type="presParOf" srcId="{23AC2D7D-B56C-49F3-922C-3C57526770E9}" destId="{3D6C52D4-2B58-4405-8B3E-C0F25F464550}" srcOrd="4" destOrd="0" presId="urn:microsoft.com/office/officeart/2005/8/layout/vList2"/>
    <dgm:cxn modelId="{2DFFD78E-B724-4CA3-8658-D8496D333E6E}" type="presParOf" srcId="{23AC2D7D-B56C-49F3-922C-3C57526770E9}" destId="{772D66AD-1271-46B3-9ABA-C611828877FB}" srcOrd="5" destOrd="0" presId="urn:microsoft.com/office/officeart/2005/8/layout/vList2"/>
    <dgm:cxn modelId="{EBF571B6-DF91-493A-9212-F1C97A18ABFA}" type="presParOf" srcId="{23AC2D7D-B56C-49F3-922C-3C57526770E9}" destId="{42FC5387-1697-46B3-B5EA-E04409EFF6DB}" srcOrd="6" destOrd="0" presId="urn:microsoft.com/office/officeart/2005/8/layout/vList2"/>
    <dgm:cxn modelId="{5AFDB944-9EC5-4E5E-A279-1E6DFB243FF7}" type="presParOf" srcId="{23AC2D7D-B56C-49F3-922C-3C57526770E9}" destId="{FA7E2EF0-3BBA-4674-AC65-A6E9B4332391}" srcOrd="7" destOrd="0" presId="urn:microsoft.com/office/officeart/2005/8/layout/vList2"/>
    <dgm:cxn modelId="{7DFB001C-D7BC-48F0-9509-3DCC4837E5B5}" type="presParOf" srcId="{23AC2D7D-B56C-49F3-922C-3C57526770E9}" destId="{8DD3B7A1-22B0-4D08-AA7C-C84AF418BF18}" srcOrd="8" destOrd="0" presId="urn:microsoft.com/office/officeart/2005/8/layout/vList2"/>
    <dgm:cxn modelId="{8C8A1A0C-A518-443F-8B4A-EAA1DFB98B68}" type="presParOf" srcId="{23AC2D7D-B56C-49F3-922C-3C57526770E9}" destId="{74FB7C9A-D4DB-41AA-A714-709E9C58C577}" srcOrd="9" destOrd="0" presId="urn:microsoft.com/office/officeart/2005/8/layout/vList2"/>
    <dgm:cxn modelId="{7B33BB24-55AA-4D20-96D8-7D14524724D7}" type="presParOf" srcId="{23AC2D7D-B56C-49F3-922C-3C57526770E9}" destId="{2B989645-29ED-465D-BC11-C892D22821C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9F0068-D3B8-4DE5-80EE-E1A124F588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0BAB7F-FCB9-4BE8-A03E-C43EF0542743}">
      <dgm:prSet/>
      <dgm:spPr>
        <a:xfrm>
          <a:off x="0" y="15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Description</a:t>
          </a:r>
          <a:endParaRPr lang="en-US" dirty="0">
            <a:solidFill>
              <a:sysClr val="window" lastClr="FFFFFF"/>
            </a:solidFill>
            <a:latin typeface="Calibri"/>
            <a:ea typeface="+mn-ea"/>
            <a:cs typeface="+mn-cs"/>
          </a:endParaRPr>
        </a:p>
      </dgm:t>
    </dgm:pt>
    <dgm:pt modelId="{71A66D41-C901-4FED-B2FF-1BC0D9D14A65}" type="parTrans" cxnId="{422FFDAC-2B51-45E5-8C88-319D16C03479}">
      <dgm:prSet/>
      <dgm:spPr/>
      <dgm:t>
        <a:bodyPr/>
        <a:lstStyle/>
        <a:p>
          <a:endParaRPr lang="en-US"/>
        </a:p>
      </dgm:t>
    </dgm:pt>
    <dgm:pt modelId="{D58370B6-010E-40B4-8E34-97B033FB8F3D}" type="sibTrans" cxnId="{422FFDAC-2B51-45E5-8C88-319D16C03479}">
      <dgm:prSet/>
      <dgm:spPr/>
      <dgm:t>
        <a:bodyPr/>
        <a:lstStyle/>
        <a:p>
          <a:endParaRPr lang="en-US"/>
        </a:p>
      </dgm:t>
    </dgm:pt>
    <dgm:pt modelId="{4604618F-FC69-48F5-8F9C-125446DC39BB}">
      <dgm:prSet/>
      <dgm:spPr>
        <a:xfrm>
          <a:off x="0" y="1329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What is in it for me</a:t>
          </a:r>
          <a:endParaRPr lang="en-US" dirty="0">
            <a:solidFill>
              <a:sysClr val="window" lastClr="FFFFFF"/>
            </a:solidFill>
            <a:latin typeface="Calibri"/>
            <a:ea typeface="+mn-ea"/>
            <a:cs typeface="+mn-cs"/>
          </a:endParaRPr>
        </a:p>
      </dgm:t>
    </dgm:pt>
    <dgm:pt modelId="{1FE91830-0DD0-44EA-8661-912849ACBB3C}" type="parTrans" cxnId="{CA26D0DD-79B3-4D1B-A9F8-A9B66CD048B1}">
      <dgm:prSet/>
      <dgm:spPr/>
      <dgm:t>
        <a:bodyPr/>
        <a:lstStyle/>
        <a:p>
          <a:endParaRPr lang="en-US"/>
        </a:p>
      </dgm:t>
    </dgm:pt>
    <dgm:pt modelId="{1322F096-D61B-49AD-8DB8-1A8300258FBC}" type="sibTrans" cxnId="{CA26D0DD-79B3-4D1B-A9F8-A9B66CD048B1}">
      <dgm:prSet/>
      <dgm:spPr/>
      <dgm:t>
        <a:bodyPr/>
        <a:lstStyle/>
        <a:p>
          <a:endParaRPr lang="en-US"/>
        </a:p>
      </dgm:t>
    </dgm:pt>
    <dgm:pt modelId="{68237E3D-895F-4375-9D34-363655F85C89}">
      <dgm:prSet/>
      <dgm:spPr>
        <a:xfrm>
          <a:off x="0" y="1986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Tool usage with Examples</a:t>
          </a:r>
          <a:endParaRPr lang="en-US" dirty="0">
            <a:solidFill>
              <a:sysClr val="window" lastClr="FFFFFF"/>
            </a:solidFill>
            <a:latin typeface="Calibri"/>
            <a:ea typeface="+mn-ea"/>
            <a:cs typeface="+mn-cs"/>
          </a:endParaRPr>
        </a:p>
      </dgm:t>
    </dgm:pt>
    <dgm:pt modelId="{774EC9EE-89E7-4CBC-81F8-DB5ECE3AC30C}" type="parTrans" cxnId="{B7D9ECC6-44BE-4589-917D-39325F220BC4}">
      <dgm:prSet/>
      <dgm:spPr/>
      <dgm:t>
        <a:bodyPr/>
        <a:lstStyle/>
        <a:p>
          <a:endParaRPr lang="en-US"/>
        </a:p>
      </dgm:t>
    </dgm:pt>
    <dgm:pt modelId="{E9436142-4B56-43D3-837A-3200326DAC20}" type="sibTrans" cxnId="{B7D9ECC6-44BE-4589-917D-39325F220BC4}">
      <dgm:prSet/>
      <dgm:spPr/>
      <dgm:t>
        <a:bodyPr/>
        <a:lstStyle/>
        <a:p>
          <a:endParaRPr lang="en-US"/>
        </a:p>
      </dgm:t>
    </dgm:pt>
    <dgm:pt modelId="{C46CEAAD-4E21-4EF4-B8DF-BA9463435E26}">
      <dgm:prSet/>
      <dgm:spPr>
        <a:xfrm>
          <a:off x="0" y="3300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FAQ</a:t>
          </a:r>
          <a:endParaRPr lang="en-US" dirty="0">
            <a:solidFill>
              <a:sysClr val="window" lastClr="FFFFFF"/>
            </a:solidFill>
            <a:latin typeface="Calibri"/>
            <a:ea typeface="+mn-ea"/>
            <a:cs typeface="+mn-cs"/>
          </a:endParaRPr>
        </a:p>
      </dgm:t>
    </dgm:pt>
    <dgm:pt modelId="{EBD62216-CBD0-42C2-8C8A-7BA13E826CAB}" type="parTrans" cxnId="{0ECA76B1-99F3-4D3F-B938-0D549354E95B}">
      <dgm:prSet/>
      <dgm:spPr/>
      <dgm:t>
        <a:bodyPr/>
        <a:lstStyle/>
        <a:p>
          <a:endParaRPr lang="en-US"/>
        </a:p>
      </dgm:t>
    </dgm:pt>
    <dgm:pt modelId="{54B1A582-918D-491B-B64C-D2CA7748F5C5}" type="sibTrans" cxnId="{0ECA76B1-99F3-4D3F-B938-0D549354E95B}">
      <dgm:prSet/>
      <dgm:spPr/>
      <dgm:t>
        <a:bodyPr/>
        <a:lstStyle/>
        <a:p>
          <a:endParaRPr lang="en-US"/>
        </a:p>
      </dgm:t>
    </dgm:pt>
    <dgm:pt modelId="{5EDE49E6-55E3-4766-B944-04847D5957DE}">
      <dgm:prSet/>
      <dgm:spPr>
        <a:xfrm>
          <a:off x="0" y="2643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Case studies</a:t>
          </a:r>
          <a:endParaRPr lang="en-US" dirty="0">
            <a:solidFill>
              <a:sysClr val="window" lastClr="FFFFFF"/>
            </a:solidFill>
            <a:latin typeface="Calibri"/>
            <a:ea typeface="+mn-ea"/>
            <a:cs typeface="+mn-cs"/>
          </a:endParaRPr>
        </a:p>
      </dgm:t>
    </dgm:pt>
    <dgm:pt modelId="{7D6251C1-5DDB-4575-B98A-E0A43AAD6077}" type="parTrans" cxnId="{5334CC9C-D1BE-489F-8E00-BCD0B551D42C}">
      <dgm:prSet/>
      <dgm:spPr/>
      <dgm:t>
        <a:bodyPr/>
        <a:lstStyle/>
        <a:p>
          <a:endParaRPr lang="en-US"/>
        </a:p>
      </dgm:t>
    </dgm:pt>
    <dgm:pt modelId="{753C0BD3-0C6E-4D15-BAF5-817DD766A304}" type="sibTrans" cxnId="{5334CC9C-D1BE-489F-8E00-BCD0B551D42C}">
      <dgm:prSet/>
      <dgm:spPr/>
      <dgm:t>
        <a:bodyPr/>
        <a:lstStyle/>
        <a:p>
          <a:endParaRPr lang="en-US"/>
        </a:p>
      </dgm:t>
    </dgm:pt>
    <dgm:pt modelId="{1CA781A6-7425-461B-A5EC-7F7FA6D5D5F7}">
      <dgm:prSet/>
      <dgm:spPr>
        <a:xfrm>
          <a:off x="0" y="672216"/>
          <a:ext cx="6420712" cy="58500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l" rtl="0"/>
          <a:r>
            <a:rPr lang="en-US" dirty="0" smtClean="0">
              <a:solidFill>
                <a:sysClr val="window" lastClr="FFFFFF"/>
              </a:solidFill>
              <a:latin typeface="Calibri"/>
              <a:ea typeface="+mn-ea"/>
              <a:cs typeface="+mn-cs"/>
            </a:rPr>
            <a:t>Installation, Setup and Environment</a:t>
          </a:r>
          <a:endParaRPr lang="en-US" dirty="0">
            <a:solidFill>
              <a:sysClr val="window" lastClr="FFFFFF"/>
            </a:solidFill>
            <a:latin typeface="Calibri"/>
            <a:ea typeface="+mn-ea"/>
            <a:cs typeface="+mn-cs"/>
          </a:endParaRPr>
        </a:p>
      </dgm:t>
    </dgm:pt>
    <dgm:pt modelId="{8BC90E18-96F6-402D-B722-1278DAB4D8A4}" type="parTrans" cxnId="{343F9E0A-5C73-4164-BB45-BFE2007ECA4D}">
      <dgm:prSet/>
      <dgm:spPr/>
      <dgm:t>
        <a:bodyPr/>
        <a:lstStyle/>
        <a:p>
          <a:endParaRPr lang="en-US"/>
        </a:p>
      </dgm:t>
    </dgm:pt>
    <dgm:pt modelId="{74D898BF-4157-48DF-A431-4B7A82F7E1B2}" type="sibTrans" cxnId="{343F9E0A-5C73-4164-BB45-BFE2007ECA4D}">
      <dgm:prSet/>
      <dgm:spPr/>
      <dgm:t>
        <a:bodyPr/>
        <a:lstStyle/>
        <a:p>
          <a:endParaRPr lang="en-US"/>
        </a:p>
      </dgm:t>
    </dgm:pt>
    <dgm:pt modelId="{23AC2D7D-B56C-49F3-922C-3C57526770E9}" type="pres">
      <dgm:prSet presAssocID="{079F0068-D3B8-4DE5-80EE-E1A124F5889F}" presName="linear" presStyleCnt="0">
        <dgm:presLayoutVars>
          <dgm:animLvl val="lvl"/>
          <dgm:resizeHandles val="exact"/>
        </dgm:presLayoutVars>
      </dgm:prSet>
      <dgm:spPr/>
      <dgm:t>
        <a:bodyPr/>
        <a:lstStyle/>
        <a:p>
          <a:endParaRPr lang="en-US"/>
        </a:p>
      </dgm:t>
    </dgm:pt>
    <dgm:pt modelId="{57F1B353-165D-41AB-9DBB-66A9B4A423AB}" type="pres">
      <dgm:prSet presAssocID="{170BAB7F-FCB9-4BE8-A03E-C43EF0542743}" presName="parentText" presStyleLbl="node1" presStyleIdx="0" presStyleCnt="6">
        <dgm:presLayoutVars>
          <dgm:chMax val="0"/>
          <dgm:bulletEnabled val="1"/>
        </dgm:presLayoutVars>
      </dgm:prSet>
      <dgm:spPr>
        <a:prstGeom prst="roundRect">
          <a:avLst/>
        </a:prstGeom>
      </dgm:spPr>
      <dgm:t>
        <a:bodyPr/>
        <a:lstStyle/>
        <a:p>
          <a:endParaRPr lang="en-US"/>
        </a:p>
      </dgm:t>
    </dgm:pt>
    <dgm:pt modelId="{3A85DC27-21D3-475F-A4E5-7AC726F0C60D}" type="pres">
      <dgm:prSet presAssocID="{D58370B6-010E-40B4-8E34-97B033FB8F3D}" presName="spacer" presStyleCnt="0"/>
      <dgm:spPr/>
    </dgm:pt>
    <dgm:pt modelId="{F63502F3-5145-43E8-B24C-F24CC85847D0}" type="pres">
      <dgm:prSet presAssocID="{1CA781A6-7425-461B-A5EC-7F7FA6D5D5F7}" presName="parentText" presStyleLbl="node1" presStyleIdx="1" presStyleCnt="6">
        <dgm:presLayoutVars>
          <dgm:chMax val="0"/>
          <dgm:bulletEnabled val="1"/>
        </dgm:presLayoutVars>
      </dgm:prSet>
      <dgm:spPr>
        <a:prstGeom prst="roundRect">
          <a:avLst/>
        </a:prstGeom>
      </dgm:spPr>
      <dgm:t>
        <a:bodyPr/>
        <a:lstStyle/>
        <a:p>
          <a:endParaRPr lang="en-US"/>
        </a:p>
      </dgm:t>
    </dgm:pt>
    <dgm:pt modelId="{E783D6FE-992C-4A8A-B5D1-87AFAD708A08}" type="pres">
      <dgm:prSet presAssocID="{74D898BF-4157-48DF-A431-4B7A82F7E1B2}" presName="spacer" presStyleCnt="0"/>
      <dgm:spPr/>
    </dgm:pt>
    <dgm:pt modelId="{3D6C52D4-2B58-4405-8B3E-C0F25F464550}" type="pres">
      <dgm:prSet presAssocID="{4604618F-FC69-48F5-8F9C-125446DC39BB}" presName="parentText" presStyleLbl="node1" presStyleIdx="2" presStyleCnt="6">
        <dgm:presLayoutVars>
          <dgm:chMax val="0"/>
          <dgm:bulletEnabled val="1"/>
        </dgm:presLayoutVars>
      </dgm:prSet>
      <dgm:spPr>
        <a:prstGeom prst="roundRect">
          <a:avLst/>
        </a:prstGeom>
      </dgm:spPr>
      <dgm:t>
        <a:bodyPr/>
        <a:lstStyle/>
        <a:p>
          <a:endParaRPr lang="en-US"/>
        </a:p>
      </dgm:t>
    </dgm:pt>
    <dgm:pt modelId="{772D66AD-1271-46B3-9ABA-C611828877FB}" type="pres">
      <dgm:prSet presAssocID="{1322F096-D61B-49AD-8DB8-1A8300258FBC}" presName="spacer" presStyleCnt="0"/>
      <dgm:spPr/>
    </dgm:pt>
    <dgm:pt modelId="{42FC5387-1697-46B3-B5EA-E04409EFF6DB}" type="pres">
      <dgm:prSet presAssocID="{68237E3D-895F-4375-9D34-363655F85C89}" presName="parentText" presStyleLbl="node1" presStyleIdx="3" presStyleCnt="6">
        <dgm:presLayoutVars>
          <dgm:chMax val="0"/>
          <dgm:bulletEnabled val="1"/>
        </dgm:presLayoutVars>
      </dgm:prSet>
      <dgm:spPr>
        <a:prstGeom prst="roundRect">
          <a:avLst/>
        </a:prstGeom>
      </dgm:spPr>
      <dgm:t>
        <a:bodyPr/>
        <a:lstStyle/>
        <a:p>
          <a:endParaRPr lang="en-US"/>
        </a:p>
      </dgm:t>
    </dgm:pt>
    <dgm:pt modelId="{FA7E2EF0-3BBA-4674-AC65-A6E9B4332391}" type="pres">
      <dgm:prSet presAssocID="{E9436142-4B56-43D3-837A-3200326DAC20}" presName="spacer" presStyleCnt="0"/>
      <dgm:spPr/>
    </dgm:pt>
    <dgm:pt modelId="{8DD3B7A1-22B0-4D08-AA7C-C84AF418BF18}" type="pres">
      <dgm:prSet presAssocID="{5EDE49E6-55E3-4766-B944-04847D5957DE}" presName="parentText" presStyleLbl="node1" presStyleIdx="4" presStyleCnt="6">
        <dgm:presLayoutVars>
          <dgm:chMax val="0"/>
          <dgm:bulletEnabled val="1"/>
        </dgm:presLayoutVars>
      </dgm:prSet>
      <dgm:spPr>
        <a:prstGeom prst="roundRect">
          <a:avLst/>
        </a:prstGeom>
      </dgm:spPr>
      <dgm:t>
        <a:bodyPr/>
        <a:lstStyle/>
        <a:p>
          <a:endParaRPr lang="en-US"/>
        </a:p>
      </dgm:t>
    </dgm:pt>
    <dgm:pt modelId="{74FB7C9A-D4DB-41AA-A714-709E9C58C577}" type="pres">
      <dgm:prSet presAssocID="{753C0BD3-0C6E-4D15-BAF5-817DD766A304}" presName="spacer" presStyleCnt="0"/>
      <dgm:spPr/>
    </dgm:pt>
    <dgm:pt modelId="{2B989645-29ED-465D-BC11-C892D22821CA}" type="pres">
      <dgm:prSet presAssocID="{C46CEAAD-4E21-4EF4-B8DF-BA9463435E26}" presName="parentText" presStyleLbl="node1" presStyleIdx="5" presStyleCnt="6">
        <dgm:presLayoutVars>
          <dgm:chMax val="0"/>
          <dgm:bulletEnabled val="1"/>
        </dgm:presLayoutVars>
      </dgm:prSet>
      <dgm:spPr>
        <a:prstGeom prst="roundRect">
          <a:avLst/>
        </a:prstGeom>
      </dgm:spPr>
      <dgm:t>
        <a:bodyPr/>
        <a:lstStyle/>
        <a:p>
          <a:endParaRPr lang="en-US"/>
        </a:p>
      </dgm:t>
    </dgm:pt>
  </dgm:ptLst>
  <dgm:cxnLst>
    <dgm:cxn modelId="{593B873B-17F2-4093-9608-F4B3738ACE37}" type="presOf" srcId="{5EDE49E6-55E3-4766-B944-04847D5957DE}" destId="{8DD3B7A1-22B0-4D08-AA7C-C84AF418BF18}" srcOrd="0" destOrd="0" presId="urn:microsoft.com/office/officeart/2005/8/layout/vList2"/>
    <dgm:cxn modelId="{F8EFF2E0-4E30-43A4-9528-47107964F1D3}" type="presOf" srcId="{C46CEAAD-4E21-4EF4-B8DF-BA9463435E26}" destId="{2B989645-29ED-465D-BC11-C892D22821CA}" srcOrd="0" destOrd="0" presId="urn:microsoft.com/office/officeart/2005/8/layout/vList2"/>
    <dgm:cxn modelId="{343F9E0A-5C73-4164-BB45-BFE2007ECA4D}" srcId="{079F0068-D3B8-4DE5-80EE-E1A124F5889F}" destId="{1CA781A6-7425-461B-A5EC-7F7FA6D5D5F7}" srcOrd="1" destOrd="0" parTransId="{8BC90E18-96F6-402D-B722-1278DAB4D8A4}" sibTransId="{74D898BF-4157-48DF-A431-4B7A82F7E1B2}"/>
    <dgm:cxn modelId="{4ABD252E-3C7A-43A1-A177-A6ECD0E3D710}" type="presOf" srcId="{68237E3D-895F-4375-9D34-363655F85C89}" destId="{42FC5387-1697-46B3-B5EA-E04409EFF6DB}" srcOrd="0" destOrd="0" presId="urn:microsoft.com/office/officeart/2005/8/layout/vList2"/>
    <dgm:cxn modelId="{3A19C981-F8E9-41BD-A0CD-FC9BE0C7888B}" type="presOf" srcId="{079F0068-D3B8-4DE5-80EE-E1A124F5889F}" destId="{23AC2D7D-B56C-49F3-922C-3C57526770E9}" srcOrd="0" destOrd="0" presId="urn:microsoft.com/office/officeart/2005/8/layout/vList2"/>
    <dgm:cxn modelId="{422FFDAC-2B51-45E5-8C88-319D16C03479}" srcId="{079F0068-D3B8-4DE5-80EE-E1A124F5889F}" destId="{170BAB7F-FCB9-4BE8-A03E-C43EF0542743}" srcOrd="0" destOrd="0" parTransId="{71A66D41-C901-4FED-B2FF-1BC0D9D14A65}" sibTransId="{D58370B6-010E-40B4-8E34-97B033FB8F3D}"/>
    <dgm:cxn modelId="{BDEDA404-2752-4359-A6F7-0DC297BB8A7E}" type="presOf" srcId="{170BAB7F-FCB9-4BE8-A03E-C43EF0542743}" destId="{57F1B353-165D-41AB-9DBB-66A9B4A423AB}" srcOrd="0" destOrd="0" presId="urn:microsoft.com/office/officeart/2005/8/layout/vList2"/>
    <dgm:cxn modelId="{244C9805-655E-4DA8-A89F-232C35F5BC2D}" type="presOf" srcId="{4604618F-FC69-48F5-8F9C-125446DC39BB}" destId="{3D6C52D4-2B58-4405-8B3E-C0F25F464550}" srcOrd="0" destOrd="0" presId="urn:microsoft.com/office/officeart/2005/8/layout/vList2"/>
    <dgm:cxn modelId="{CA26D0DD-79B3-4D1B-A9F8-A9B66CD048B1}" srcId="{079F0068-D3B8-4DE5-80EE-E1A124F5889F}" destId="{4604618F-FC69-48F5-8F9C-125446DC39BB}" srcOrd="2" destOrd="0" parTransId="{1FE91830-0DD0-44EA-8661-912849ACBB3C}" sibTransId="{1322F096-D61B-49AD-8DB8-1A8300258FBC}"/>
    <dgm:cxn modelId="{5334CC9C-D1BE-489F-8E00-BCD0B551D42C}" srcId="{079F0068-D3B8-4DE5-80EE-E1A124F5889F}" destId="{5EDE49E6-55E3-4766-B944-04847D5957DE}" srcOrd="4" destOrd="0" parTransId="{7D6251C1-5DDB-4575-B98A-E0A43AAD6077}" sibTransId="{753C0BD3-0C6E-4D15-BAF5-817DD766A304}"/>
    <dgm:cxn modelId="{C18F4137-BBCA-4CB4-8F57-C57117EA4458}" type="presOf" srcId="{1CA781A6-7425-461B-A5EC-7F7FA6D5D5F7}" destId="{F63502F3-5145-43E8-B24C-F24CC85847D0}" srcOrd="0" destOrd="0" presId="urn:microsoft.com/office/officeart/2005/8/layout/vList2"/>
    <dgm:cxn modelId="{B7D9ECC6-44BE-4589-917D-39325F220BC4}" srcId="{079F0068-D3B8-4DE5-80EE-E1A124F5889F}" destId="{68237E3D-895F-4375-9D34-363655F85C89}" srcOrd="3" destOrd="0" parTransId="{774EC9EE-89E7-4CBC-81F8-DB5ECE3AC30C}" sibTransId="{E9436142-4B56-43D3-837A-3200326DAC20}"/>
    <dgm:cxn modelId="{0ECA76B1-99F3-4D3F-B938-0D549354E95B}" srcId="{079F0068-D3B8-4DE5-80EE-E1A124F5889F}" destId="{C46CEAAD-4E21-4EF4-B8DF-BA9463435E26}" srcOrd="5" destOrd="0" parTransId="{EBD62216-CBD0-42C2-8C8A-7BA13E826CAB}" sibTransId="{54B1A582-918D-491B-B64C-D2CA7748F5C5}"/>
    <dgm:cxn modelId="{6C8F7CDC-FCFC-4BAC-AF9E-6565614F43C0}" type="presParOf" srcId="{23AC2D7D-B56C-49F3-922C-3C57526770E9}" destId="{57F1B353-165D-41AB-9DBB-66A9B4A423AB}" srcOrd="0" destOrd="0" presId="urn:microsoft.com/office/officeart/2005/8/layout/vList2"/>
    <dgm:cxn modelId="{F3634DEF-5E1F-49F7-BDCE-0313D0AAA204}" type="presParOf" srcId="{23AC2D7D-B56C-49F3-922C-3C57526770E9}" destId="{3A85DC27-21D3-475F-A4E5-7AC726F0C60D}" srcOrd="1" destOrd="0" presId="urn:microsoft.com/office/officeart/2005/8/layout/vList2"/>
    <dgm:cxn modelId="{3E262F66-74D9-4730-B726-2865CF8795D8}" type="presParOf" srcId="{23AC2D7D-B56C-49F3-922C-3C57526770E9}" destId="{F63502F3-5145-43E8-B24C-F24CC85847D0}" srcOrd="2" destOrd="0" presId="urn:microsoft.com/office/officeart/2005/8/layout/vList2"/>
    <dgm:cxn modelId="{DB61BB4B-AEB7-4AF4-AE10-33B695729B1E}" type="presParOf" srcId="{23AC2D7D-B56C-49F3-922C-3C57526770E9}" destId="{E783D6FE-992C-4A8A-B5D1-87AFAD708A08}" srcOrd="3" destOrd="0" presId="urn:microsoft.com/office/officeart/2005/8/layout/vList2"/>
    <dgm:cxn modelId="{944A1E05-4652-493B-B4F0-24A88C94260C}" type="presParOf" srcId="{23AC2D7D-B56C-49F3-922C-3C57526770E9}" destId="{3D6C52D4-2B58-4405-8B3E-C0F25F464550}" srcOrd="4" destOrd="0" presId="urn:microsoft.com/office/officeart/2005/8/layout/vList2"/>
    <dgm:cxn modelId="{C4BB488B-51BF-4CE4-B1F5-BB8998988131}" type="presParOf" srcId="{23AC2D7D-B56C-49F3-922C-3C57526770E9}" destId="{772D66AD-1271-46B3-9ABA-C611828877FB}" srcOrd="5" destOrd="0" presId="urn:microsoft.com/office/officeart/2005/8/layout/vList2"/>
    <dgm:cxn modelId="{539E6971-C0B1-4263-AD28-03B47B118828}" type="presParOf" srcId="{23AC2D7D-B56C-49F3-922C-3C57526770E9}" destId="{42FC5387-1697-46B3-B5EA-E04409EFF6DB}" srcOrd="6" destOrd="0" presId="urn:microsoft.com/office/officeart/2005/8/layout/vList2"/>
    <dgm:cxn modelId="{C071EBE7-2C91-4540-B615-B21FE1DDEB48}" type="presParOf" srcId="{23AC2D7D-B56C-49F3-922C-3C57526770E9}" destId="{FA7E2EF0-3BBA-4674-AC65-A6E9B4332391}" srcOrd="7" destOrd="0" presId="urn:microsoft.com/office/officeart/2005/8/layout/vList2"/>
    <dgm:cxn modelId="{29F15F33-ECAA-4C72-864A-88ED271EFD11}" type="presParOf" srcId="{23AC2D7D-B56C-49F3-922C-3C57526770E9}" destId="{8DD3B7A1-22B0-4D08-AA7C-C84AF418BF18}" srcOrd="8" destOrd="0" presId="urn:microsoft.com/office/officeart/2005/8/layout/vList2"/>
    <dgm:cxn modelId="{FFFCD358-B42C-4911-8CEF-0745FB4F62B0}" type="presParOf" srcId="{23AC2D7D-B56C-49F3-922C-3C57526770E9}" destId="{74FB7C9A-D4DB-41AA-A714-709E9C58C577}" srcOrd="9" destOrd="0" presId="urn:microsoft.com/office/officeart/2005/8/layout/vList2"/>
    <dgm:cxn modelId="{D7C5AB64-8505-457A-9E18-B12ED7075204}" type="presParOf" srcId="{23AC2D7D-B56C-49F3-922C-3C57526770E9}" destId="{2B989645-29ED-465D-BC11-C892D22821C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1B353-165D-41AB-9DBB-66A9B4A423AB}">
      <dsp:nvSpPr>
        <dsp:cNvPr id="0" name=""/>
        <dsp:cNvSpPr/>
      </dsp:nvSpPr>
      <dsp:spPr>
        <a:xfrm>
          <a:off x="0" y="5049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Description</a:t>
          </a:r>
          <a:endParaRPr lang="en-US" sz="2400" kern="1200" dirty="0">
            <a:solidFill>
              <a:sysClr val="window" lastClr="FFFFFF"/>
            </a:solidFill>
            <a:latin typeface="Calibri"/>
            <a:ea typeface="+mn-ea"/>
            <a:cs typeface="+mn-cs"/>
          </a:endParaRPr>
        </a:p>
      </dsp:txBody>
      <dsp:txXfrm>
        <a:off x="28100" y="78596"/>
        <a:ext cx="6364512" cy="519439"/>
      </dsp:txXfrm>
    </dsp:sp>
    <dsp:sp modelId="{F63502F3-5145-43E8-B24C-F24CC85847D0}">
      <dsp:nvSpPr>
        <dsp:cNvPr id="0" name=""/>
        <dsp:cNvSpPr/>
      </dsp:nvSpPr>
      <dsp:spPr>
        <a:xfrm>
          <a:off x="0" y="69525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Installation, Setup and Environment</a:t>
          </a:r>
          <a:endParaRPr lang="en-US" sz="2400" kern="1200" dirty="0">
            <a:solidFill>
              <a:sysClr val="window" lastClr="FFFFFF"/>
            </a:solidFill>
            <a:latin typeface="Calibri"/>
            <a:ea typeface="+mn-ea"/>
            <a:cs typeface="+mn-cs"/>
          </a:endParaRPr>
        </a:p>
      </dsp:txBody>
      <dsp:txXfrm>
        <a:off x="28100" y="723356"/>
        <a:ext cx="6364512" cy="519439"/>
      </dsp:txXfrm>
    </dsp:sp>
    <dsp:sp modelId="{3D6C52D4-2B58-4405-8B3E-C0F25F464550}">
      <dsp:nvSpPr>
        <dsp:cNvPr id="0" name=""/>
        <dsp:cNvSpPr/>
      </dsp:nvSpPr>
      <dsp:spPr>
        <a:xfrm>
          <a:off x="0" y="134001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What is in it for me</a:t>
          </a:r>
          <a:endParaRPr lang="en-US" sz="2400" kern="1200" dirty="0">
            <a:solidFill>
              <a:sysClr val="window" lastClr="FFFFFF"/>
            </a:solidFill>
            <a:latin typeface="Calibri"/>
            <a:ea typeface="+mn-ea"/>
            <a:cs typeface="+mn-cs"/>
          </a:endParaRPr>
        </a:p>
      </dsp:txBody>
      <dsp:txXfrm>
        <a:off x="28100" y="1368116"/>
        <a:ext cx="6364512" cy="519439"/>
      </dsp:txXfrm>
    </dsp:sp>
    <dsp:sp modelId="{42FC5387-1697-46B3-B5EA-E04409EFF6DB}">
      <dsp:nvSpPr>
        <dsp:cNvPr id="0" name=""/>
        <dsp:cNvSpPr/>
      </dsp:nvSpPr>
      <dsp:spPr>
        <a:xfrm>
          <a:off x="0" y="198477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Tool usage with Examples</a:t>
          </a:r>
          <a:endParaRPr lang="en-US" sz="2400" kern="1200" dirty="0">
            <a:solidFill>
              <a:sysClr val="window" lastClr="FFFFFF"/>
            </a:solidFill>
            <a:latin typeface="Calibri"/>
            <a:ea typeface="+mn-ea"/>
            <a:cs typeface="+mn-cs"/>
          </a:endParaRPr>
        </a:p>
      </dsp:txBody>
      <dsp:txXfrm>
        <a:off x="28100" y="2012876"/>
        <a:ext cx="6364512" cy="519439"/>
      </dsp:txXfrm>
    </dsp:sp>
    <dsp:sp modelId="{8DD3B7A1-22B0-4D08-AA7C-C84AF418BF18}">
      <dsp:nvSpPr>
        <dsp:cNvPr id="0" name=""/>
        <dsp:cNvSpPr/>
      </dsp:nvSpPr>
      <dsp:spPr>
        <a:xfrm>
          <a:off x="0" y="262953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Case studies</a:t>
          </a:r>
          <a:endParaRPr lang="en-US" sz="2400" kern="1200" dirty="0">
            <a:solidFill>
              <a:sysClr val="window" lastClr="FFFFFF"/>
            </a:solidFill>
            <a:latin typeface="Calibri"/>
            <a:ea typeface="+mn-ea"/>
            <a:cs typeface="+mn-cs"/>
          </a:endParaRPr>
        </a:p>
      </dsp:txBody>
      <dsp:txXfrm>
        <a:off x="28100" y="2657636"/>
        <a:ext cx="6364512" cy="519439"/>
      </dsp:txXfrm>
    </dsp:sp>
    <dsp:sp modelId="{2B989645-29ED-465D-BC11-C892D22821CA}">
      <dsp:nvSpPr>
        <dsp:cNvPr id="0" name=""/>
        <dsp:cNvSpPr/>
      </dsp:nvSpPr>
      <dsp:spPr>
        <a:xfrm>
          <a:off x="0" y="327429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FAQ</a:t>
          </a:r>
          <a:endParaRPr lang="en-US" sz="2400" kern="1200" dirty="0">
            <a:solidFill>
              <a:sysClr val="window" lastClr="FFFFFF"/>
            </a:solidFill>
            <a:latin typeface="Calibri"/>
            <a:ea typeface="+mn-ea"/>
            <a:cs typeface="+mn-cs"/>
          </a:endParaRPr>
        </a:p>
      </dsp:txBody>
      <dsp:txXfrm>
        <a:off x="28100" y="3302396"/>
        <a:ext cx="6364512"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1B353-165D-41AB-9DBB-66A9B4A423AB}">
      <dsp:nvSpPr>
        <dsp:cNvPr id="0" name=""/>
        <dsp:cNvSpPr/>
      </dsp:nvSpPr>
      <dsp:spPr>
        <a:xfrm>
          <a:off x="0" y="5049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Description</a:t>
          </a:r>
          <a:endParaRPr lang="en-US" sz="2400" kern="1200" dirty="0">
            <a:solidFill>
              <a:sysClr val="window" lastClr="FFFFFF"/>
            </a:solidFill>
            <a:latin typeface="Calibri"/>
            <a:ea typeface="+mn-ea"/>
            <a:cs typeface="+mn-cs"/>
          </a:endParaRPr>
        </a:p>
      </dsp:txBody>
      <dsp:txXfrm>
        <a:off x="28100" y="78596"/>
        <a:ext cx="6364512" cy="519439"/>
      </dsp:txXfrm>
    </dsp:sp>
    <dsp:sp modelId="{F63502F3-5145-43E8-B24C-F24CC85847D0}">
      <dsp:nvSpPr>
        <dsp:cNvPr id="0" name=""/>
        <dsp:cNvSpPr/>
      </dsp:nvSpPr>
      <dsp:spPr>
        <a:xfrm>
          <a:off x="0" y="69525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Installation, Setup and Environment</a:t>
          </a:r>
          <a:endParaRPr lang="en-US" sz="2400" kern="1200" dirty="0">
            <a:solidFill>
              <a:sysClr val="window" lastClr="FFFFFF"/>
            </a:solidFill>
            <a:latin typeface="Calibri"/>
            <a:ea typeface="+mn-ea"/>
            <a:cs typeface="+mn-cs"/>
          </a:endParaRPr>
        </a:p>
      </dsp:txBody>
      <dsp:txXfrm>
        <a:off x="28100" y="723356"/>
        <a:ext cx="6364512" cy="519439"/>
      </dsp:txXfrm>
    </dsp:sp>
    <dsp:sp modelId="{3D6C52D4-2B58-4405-8B3E-C0F25F464550}">
      <dsp:nvSpPr>
        <dsp:cNvPr id="0" name=""/>
        <dsp:cNvSpPr/>
      </dsp:nvSpPr>
      <dsp:spPr>
        <a:xfrm>
          <a:off x="0" y="134001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What is in it for me</a:t>
          </a:r>
          <a:endParaRPr lang="en-US" sz="2400" kern="1200" dirty="0">
            <a:solidFill>
              <a:sysClr val="window" lastClr="FFFFFF"/>
            </a:solidFill>
            <a:latin typeface="Calibri"/>
            <a:ea typeface="+mn-ea"/>
            <a:cs typeface="+mn-cs"/>
          </a:endParaRPr>
        </a:p>
      </dsp:txBody>
      <dsp:txXfrm>
        <a:off x="28100" y="1368116"/>
        <a:ext cx="6364512" cy="519439"/>
      </dsp:txXfrm>
    </dsp:sp>
    <dsp:sp modelId="{42FC5387-1697-46B3-B5EA-E04409EFF6DB}">
      <dsp:nvSpPr>
        <dsp:cNvPr id="0" name=""/>
        <dsp:cNvSpPr/>
      </dsp:nvSpPr>
      <dsp:spPr>
        <a:xfrm>
          <a:off x="0" y="198477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Tool usage with Examples</a:t>
          </a:r>
          <a:endParaRPr lang="en-US" sz="2400" kern="1200" dirty="0">
            <a:solidFill>
              <a:sysClr val="window" lastClr="FFFFFF"/>
            </a:solidFill>
            <a:latin typeface="Calibri"/>
            <a:ea typeface="+mn-ea"/>
            <a:cs typeface="+mn-cs"/>
          </a:endParaRPr>
        </a:p>
      </dsp:txBody>
      <dsp:txXfrm>
        <a:off x="28100" y="2012876"/>
        <a:ext cx="6364512" cy="519439"/>
      </dsp:txXfrm>
    </dsp:sp>
    <dsp:sp modelId="{8DD3B7A1-22B0-4D08-AA7C-C84AF418BF18}">
      <dsp:nvSpPr>
        <dsp:cNvPr id="0" name=""/>
        <dsp:cNvSpPr/>
      </dsp:nvSpPr>
      <dsp:spPr>
        <a:xfrm>
          <a:off x="0" y="262953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Case studies</a:t>
          </a:r>
          <a:endParaRPr lang="en-US" sz="2400" kern="1200" dirty="0">
            <a:solidFill>
              <a:sysClr val="window" lastClr="FFFFFF"/>
            </a:solidFill>
            <a:latin typeface="Calibri"/>
            <a:ea typeface="+mn-ea"/>
            <a:cs typeface="+mn-cs"/>
          </a:endParaRPr>
        </a:p>
      </dsp:txBody>
      <dsp:txXfrm>
        <a:off x="28100" y="2657636"/>
        <a:ext cx="6364512" cy="519439"/>
      </dsp:txXfrm>
    </dsp:sp>
    <dsp:sp modelId="{2B989645-29ED-465D-BC11-C892D22821CA}">
      <dsp:nvSpPr>
        <dsp:cNvPr id="0" name=""/>
        <dsp:cNvSpPr/>
      </dsp:nvSpPr>
      <dsp:spPr>
        <a:xfrm>
          <a:off x="0" y="327429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FAQ</a:t>
          </a:r>
          <a:endParaRPr lang="en-US" sz="2400" kern="1200" dirty="0">
            <a:solidFill>
              <a:sysClr val="window" lastClr="FFFFFF"/>
            </a:solidFill>
            <a:latin typeface="Calibri"/>
            <a:ea typeface="+mn-ea"/>
            <a:cs typeface="+mn-cs"/>
          </a:endParaRPr>
        </a:p>
      </dsp:txBody>
      <dsp:txXfrm>
        <a:off x="28100" y="3302396"/>
        <a:ext cx="6364512" cy="519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1B353-165D-41AB-9DBB-66A9B4A423AB}">
      <dsp:nvSpPr>
        <dsp:cNvPr id="0" name=""/>
        <dsp:cNvSpPr/>
      </dsp:nvSpPr>
      <dsp:spPr>
        <a:xfrm>
          <a:off x="0" y="5049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Description</a:t>
          </a:r>
          <a:endParaRPr lang="en-US" sz="2400" kern="1200" dirty="0">
            <a:solidFill>
              <a:sysClr val="window" lastClr="FFFFFF"/>
            </a:solidFill>
            <a:latin typeface="Calibri"/>
            <a:ea typeface="+mn-ea"/>
            <a:cs typeface="+mn-cs"/>
          </a:endParaRPr>
        </a:p>
      </dsp:txBody>
      <dsp:txXfrm>
        <a:off x="28100" y="78596"/>
        <a:ext cx="6364512" cy="519439"/>
      </dsp:txXfrm>
    </dsp:sp>
    <dsp:sp modelId="{F63502F3-5145-43E8-B24C-F24CC85847D0}">
      <dsp:nvSpPr>
        <dsp:cNvPr id="0" name=""/>
        <dsp:cNvSpPr/>
      </dsp:nvSpPr>
      <dsp:spPr>
        <a:xfrm>
          <a:off x="0" y="69525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Installation, Setup and Environment</a:t>
          </a:r>
          <a:endParaRPr lang="en-US" sz="2400" kern="1200" dirty="0">
            <a:solidFill>
              <a:sysClr val="window" lastClr="FFFFFF"/>
            </a:solidFill>
            <a:latin typeface="Calibri"/>
            <a:ea typeface="+mn-ea"/>
            <a:cs typeface="+mn-cs"/>
          </a:endParaRPr>
        </a:p>
      </dsp:txBody>
      <dsp:txXfrm>
        <a:off x="28100" y="723356"/>
        <a:ext cx="6364512" cy="519439"/>
      </dsp:txXfrm>
    </dsp:sp>
    <dsp:sp modelId="{3D6C52D4-2B58-4405-8B3E-C0F25F464550}">
      <dsp:nvSpPr>
        <dsp:cNvPr id="0" name=""/>
        <dsp:cNvSpPr/>
      </dsp:nvSpPr>
      <dsp:spPr>
        <a:xfrm>
          <a:off x="0" y="134001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What is in it for me</a:t>
          </a:r>
          <a:endParaRPr lang="en-US" sz="2400" kern="1200" dirty="0">
            <a:solidFill>
              <a:sysClr val="window" lastClr="FFFFFF"/>
            </a:solidFill>
            <a:latin typeface="Calibri"/>
            <a:ea typeface="+mn-ea"/>
            <a:cs typeface="+mn-cs"/>
          </a:endParaRPr>
        </a:p>
      </dsp:txBody>
      <dsp:txXfrm>
        <a:off x="28100" y="1368116"/>
        <a:ext cx="6364512" cy="519439"/>
      </dsp:txXfrm>
    </dsp:sp>
    <dsp:sp modelId="{42FC5387-1697-46B3-B5EA-E04409EFF6DB}">
      <dsp:nvSpPr>
        <dsp:cNvPr id="0" name=""/>
        <dsp:cNvSpPr/>
      </dsp:nvSpPr>
      <dsp:spPr>
        <a:xfrm>
          <a:off x="0" y="198477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Tool usage with Examples</a:t>
          </a:r>
          <a:endParaRPr lang="en-US" sz="2400" kern="1200" dirty="0">
            <a:solidFill>
              <a:sysClr val="window" lastClr="FFFFFF"/>
            </a:solidFill>
            <a:latin typeface="Calibri"/>
            <a:ea typeface="+mn-ea"/>
            <a:cs typeface="+mn-cs"/>
          </a:endParaRPr>
        </a:p>
      </dsp:txBody>
      <dsp:txXfrm>
        <a:off x="28100" y="2012876"/>
        <a:ext cx="6364512" cy="519439"/>
      </dsp:txXfrm>
    </dsp:sp>
    <dsp:sp modelId="{8DD3B7A1-22B0-4D08-AA7C-C84AF418BF18}">
      <dsp:nvSpPr>
        <dsp:cNvPr id="0" name=""/>
        <dsp:cNvSpPr/>
      </dsp:nvSpPr>
      <dsp:spPr>
        <a:xfrm>
          <a:off x="0" y="262953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Case studies</a:t>
          </a:r>
          <a:endParaRPr lang="en-US" sz="2400" kern="1200" dirty="0">
            <a:solidFill>
              <a:sysClr val="window" lastClr="FFFFFF"/>
            </a:solidFill>
            <a:latin typeface="Calibri"/>
            <a:ea typeface="+mn-ea"/>
            <a:cs typeface="+mn-cs"/>
          </a:endParaRPr>
        </a:p>
      </dsp:txBody>
      <dsp:txXfrm>
        <a:off x="28100" y="2657636"/>
        <a:ext cx="6364512" cy="519439"/>
      </dsp:txXfrm>
    </dsp:sp>
    <dsp:sp modelId="{2B989645-29ED-465D-BC11-C892D22821CA}">
      <dsp:nvSpPr>
        <dsp:cNvPr id="0" name=""/>
        <dsp:cNvSpPr/>
      </dsp:nvSpPr>
      <dsp:spPr>
        <a:xfrm>
          <a:off x="0" y="3274296"/>
          <a:ext cx="6420712" cy="575639"/>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solidFill>
                <a:sysClr val="window" lastClr="FFFFFF"/>
              </a:solidFill>
              <a:latin typeface="Calibri"/>
              <a:ea typeface="+mn-ea"/>
              <a:cs typeface="+mn-cs"/>
            </a:rPr>
            <a:t>FAQ</a:t>
          </a:r>
          <a:endParaRPr lang="en-US" sz="2400" kern="1200" dirty="0">
            <a:solidFill>
              <a:sysClr val="window" lastClr="FFFFFF"/>
            </a:solidFill>
            <a:latin typeface="Calibri"/>
            <a:ea typeface="+mn-ea"/>
            <a:cs typeface="+mn-cs"/>
          </a:endParaRPr>
        </a:p>
      </dsp:txBody>
      <dsp:txXfrm>
        <a:off x="28100" y="3302396"/>
        <a:ext cx="6364512"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sp>
        <p:nvSpPr>
          <p:cNvPr id="4" name="Shape 4"/>
          <p:cNvSpPr>
            <a:spLocks noGrp="1" noRot="1" noChangeAspect="1"/>
          </p:cNvSpPr>
          <p:nvPr>
            <p:ph type="sldImg" idx="3"/>
          </p:nvPr>
        </p:nvSpPr>
        <p:spPr>
          <a:xfrm>
            <a:off x="685800" y="685800"/>
            <a:ext cx="548639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spTree>
    <p:extLst>
      <p:ext uri="{BB962C8B-B14F-4D97-AF65-F5344CB8AC3E}">
        <p14:creationId xmlns:p14="http://schemas.microsoft.com/office/powerpoint/2010/main" val="367616379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70" name="Shape 7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266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70" name="Shape 7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2153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70" name="Shape 7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22659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608400" y="1057300"/>
            <a:ext cx="6195847" cy="300032"/>
          </a:xfrm>
          <a:prstGeom prst="rect">
            <a:avLst/>
          </a:prstGeom>
          <a:noFill/>
          <a:ln>
            <a:noFill/>
          </a:ln>
        </p:spPr>
        <p:txBody>
          <a:bodyPr lIns="91425" tIns="91425" rIns="91425" bIns="91425" anchor="ctr" anchorCtr="0"/>
          <a:lstStyle>
            <a:lvl1pPr marL="14288" indent="-1587" rtl="0">
              <a:lnSpc>
                <a:spcPct val="90000"/>
              </a:lnSpc>
              <a:spcBef>
                <a:spcPts val="0"/>
              </a:spcBef>
              <a:buClr>
                <a:srgbClr val="A6A6A6"/>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2"/>
          </p:nvPr>
        </p:nvSpPr>
        <p:spPr>
          <a:xfrm>
            <a:off x="608400" y="1365849"/>
            <a:ext cx="1079872" cy="180640"/>
          </a:xfrm>
          <a:prstGeom prst="rect">
            <a:avLst/>
          </a:prstGeom>
          <a:noFill/>
          <a:ln>
            <a:noFill/>
          </a:ln>
        </p:spPr>
        <p:txBody>
          <a:bodyPr lIns="91425" tIns="91425" rIns="91425" bIns="91425" anchor="t" anchorCtr="0"/>
          <a:lstStyle>
            <a:lvl1pPr marL="14288" indent="-1587" rtl="0">
              <a:spcBef>
                <a:spcPts val="0"/>
              </a:spcBef>
              <a:buClr>
                <a:srgbClr val="A6A6A6"/>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a:spLocks noGrp="1"/>
          </p:cNvSpPr>
          <p:nvPr>
            <p:ph type="pic" idx="3"/>
          </p:nvPr>
        </p:nvSpPr>
        <p:spPr>
          <a:xfrm>
            <a:off x="7072329" y="697260"/>
            <a:ext cx="1821067" cy="660135"/>
          </a:xfrm>
          <a:prstGeom prst="rect">
            <a:avLst/>
          </a:prstGeom>
          <a:noFill/>
          <a:ln>
            <a:noFill/>
          </a:ln>
        </p:spPr>
      </p:sp>
      <p:sp>
        <p:nvSpPr>
          <p:cNvPr id="25" name="Shape 25"/>
          <p:cNvSpPr txBox="1">
            <a:spLocks noGrp="1"/>
          </p:cNvSpPr>
          <p:nvPr>
            <p:ph type="title"/>
          </p:nvPr>
        </p:nvSpPr>
        <p:spPr>
          <a:xfrm>
            <a:off x="608400" y="217207"/>
            <a:ext cx="6195847" cy="840092"/>
          </a:xfrm>
          <a:prstGeom prst="rect">
            <a:avLst/>
          </a:prstGeom>
          <a:noFill/>
          <a:ln>
            <a:noFill/>
          </a:ln>
        </p:spPr>
        <p:txBody>
          <a:bodyPr lIns="91425" tIns="91425" rIns="91425" bIns="91425" anchor="b" anchorCtr="0"/>
          <a:lstStyle>
            <a:lvl1pPr rtl="0">
              <a:lnSpc>
                <a:spcPct val="85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Title 1"/>
          <p:cNvSpPr>
            <a:spLocks/>
          </p:cNvSpPr>
          <p:nvPr userDrawn="1"/>
        </p:nvSpPr>
        <p:spPr bwMode="auto">
          <a:xfrm>
            <a:off x="903337" y="2313169"/>
            <a:ext cx="5375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3200" b="1" dirty="0" smtClean="0">
                <a:solidFill>
                  <a:srgbClr val="1895DD"/>
                </a:solidFill>
                <a:latin typeface="Calibri" pitchFamily="34" charset="0"/>
              </a:rPr>
              <a:t>THANK YOU</a:t>
            </a:r>
          </a:p>
        </p:txBody>
      </p:sp>
      <p:sp>
        <p:nvSpPr>
          <p:cNvPr id="4" name="Subtitle 2"/>
          <p:cNvSpPr txBox="1">
            <a:spLocks/>
          </p:cNvSpPr>
          <p:nvPr userDrawn="1"/>
        </p:nvSpPr>
        <p:spPr>
          <a:xfrm>
            <a:off x="921522" y="3415771"/>
            <a:ext cx="8046303" cy="965729"/>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spcBef>
                <a:spcPct val="20000"/>
              </a:spcBef>
              <a:buFont typeface="Arial" charset="0"/>
              <a:buNone/>
              <a:defRPr/>
            </a:pPr>
            <a:r>
              <a:rPr lang="en-US" sz="1200" b="1" dirty="0" smtClean="0">
                <a:solidFill>
                  <a:srgbClr val="000000"/>
                </a:solidFill>
                <a:latin typeface="Calibri"/>
                <a:ea typeface="ヒラギノ角ゴ Pro W3" charset="0"/>
                <a:cs typeface="Calibri"/>
              </a:rPr>
              <a:t>About Mphasis</a:t>
            </a:r>
            <a:endParaRPr lang="en-US" sz="1200" dirty="0" smtClean="0">
              <a:solidFill>
                <a:srgbClr val="000000"/>
              </a:solidFill>
              <a:latin typeface="Calibri"/>
              <a:ea typeface="ヒラギノ角ゴ Pro W3" charset="0"/>
              <a:cs typeface="Calibri"/>
            </a:endParaRPr>
          </a:p>
          <a:p>
            <a:pPr algn="l" eaLnBrk="1" hangingPunct="1">
              <a:spcBef>
                <a:spcPct val="20000"/>
              </a:spcBef>
              <a:buFont typeface="Arial" charset="0"/>
              <a:buNone/>
              <a:defRPr/>
            </a:pPr>
            <a:r>
              <a:rPr lang="en-US" sz="1100" dirty="0" smtClean="0">
                <a:solidFill>
                  <a:srgbClr val="000000"/>
                </a:solidFill>
                <a:latin typeface="Calibri"/>
                <a:ea typeface="ヒラギノ角ゴ Pro W3" charset="0"/>
                <a:cs typeface="Calibri"/>
              </a:rPr>
              <a:t>Mphasis (an HP Company) enables chosen customers to meet the demands of an evolving market place. Mphasis fuels this by</a:t>
            </a:r>
            <a:br>
              <a:rPr lang="en-US" sz="1100" dirty="0" smtClean="0">
                <a:solidFill>
                  <a:srgbClr val="000000"/>
                </a:solidFill>
                <a:latin typeface="Calibri"/>
                <a:ea typeface="ヒラギノ角ゴ Pro W3" charset="0"/>
                <a:cs typeface="Calibri"/>
              </a:rPr>
            </a:br>
            <a:r>
              <a:rPr lang="en-US" sz="1100" dirty="0" smtClean="0">
                <a:solidFill>
                  <a:srgbClr val="000000"/>
                </a:solidFill>
                <a:latin typeface="Calibri"/>
                <a:ea typeface="ヒラギノ角ゴ Pro W3" charset="0"/>
                <a:cs typeface="Calibri"/>
              </a:rPr>
              <a:t>combining superior human capital with cutting edge solutions in hyper-specialized areas. Contact us on </a:t>
            </a:r>
            <a:r>
              <a:rPr lang="en-US" sz="1100" dirty="0" smtClean="0">
                <a:solidFill>
                  <a:srgbClr val="00B0F0"/>
                </a:solidFill>
                <a:latin typeface="Calibri"/>
                <a:ea typeface="ヒラギノ角ゴ Pro W3" charset="0"/>
                <a:cs typeface="Calibri"/>
                <a:hlinkClick r:id="rId2"/>
              </a:rPr>
              <a:t>www.mphasis.com</a:t>
            </a:r>
            <a:r>
              <a:rPr lang="en-US" sz="1100" dirty="0" smtClean="0">
                <a:solidFill>
                  <a:srgbClr val="000000"/>
                </a:solidFill>
                <a:latin typeface="Calibri"/>
                <a:ea typeface="ヒラギノ角ゴ Pro W3" charset="0"/>
                <a:cs typeface="Calibri"/>
              </a:rPr>
              <a:t>  </a:t>
            </a:r>
            <a:endParaRPr lang="en-US" sz="1100" b="1" dirty="0" smtClean="0">
              <a:solidFill>
                <a:schemeClr val="tx2"/>
              </a:solidFill>
              <a:latin typeface="Calibri"/>
              <a:ea typeface="ヒラギノ角ゴ Pro W3" charset="0"/>
              <a:cs typeface="Calibri"/>
            </a:endParaRPr>
          </a:p>
        </p:txBody>
      </p:sp>
      <p:sp>
        <p:nvSpPr>
          <p:cNvPr id="6" name="Text Placeholder 9"/>
          <p:cNvSpPr>
            <a:spLocks noGrp="1"/>
          </p:cNvSpPr>
          <p:nvPr>
            <p:ph type="body" sz="quarter" idx="12"/>
          </p:nvPr>
        </p:nvSpPr>
        <p:spPr>
          <a:xfrm>
            <a:off x="1066801" y="2739149"/>
            <a:ext cx="3398057" cy="238127"/>
          </a:xfrm>
          <a:prstGeom prst="rect">
            <a:avLst/>
          </a:prstGeom>
        </p:spPr>
        <p:txBody>
          <a:bodyPr lIns="0" tIns="0" rIns="0" bIns="0">
            <a:normAutofit/>
          </a:bodyPr>
          <a:lstStyle>
            <a:lvl1pPr marL="0" indent="0">
              <a:spcBef>
                <a:spcPts val="0"/>
              </a:spcBef>
              <a:buNone/>
              <a:defRPr sz="1400" b="1" baseline="0">
                <a:solidFill>
                  <a:srgbClr val="000000"/>
                </a:solidFill>
              </a:defRPr>
            </a:lvl1pPr>
          </a:lstStyle>
          <a:p>
            <a:pPr lvl="0"/>
            <a:r>
              <a:rPr lang="en-US" dirty="0" smtClean="0"/>
              <a:t>Click to edit Master text styles</a:t>
            </a:r>
          </a:p>
        </p:txBody>
      </p:sp>
      <p:sp>
        <p:nvSpPr>
          <p:cNvPr id="2" name="Rectangle 1"/>
          <p:cNvSpPr/>
          <p:nvPr userDrawn="1"/>
        </p:nvSpPr>
        <p:spPr>
          <a:xfrm>
            <a:off x="1000070" y="2991749"/>
            <a:ext cx="643125" cy="261610"/>
          </a:xfrm>
          <a:prstGeom prst="rect">
            <a:avLst/>
          </a:prstGeom>
        </p:spPr>
        <p:txBody>
          <a:bodyPr wrap="none">
            <a:spAutoFit/>
          </a:bodyPr>
          <a:lstStyle/>
          <a:p>
            <a:r>
              <a:rPr lang="en-US" sz="1100" dirty="0" smtClean="0">
                <a:latin typeface="Calibri"/>
                <a:ea typeface="ヒラギノ角ゴ Pro W3" charset="0"/>
                <a:cs typeface="Calibri"/>
              </a:rPr>
              <a:t>E-mail :</a:t>
            </a:r>
            <a:r>
              <a:rPr lang="en-US" sz="1100" dirty="0" smtClean="0">
                <a:solidFill>
                  <a:srgbClr val="0000FF"/>
                </a:solidFill>
                <a:latin typeface="Calibri"/>
                <a:ea typeface="ヒラギノ角ゴ Pro W3" charset="0"/>
                <a:cs typeface="Calibri"/>
              </a:rPr>
              <a:t> </a:t>
            </a:r>
            <a:endParaRPr lang="en-US" sz="1100" dirty="0"/>
          </a:p>
        </p:txBody>
      </p:sp>
    </p:spTree>
    <p:extLst>
      <p:ext uri="{BB962C8B-B14F-4D97-AF65-F5344CB8AC3E}">
        <p14:creationId xmlns:p14="http://schemas.microsoft.com/office/powerpoint/2010/main" val="36364439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Subtitle 2"/>
          <p:cNvSpPr>
            <a:spLocks/>
          </p:cNvSpPr>
          <p:nvPr userDrawn="1"/>
        </p:nvSpPr>
        <p:spPr bwMode="auto">
          <a:xfrm flipH="1">
            <a:off x="0" y="5484813"/>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buFont typeface="Wingdings" pitchFamily="2" charset="2"/>
              <a:buNone/>
              <a:defRPr/>
            </a:pPr>
            <a:fld id="{A5A3D938-5B7F-4290-80BE-9396A9864D1A}" type="slidenum">
              <a:rPr lang="en-US" altLang="en-US" sz="1200" smtClean="0">
                <a:solidFill>
                  <a:schemeClr val="tx1"/>
                </a:solidFill>
                <a:latin typeface="Calibri" pitchFamily="34" charset="0"/>
              </a:rPr>
              <a:pPr algn="ctr" eaLnBrk="1" hangingPunct="1">
                <a:buFont typeface="Wingdings" pitchFamily="2" charset="2"/>
                <a:buNone/>
                <a:defRPr/>
              </a:pPr>
              <a:t>‹#›</a:t>
            </a:fld>
            <a:endParaRPr lang="en-US" altLang="en-US" sz="1200" dirty="0" smtClean="0">
              <a:solidFill>
                <a:schemeClr val="tx1"/>
              </a:solidFill>
              <a:latin typeface="Calibri" pitchFamily="34" charset="0"/>
            </a:endParaRPr>
          </a:p>
        </p:txBody>
      </p:sp>
      <p:sp>
        <p:nvSpPr>
          <p:cNvPr id="3" name="Content Placeholder 2"/>
          <p:cNvSpPr>
            <a:spLocks noGrp="1"/>
          </p:cNvSpPr>
          <p:nvPr>
            <p:ph idx="1"/>
          </p:nvPr>
        </p:nvSpPr>
        <p:spPr>
          <a:xfrm>
            <a:off x="608400" y="1071550"/>
            <a:ext cx="8229600" cy="4033586"/>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p:txBody>
      </p:sp>
      <p:sp>
        <p:nvSpPr>
          <p:cNvPr id="6" name="Title 14"/>
          <p:cNvSpPr>
            <a:spLocks noGrp="1" noChangeAspect="1"/>
          </p:cNvSpPr>
          <p:nvPr>
            <p:ph type="title"/>
          </p:nvPr>
        </p:nvSpPr>
        <p:spPr>
          <a:xfrm>
            <a:off x="608400" y="97194"/>
            <a:ext cx="6392492" cy="790483"/>
          </a:xfrm>
          <a:prstGeom prst="rect">
            <a:avLst/>
          </a:prstGeom>
        </p:spPr>
        <p:txBody>
          <a:bodyPr wrap="square" tIns="0" bIns="0" anchor="ctr" anchorCtr="0">
            <a:normAutofit/>
          </a:bodyPr>
          <a:lstStyle>
            <a:lvl1pPr>
              <a:lnSpc>
                <a:spcPct val="85000"/>
              </a:lnSpc>
              <a:spcBef>
                <a:spcPts val="0"/>
              </a:spcBef>
              <a:defRPr sz="2600" b="1" i="0" kern="0" baseline="0">
                <a:solidFill>
                  <a:srgbClr val="1895DD"/>
                </a:solidFill>
                <a:latin typeface="Calibri" pitchFamily="34" charset="0"/>
              </a:defRPr>
            </a:lvl1pPr>
          </a:lstStyle>
          <a:p>
            <a:r>
              <a:rPr lang="en-US" smtClean="0"/>
              <a:t>Click to edit Master title style</a:t>
            </a:r>
            <a:endParaRPr lang="en-IN" dirty="0"/>
          </a:p>
        </p:txBody>
      </p:sp>
      <p:cxnSp>
        <p:nvCxnSpPr>
          <p:cNvPr id="15" name="Straight Connector 14"/>
          <p:cNvCxnSpPr/>
          <p:nvPr userDrawn="1"/>
        </p:nvCxnSpPr>
        <p:spPr>
          <a:xfrm>
            <a:off x="0" y="889000"/>
            <a:ext cx="91440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4254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p:nvPr/>
        </p:nvSpPr>
        <p:spPr>
          <a:xfrm>
            <a:off x="685800" y="5567362"/>
            <a:ext cx="6019799" cy="1015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800" b="0" i="0" u="none" strike="noStrike" cap="none" baseline="0" dirty="0">
                <a:solidFill>
                  <a:srgbClr val="000000"/>
                </a:solidFill>
                <a:latin typeface="Calibri"/>
                <a:ea typeface="Calibri"/>
                <a:cs typeface="Calibri"/>
                <a:sym typeface="Calibri"/>
              </a:rPr>
              <a:t>* | Proprietary and confidential information. © Mphasis 2013</a:t>
            </a:r>
          </a:p>
        </p:txBody>
      </p:sp>
      <p:pic>
        <p:nvPicPr>
          <p:cNvPr id="10" name="Shape 10"/>
          <p:cNvPicPr preferRelativeResize="0"/>
          <p:nvPr/>
        </p:nvPicPr>
        <p:blipFill rotWithShape="1">
          <a:blip r:embed="rId2">
            <a:alphaModFix/>
          </a:blip>
          <a:srcRect/>
          <a:stretch/>
        </p:blipFill>
        <p:spPr>
          <a:xfrm>
            <a:off x="7585075" y="5299075"/>
            <a:ext cx="1509711" cy="388936"/>
          </a:xfrm>
          <a:prstGeom prst="rect">
            <a:avLst/>
          </a:prstGeom>
          <a:noFill/>
          <a:ln>
            <a:noFill/>
          </a:ln>
        </p:spPr>
      </p:pic>
    </p:spTree>
  </p:cSld>
  <p:clrMap bg1="lt1" tx1="dk1" bg2="dk2" tx2="lt2" accent1="accent1" accent2="accent2" accent3="accent3" accent4="accent4" accent5="accent5" accent6="accent6" hlink="hlink" folHlink="folHlink"/>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Shape 12"/>
          <p:cNvSpPr txBox="1"/>
          <p:nvPr/>
        </p:nvSpPr>
        <p:spPr>
          <a:xfrm>
            <a:off x="685800" y="5567362"/>
            <a:ext cx="6019799" cy="1015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800" b="0" i="0" u="none" strike="noStrike" cap="none" baseline="0" dirty="0">
                <a:solidFill>
                  <a:srgbClr val="000000"/>
                </a:solidFill>
                <a:latin typeface="Calibri"/>
                <a:ea typeface="Calibri"/>
                <a:cs typeface="Calibri"/>
                <a:sym typeface="Calibri"/>
              </a:rPr>
              <a:t>* | Proprietary and confidential information. © Mphasis 2013</a:t>
            </a:r>
          </a:p>
        </p:txBody>
      </p:sp>
      <p:pic>
        <p:nvPicPr>
          <p:cNvPr id="13" name="Shape 13"/>
          <p:cNvPicPr preferRelativeResize="0"/>
          <p:nvPr/>
        </p:nvPicPr>
        <p:blipFill rotWithShape="1">
          <a:blip r:embed="rId3">
            <a:alphaModFix/>
          </a:blip>
          <a:srcRect/>
          <a:stretch/>
        </p:blipFill>
        <p:spPr>
          <a:xfrm>
            <a:off x="7585075" y="5299075"/>
            <a:ext cx="1509711" cy="388936"/>
          </a:xfrm>
          <a:prstGeom prst="rect">
            <a:avLst/>
          </a:prstGeom>
          <a:noFill/>
          <a:ln>
            <a:noFill/>
          </a:ln>
        </p:spPr>
      </p:pic>
      <p:pic>
        <p:nvPicPr>
          <p:cNvPr id="14" name="Shape 14"/>
          <p:cNvPicPr preferRelativeResize="0"/>
          <p:nvPr/>
        </p:nvPicPr>
        <p:blipFill rotWithShape="1">
          <a:blip r:embed="rId4">
            <a:alphaModFix/>
          </a:blip>
          <a:srcRect t="2940" b="1469"/>
          <a:stretch/>
        </p:blipFill>
        <p:spPr>
          <a:xfrm>
            <a:off x="-15875" y="1587500"/>
            <a:ext cx="9167811" cy="4127500"/>
          </a:xfrm>
          <a:prstGeom prst="rect">
            <a:avLst/>
          </a:prstGeom>
          <a:noFill/>
          <a:ln>
            <a:noFill/>
          </a:ln>
        </p:spPr>
      </p:pic>
      <p:cxnSp>
        <p:nvCxnSpPr>
          <p:cNvPr id="15" name="Shape 15"/>
          <p:cNvCxnSpPr/>
          <p:nvPr/>
        </p:nvCxnSpPr>
        <p:spPr>
          <a:xfrm>
            <a:off x="388937" y="1585912"/>
            <a:ext cx="8763000" cy="1587"/>
          </a:xfrm>
          <a:prstGeom prst="straightConnector1">
            <a:avLst/>
          </a:prstGeom>
          <a:noFill/>
          <a:ln w="25400" cap="rnd">
            <a:solidFill>
              <a:srgbClr val="A6A6A6"/>
            </a:solidFill>
            <a:prstDash val="solid"/>
            <a:miter/>
            <a:headEnd type="none" w="med" len="med"/>
            <a:tailEnd type="none" w="med" len="med"/>
          </a:ln>
        </p:spPr>
      </p:cxnSp>
      <p:cxnSp>
        <p:nvCxnSpPr>
          <p:cNvPr id="16" name="Shape 16"/>
          <p:cNvCxnSpPr/>
          <p:nvPr/>
        </p:nvCxnSpPr>
        <p:spPr>
          <a:xfrm>
            <a:off x="0" y="1587500"/>
            <a:ext cx="9147175" cy="0"/>
          </a:xfrm>
          <a:prstGeom prst="straightConnector1">
            <a:avLst/>
          </a:prstGeom>
          <a:noFill/>
          <a:ln w="25400" cap="rnd">
            <a:solidFill>
              <a:srgbClr val="A6A6A6"/>
            </a:solidFill>
            <a:prstDash val="solid"/>
            <a:miter/>
            <a:headEnd type="none" w="med" len="med"/>
            <a:tailEnd type="none" w="med" len="med"/>
          </a:ln>
        </p:spPr>
      </p:cxnSp>
      <p:pic>
        <p:nvPicPr>
          <p:cNvPr id="17" name="Shape 17"/>
          <p:cNvPicPr preferRelativeResize="0"/>
          <p:nvPr/>
        </p:nvPicPr>
        <p:blipFill rotWithShape="1">
          <a:blip r:embed="rId3">
            <a:alphaModFix/>
          </a:blip>
          <a:srcRect/>
          <a:stretch/>
        </p:blipFill>
        <p:spPr>
          <a:xfrm>
            <a:off x="6991350" y="127000"/>
            <a:ext cx="2011362" cy="520700"/>
          </a:xfrm>
          <a:prstGeom prst="rect">
            <a:avLst/>
          </a:prstGeom>
          <a:noFill/>
          <a:ln>
            <a:noFill/>
          </a:ln>
        </p:spPr>
      </p:pic>
      <p:grpSp>
        <p:nvGrpSpPr>
          <p:cNvPr id="18" name="Shape 18"/>
          <p:cNvGrpSpPr/>
          <p:nvPr/>
        </p:nvGrpSpPr>
        <p:grpSpPr>
          <a:xfrm>
            <a:off x="3175" y="-34925"/>
            <a:ext cx="1674811" cy="1609724"/>
            <a:chOff x="0" y="0"/>
            <a:chExt cx="2147483647" cy="2147483647"/>
          </a:xfrm>
        </p:grpSpPr>
        <p:pic>
          <p:nvPicPr>
            <p:cNvPr id="19" name="Shape 19"/>
            <p:cNvPicPr preferRelativeResize="0"/>
            <p:nvPr/>
          </p:nvPicPr>
          <p:blipFill rotWithShape="1">
            <a:blip r:embed="rId5">
              <a:alphaModFix/>
            </a:blip>
            <a:srcRect l="32931"/>
            <a:stretch/>
          </p:blipFill>
          <p:spPr>
            <a:xfrm>
              <a:off x="0" y="0"/>
              <a:ext cx="2147483647" cy="2147483642"/>
            </a:xfrm>
            <a:prstGeom prst="rect">
              <a:avLst/>
            </a:prstGeom>
            <a:noFill/>
            <a:ln>
              <a:noFill/>
            </a:ln>
          </p:spPr>
        </p:pic>
        <p:sp>
          <p:nvSpPr>
            <p:cNvPr id="20" name="Shape 20"/>
            <p:cNvSpPr txBox="1"/>
            <p:nvPr/>
          </p:nvSpPr>
          <p:spPr>
            <a:xfrm>
              <a:off x="0" y="52946262"/>
              <a:ext cx="2082346506" cy="2094537384"/>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Shape 46"/>
          <p:cNvSpPr txBox="1"/>
          <p:nvPr/>
        </p:nvSpPr>
        <p:spPr>
          <a:xfrm>
            <a:off x="685800" y="5567362"/>
            <a:ext cx="6019799" cy="1015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800" b="0" i="0" u="none" strike="noStrike" cap="none" baseline="0" dirty="0">
                <a:solidFill>
                  <a:srgbClr val="000000"/>
                </a:solidFill>
                <a:latin typeface="Calibri"/>
                <a:ea typeface="Calibri"/>
                <a:cs typeface="Calibri"/>
                <a:sym typeface="Calibri"/>
              </a:rPr>
              <a:t>* | Proprietary and confidential information. © Mphasis 2013</a:t>
            </a:r>
          </a:p>
        </p:txBody>
      </p:sp>
      <p:pic>
        <p:nvPicPr>
          <p:cNvPr id="47" name="Shape 47"/>
          <p:cNvPicPr preferRelativeResize="0"/>
          <p:nvPr/>
        </p:nvPicPr>
        <p:blipFill rotWithShape="1">
          <a:blip r:embed="rId4">
            <a:alphaModFix/>
          </a:blip>
          <a:srcRect/>
          <a:stretch/>
        </p:blipFill>
        <p:spPr>
          <a:xfrm>
            <a:off x="7585075" y="5299075"/>
            <a:ext cx="1509711" cy="388936"/>
          </a:xfrm>
          <a:prstGeom prst="rect">
            <a:avLst/>
          </a:prstGeom>
          <a:noFill/>
          <a:ln>
            <a:noFill/>
          </a:ln>
        </p:spPr>
      </p:pic>
      <p:pic>
        <p:nvPicPr>
          <p:cNvPr id="48" name="Shape 48"/>
          <p:cNvPicPr preferRelativeResize="0"/>
          <p:nvPr/>
        </p:nvPicPr>
        <p:blipFill rotWithShape="1">
          <a:blip r:embed="rId5">
            <a:alphaModFix/>
          </a:blip>
          <a:srcRect l="41735"/>
          <a:stretch/>
        </p:blipFill>
        <p:spPr>
          <a:xfrm>
            <a:off x="0" y="381000"/>
            <a:ext cx="685799" cy="796924"/>
          </a:xfrm>
          <a:prstGeom prst="rect">
            <a:avLst/>
          </a:prstGeom>
          <a:noFill/>
          <a:ln>
            <a:noFill/>
          </a:ln>
        </p:spPr>
      </p:pic>
      <p:cxnSp>
        <p:nvCxnSpPr>
          <p:cNvPr id="49" name="Shape 49"/>
          <p:cNvCxnSpPr/>
          <p:nvPr/>
        </p:nvCxnSpPr>
        <p:spPr>
          <a:xfrm>
            <a:off x="685800" y="889000"/>
            <a:ext cx="8458200" cy="0"/>
          </a:xfrm>
          <a:prstGeom prst="straightConnector1">
            <a:avLst/>
          </a:prstGeom>
          <a:noFill/>
          <a:ln w="25400" cap="rnd">
            <a:solidFill>
              <a:srgbClr val="A6A6A6"/>
            </a:solidFill>
            <a:prstDash val="solid"/>
            <a:miter/>
            <a:headEnd type="none" w="med" len="med"/>
            <a:tailEnd type="none" w="med" len="med"/>
          </a:ln>
        </p:spPr>
      </p:cxnSp>
      <p:sp>
        <p:nvSpPr>
          <p:cNvPr id="50" name="Shape 50"/>
          <p:cNvSpPr txBox="1"/>
          <p:nvPr/>
        </p:nvSpPr>
        <p:spPr>
          <a:xfrm>
            <a:off x="295275" y="5481637"/>
            <a:ext cx="2133599" cy="32861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p:txBody>
      </p:sp>
      <p:sp>
        <p:nvSpPr>
          <p:cNvPr id="51" name="Shape 51"/>
          <p:cNvSpPr txBox="1"/>
          <p:nvPr/>
        </p:nvSpPr>
        <p:spPr>
          <a:xfrm>
            <a:off x="3124200" y="5481637"/>
            <a:ext cx="2895600" cy="32861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p:txBody>
      </p:sp>
      <p:sp>
        <p:nvSpPr>
          <p:cNvPr id="52" name="Shape 52"/>
          <p:cNvSpPr txBox="1"/>
          <p:nvPr/>
        </p:nvSpPr>
        <p:spPr>
          <a:xfrm>
            <a:off x="6605586" y="5481637"/>
            <a:ext cx="2133599" cy="32861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elastic.co/guide/en/logstash/current/introduction.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elastic.co/guide/en/elasticsearch/reference/current/_installation.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hyperlink" Target="https://www.elastic.co/products/hadoop" TargetMode="External"/><Relationship Id="rId2" Type="http://schemas.openxmlformats.org/officeDocument/2006/relationships/hyperlink" Target="https://www.elastic.co/products/logstash" TargetMode="External"/><Relationship Id="rId1" Type="http://schemas.openxmlformats.org/officeDocument/2006/relationships/slideLayout" Target="../slideLayouts/slideLayout3.xml"/><Relationship Id="rId6" Type="http://schemas.openxmlformats.org/officeDocument/2006/relationships/hyperlink" Target="http://www.fluentd.org/" TargetMode="External"/><Relationship Id="rId5" Type="http://schemas.openxmlformats.org/officeDocument/2006/relationships/hyperlink" Target="http://flume.apache.org/" TargetMode="External"/><Relationship Id="rId4" Type="http://schemas.openxmlformats.org/officeDocument/2006/relationships/hyperlink" Target="https://www.elastic.co/products/beats"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hadooptutorials.co.in/tutorials/elasticsearch/install-elasticsearch-kibana-logstash-on-windows.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elastic.co/guide/en/kibana/current/discover.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elastic.co/guide/en/kibana/current/visualize.htm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elastic.co/guide/en/kibana/current/dashboard.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hyperlink" Target="http://www.pipebug.com/elasticsearch-logstash-kibana-4-mapping-5.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logstash.net/docs/latest/filters/grok" TargetMode="External"/><Relationship Id="rId2" Type="http://schemas.openxmlformats.org/officeDocument/2006/relationships/hyperlink" Target="http://logstash.net/docs/latest/inputs/file" TargetMode="External"/><Relationship Id="rId1" Type="http://schemas.openxmlformats.org/officeDocument/2006/relationships/slideLayout" Target="../slideLayouts/slideLayout3.xml"/><Relationship Id="rId4" Type="http://schemas.openxmlformats.org/officeDocument/2006/relationships/hyperlink" Target="http://logstash.net/docs/latest/outputs/elasticsearch_htt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smtClean="0">
                <a:solidFill>
                  <a:schemeClr val="accent5"/>
                </a:solidFill>
                <a:latin typeface="+mn-lt"/>
                <a:ea typeface="Verdana" panose="020B0604030504040204" pitchFamily="34" charset="0"/>
                <a:cs typeface="Verdana" panose="020B0604030504040204" pitchFamily="34" charset="0"/>
              </a:rPr>
              <a:t>Monitoring Production Server Logs using ELK</a:t>
            </a:r>
            <a:endParaRPr lang="en-GB" sz="2000" dirty="0">
              <a:solidFill>
                <a:schemeClr val="accent5"/>
              </a:solidFill>
              <a:latin typeface="+mn-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169551"/>
          </a:xfrm>
          <a:prstGeom prst="rect">
            <a:avLst/>
          </a:prstGeom>
        </p:spPr>
        <p:txBody>
          <a:bodyPr wrap="square">
            <a:spAutoFit/>
          </a:bodyPr>
          <a:lstStyle/>
          <a:p>
            <a:r>
              <a:rPr lang="en-US" sz="1800" b="1" dirty="0" smtClean="0"/>
              <a:t>Architecture of Logstash, Elasticsearch &amp; Kibana</a:t>
            </a:r>
          </a:p>
          <a:p>
            <a:endParaRPr lang="en-US" sz="1800" b="1" dirty="0">
              <a:solidFill>
                <a:srgbClr val="FF0000"/>
              </a:solidFill>
            </a:endParaRPr>
          </a:p>
          <a:p>
            <a:r>
              <a:rPr lang="en-US" sz="1800" b="1" dirty="0" smtClean="0">
                <a:solidFill>
                  <a:srgbClr val="FF0000"/>
                </a:solidFill>
              </a:rPr>
              <a:t> </a:t>
            </a:r>
          </a:p>
          <a:p>
            <a:pPr marL="285750" indent="-285750">
              <a:buFont typeface="Wingdings" panose="05000000000000000000" pitchFamily="2" charset="2"/>
              <a:buChar char="§"/>
            </a:pPr>
            <a:endParaRPr lang="en-US" sz="1600" dirty="0"/>
          </a:p>
        </p:txBody>
      </p:sp>
      <p:pic>
        <p:nvPicPr>
          <p:cNvPr id="4" name="Picture 3"/>
          <p:cNvPicPr>
            <a:picLocks noChangeAspect="1"/>
          </p:cNvPicPr>
          <p:nvPr/>
        </p:nvPicPr>
        <p:blipFill>
          <a:blip r:embed="rId2"/>
          <a:stretch>
            <a:fillRect/>
          </a:stretch>
        </p:blipFill>
        <p:spPr>
          <a:xfrm>
            <a:off x="661987" y="1347003"/>
            <a:ext cx="7820025" cy="3838575"/>
          </a:xfrm>
          <a:prstGeom prst="rect">
            <a:avLst/>
          </a:prstGeom>
        </p:spPr>
      </p:pic>
    </p:spTree>
    <p:extLst>
      <p:ext uri="{BB962C8B-B14F-4D97-AF65-F5344CB8AC3E}">
        <p14:creationId xmlns:p14="http://schemas.microsoft.com/office/powerpoint/2010/main" val="3742764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a:t>FAQ</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107996"/>
          </a:xfrm>
          <a:prstGeom prst="rect">
            <a:avLst/>
          </a:prstGeom>
        </p:spPr>
        <p:txBody>
          <a:bodyPr wrap="square">
            <a:spAutoFit/>
          </a:bodyPr>
          <a:lstStyle/>
          <a:p>
            <a:r>
              <a:rPr lang="en-US" sz="1600" dirty="0" smtClean="0"/>
              <a:t>Please refer the following links</a:t>
            </a:r>
          </a:p>
          <a:p>
            <a:pPr marL="285750" indent="-285750">
              <a:buFont typeface="Arial" panose="020B0604020202020204" pitchFamily="34" charset="0"/>
              <a:buChar char="•"/>
            </a:pPr>
            <a:r>
              <a:rPr lang="en-US" sz="1600" u="sng" dirty="0" smtClean="0">
                <a:solidFill>
                  <a:schemeClr val="tx1"/>
                </a:solidFill>
                <a:hlinkClick r:id="rId2"/>
              </a:rPr>
              <a:t>https://www.elastic.co/guide/en/logstash/current/introduction.html</a:t>
            </a:r>
            <a:endParaRPr lang="en-US" sz="1600" dirty="0" smtClean="0">
              <a:solidFill>
                <a:schemeClr val="tx1"/>
              </a:solidFill>
            </a:endParaRPr>
          </a:p>
          <a:p>
            <a:r>
              <a:rPr lang="en-US" sz="1600" dirty="0" smtClean="0"/>
              <a:t> </a:t>
            </a:r>
            <a:endParaRPr lang="en-US" sz="1600" dirty="0"/>
          </a:p>
          <a:p>
            <a:pPr>
              <a:buFont typeface="Wingdings" pitchFamily="2" charset="2"/>
              <a:buChar char="§"/>
            </a:pPr>
            <a:endParaRPr lang="en-US" sz="1800" dirty="0"/>
          </a:p>
        </p:txBody>
      </p:sp>
    </p:spTree>
    <p:extLst>
      <p:ext uri="{BB962C8B-B14F-4D97-AF65-F5344CB8AC3E}">
        <p14:creationId xmlns:p14="http://schemas.microsoft.com/office/powerpoint/2010/main" val="831774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0" y="190500"/>
            <a:ext cx="9144000" cy="1078902"/>
          </a:xfrm>
          <a:prstGeom prst="rect">
            <a:avLst/>
          </a:prstGeom>
          <a:noFill/>
          <a:ln>
            <a:noFill/>
          </a:ln>
        </p:spPr>
        <p:txBody>
          <a:bodyPr lIns="91425" tIns="0" rIns="0" bIns="0" anchor="ctr" anchorCtr="0">
            <a:noAutofit/>
          </a:bodyPr>
          <a:lstStyle/>
          <a:p>
            <a:pPr marL="1587" lvl="0" indent="-1587">
              <a:buClr>
                <a:srgbClr val="7F7F7F"/>
              </a:buClr>
              <a:buSzPct val="25000"/>
            </a:pPr>
            <a:r>
              <a:rPr lang="en-IN" sz="2400" b="1" dirty="0">
                <a:solidFill>
                  <a:srgbClr val="154985"/>
                </a:solidFill>
                <a:latin typeface="+mj-lt"/>
              </a:rPr>
              <a:t>Tools Training for </a:t>
            </a:r>
            <a:r>
              <a:rPr lang="en-IN" sz="2400" b="1" dirty="0" err="1" smtClean="0">
                <a:solidFill>
                  <a:srgbClr val="154985"/>
                </a:solidFill>
                <a:latin typeface="+mj-lt"/>
              </a:rPr>
              <a:t>Elasticsearch</a:t>
            </a:r>
            <a:r>
              <a:rPr lang="en-IN" sz="2400" b="1" dirty="0">
                <a:solidFill>
                  <a:srgbClr val="154985"/>
                </a:solidFill>
                <a:latin typeface="+mj-lt"/>
              </a:rPr>
              <a:t/>
            </a:r>
            <a:br>
              <a:rPr lang="en-IN" sz="2400" b="1" dirty="0">
                <a:solidFill>
                  <a:srgbClr val="154985"/>
                </a:solidFill>
                <a:latin typeface="+mj-lt"/>
              </a:rPr>
            </a:br>
            <a:r>
              <a:rPr lang="en-IN" sz="2400" b="1" dirty="0">
                <a:solidFill>
                  <a:srgbClr val="154985"/>
                </a:solidFill>
                <a:latin typeface="+mj-lt"/>
              </a:rPr>
              <a:t>Technology : Java</a:t>
            </a:r>
            <a:br>
              <a:rPr lang="en-IN" sz="2400" b="1" dirty="0">
                <a:solidFill>
                  <a:srgbClr val="154985"/>
                </a:solidFill>
                <a:latin typeface="+mj-lt"/>
              </a:rPr>
            </a:br>
            <a:r>
              <a:rPr lang="en-IN" sz="2400" b="1" dirty="0">
                <a:solidFill>
                  <a:srgbClr val="154985"/>
                </a:solidFill>
                <a:latin typeface="+mj-lt"/>
              </a:rPr>
              <a:t>Phase : </a:t>
            </a:r>
            <a:r>
              <a:rPr lang="en-IN" sz="2400" b="1" dirty="0" smtClean="0">
                <a:solidFill>
                  <a:srgbClr val="154985"/>
                </a:solidFill>
                <a:latin typeface="+mj-lt"/>
              </a:rPr>
              <a:t>Data Storage Engine </a:t>
            </a:r>
            <a:endParaRPr lang="en-US" sz="2400" b="1" kern="1200" dirty="0">
              <a:solidFill>
                <a:srgbClr val="0070C0"/>
              </a:solidFill>
              <a:latin typeface="+mj-lt"/>
              <a:ea typeface="Verdana" panose="020B0604030504040204" pitchFamily="34" charset="0"/>
              <a:cs typeface="Verdana" panose="020B0604030504040204" pitchFamily="34" charset="0"/>
              <a:sym typeface="Calibri"/>
            </a:endParaRPr>
          </a:p>
        </p:txBody>
      </p:sp>
    </p:spTree>
    <p:extLst>
      <p:ext uri="{BB962C8B-B14F-4D97-AF65-F5344CB8AC3E}">
        <p14:creationId xmlns:p14="http://schemas.microsoft.com/office/powerpoint/2010/main" val="290417622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330" dirty="0">
                <a:latin typeface="Tahoma" panose="020B0604030504040204" pitchFamily="34" charset="0"/>
                <a:ea typeface="Tahoma" panose="020B0604030504040204" pitchFamily="34" charset="0"/>
                <a:cs typeface="Tahoma" panose="020B0604030504040204" pitchFamily="34" charset="0"/>
              </a:rPr>
              <a:t>Table of Contents</a:t>
            </a:r>
            <a:endParaRPr lang="en-GB" sz="2330" dirty="0">
              <a:solidFill>
                <a:schemeClr val="accent5"/>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nvPr>
        </p:nvGraphicFramePr>
        <p:xfrm>
          <a:off x="1391647" y="1177314"/>
          <a:ext cx="6420713" cy="3900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75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smtClean="0">
                <a:solidFill>
                  <a:schemeClr val="accent5"/>
                </a:solidFill>
                <a:latin typeface="+mj-lt"/>
              </a:rPr>
              <a:t>Elasticsearch </a:t>
            </a:r>
            <a:r>
              <a:rPr lang="en-US" sz="2000" dirty="0">
                <a:solidFill>
                  <a:schemeClr val="accent5"/>
                </a:solidFill>
                <a:latin typeface="+mj-lt"/>
              </a:rPr>
              <a:t>– </a:t>
            </a:r>
            <a:r>
              <a:rPr lang="en-US" sz="2000" dirty="0" smtClean="0">
                <a:solidFill>
                  <a:schemeClr val="accent5"/>
                </a:solidFill>
                <a:latin typeface="+mj-lt"/>
              </a:rPr>
              <a:t>Data Storage Engine</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6" name="Content Placeholder 21"/>
          <p:cNvSpPr>
            <a:spLocks noGrp="1"/>
          </p:cNvSpPr>
          <p:nvPr>
            <p:ph idx="1"/>
          </p:nvPr>
        </p:nvSpPr>
        <p:spPr>
          <a:xfrm>
            <a:off x="762000" y="1086521"/>
            <a:ext cx="8123816" cy="4109423"/>
          </a:xfrm>
        </p:spPr>
        <p:txBody>
          <a:bodyPr>
            <a:normAutofit/>
          </a:bodyPr>
          <a:lstStyle/>
          <a:p>
            <a:pPr indent="0">
              <a:lnSpc>
                <a:spcPct val="110000"/>
              </a:lnSpc>
            </a:pPr>
            <a:r>
              <a:rPr lang="en-US" sz="1400" b="1" dirty="0"/>
              <a:t>Elasticsearch </a:t>
            </a:r>
            <a:r>
              <a:rPr lang="en-US" sz="1400" dirty="0"/>
              <a:t>is a highly scalable open-source full-text search and analytics engine. It allows you to store, search, and analyze big volumes of data quickly and in near real time. It is generally used as the underlying engine/technology that powers applications that have complex search features and requirements</a:t>
            </a:r>
            <a:r>
              <a:rPr lang="en-US" sz="1400" dirty="0" smtClean="0"/>
              <a:t>.</a:t>
            </a:r>
          </a:p>
          <a:p>
            <a:pPr indent="0">
              <a:lnSpc>
                <a:spcPct val="110000"/>
              </a:lnSpc>
            </a:pPr>
            <a:endParaRPr lang="en-US" sz="1400" dirty="0" smtClean="0">
              <a:latin typeface="+mj-lt"/>
            </a:endParaRPr>
          </a:p>
          <a:p>
            <a:pPr>
              <a:lnSpc>
                <a:spcPct val="110000"/>
              </a:lnSpc>
              <a:buFont typeface="Wingdings" pitchFamily="2" charset="2"/>
              <a:buChar char="§"/>
            </a:pPr>
            <a:r>
              <a:rPr lang="en-US" sz="1600" dirty="0" smtClean="0"/>
              <a:t>Features</a:t>
            </a:r>
          </a:p>
          <a:p>
            <a:pPr lvl="1">
              <a:buFont typeface="Wingdings" pitchFamily="2" charset="2"/>
              <a:buChar char="ü"/>
            </a:pPr>
            <a:r>
              <a:rPr lang="en-US" sz="1200" dirty="0"/>
              <a:t>You run an online web store where you allow your customers to search for products that you sell. In this case, you can use Elasticsearch to store your entire product catalog and inventory and provide search and autocomplete suggestions for them. </a:t>
            </a:r>
            <a:endParaRPr lang="en-US" sz="1200" dirty="0" smtClean="0"/>
          </a:p>
          <a:p>
            <a:pPr lvl="1">
              <a:buFont typeface="Wingdings" pitchFamily="2" charset="2"/>
              <a:buChar char="ü"/>
            </a:pPr>
            <a:r>
              <a:rPr lang="en-US" sz="1200" dirty="0"/>
              <a:t>You want to collect log or transaction data and you want to analyze and mine this data to look for trends, statistics, summarizations, or anomalies. In this case, you can use </a:t>
            </a:r>
            <a:r>
              <a:rPr lang="en-US" sz="1200" dirty="0" err="1"/>
              <a:t>Logstash</a:t>
            </a:r>
            <a:r>
              <a:rPr lang="en-US" sz="1200" dirty="0"/>
              <a:t> (part of the Elasticsearch/</a:t>
            </a:r>
            <a:r>
              <a:rPr lang="en-US" sz="1200" dirty="0" err="1"/>
              <a:t>Logstash</a:t>
            </a:r>
            <a:r>
              <a:rPr lang="en-US" sz="1200" dirty="0"/>
              <a:t>/</a:t>
            </a:r>
            <a:r>
              <a:rPr lang="en-US" sz="1200" dirty="0" err="1"/>
              <a:t>Kibana</a:t>
            </a:r>
            <a:r>
              <a:rPr lang="en-US" sz="1200" dirty="0"/>
              <a:t> stack) to collect, aggregate, and parse your data, and then have </a:t>
            </a:r>
            <a:r>
              <a:rPr lang="en-US" sz="1200" dirty="0" err="1"/>
              <a:t>Logstash</a:t>
            </a:r>
            <a:r>
              <a:rPr lang="en-US" sz="1200" dirty="0"/>
              <a:t> feed this data into Elasticsearch. Once the data is in Elasticsearch, you can run searches and aggregations to mine any information that is of interest to you. </a:t>
            </a:r>
            <a:endParaRPr lang="en-US" sz="1200" dirty="0" smtClean="0"/>
          </a:p>
          <a:p>
            <a:pPr lvl="1">
              <a:buFont typeface="Wingdings" pitchFamily="2" charset="2"/>
              <a:buChar char="ü"/>
            </a:pPr>
            <a:r>
              <a:rPr lang="en-US" sz="1200" dirty="0"/>
              <a:t>You run a price alerting platform which allows price-savvy customers to specify a rule like "I am interested in buying a specific electronic gadget and I want to be notified if the price of gadget falls below $X from any vendor within the next month". In this case you can scrape vendor prices, push them into Elasticsearch and use its reverse-search (Percolator) capability to match price movements against customer queries and eventually push the alerts out to the customer once matches are found. </a:t>
            </a:r>
            <a:endParaRPr lang="en-US" sz="1200" dirty="0" smtClean="0"/>
          </a:p>
        </p:txBody>
      </p:sp>
    </p:spTree>
    <p:extLst>
      <p:ext uri="{BB962C8B-B14F-4D97-AF65-F5344CB8AC3E}">
        <p14:creationId xmlns:p14="http://schemas.microsoft.com/office/powerpoint/2010/main" val="2152630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smtClean="0">
                <a:solidFill>
                  <a:schemeClr val="accent5"/>
                </a:solidFill>
                <a:latin typeface="+mj-lt"/>
              </a:rPr>
              <a:t>Elasticsearch - </a:t>
            </a:r>
            <a:r>
              <a:rPr lang="en-US" sz="2000" dirty="0">
                <a:solidFill>
                  <a:schemeClr val="accent5"/>
                </a:solidFill>
                <a:latin typeface="+mj-lt"/>
              </a:rPr>
              <a:t>Installation, Setup and Environment</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5" name="Rounded Rectangle 4"/>
          <p:cNvSpPr/>
          <p:nvPr/>
        </p:nvSpPr>
        <p:spPr>
          <a:xfrm>
            <a:off x="608400" y="1062168"/>
            <a:ext cx="3414960" cy="1587500"/>
          </a:xfrm>
          <a:prstGeom prst="roundRect">
            <a:avLst>
              <a:gd name="adj" fmla="val 6170"/>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67" b="1" kern="1200" dirty="0">
                <a:solidFill>
                  <a:prstClr val="black"/>
                </a:solidFill>
              </a:rPr>
              <a:t>System Requirements</a:t>
            </a:r>
          </a:p>
          <a:p>
            <a:pPr marL="146838" indent="-146838">
              <a:spcBef>
                <a:spcPct val="20000"/>
              </a:spcBef>
              <a:buFont typeface="Wingdings" pitchFamily="2" charset="2"/>
              <a:buChar char="ü"/>
              <a:defRPr/>
            </a:pPr>
            <a:r>
              <a:rPr lang="en-US" altLang="zh-TW" sz="1167" dirty="0">
                <a:solidFill>
                  <a:srgbClr val="5F5F5F"/>
                </a:solidFill>
              </a:rPr>
              <a:t>JDK </a:t>
            </a:r>
            <a:r>
              <a:rPr lang="en-US" altLang="zh-TW" sz="1167" dirty="0" smtClean="0">
                <a:solidFill>
                  <a:srgbClr val="5F5F5F"/>
                </a:solidFill>
              </a:rPr>
              <a:t>1.8.x </a:t>
            </a:r>
            <a:r>
              <a:rPr lang="en-US" altLang="zh-TW" sz="1167" dirty="0">
                <a:solidFill>
                  <a:srgbClr val="5F5F5F"/>
                </a:solidFill>
              </a:rPr>
              <a:t>and higher version.</a:t>
            </a:r>
          </a:p>
          <a:p>
            <a:pPr marL="146838" indent="-146838">
              <a:spcBef>
                <a:spcPct val="20000"/>
              </a:spcBef>
              <a:buFont typeface="Wingdings" pitchFamily="2" charset="2"/>
              <a:buChar char="ü"/>
              <a:defRPr/>
            </a:pPr>
            <a:r>
              <a:rPr lang="en-US" altLang="zh-TW" sz="1167" dirty="0" smtClean="0">
                <a:solidFill>
                  <a:srgbClr val="5F5F5F"/>
                </a:solidFill>
              </a:rPr>
              <a:t>2GB </a:t>
            </a:r>
            <a:r>
              <a:rPr lang="en-US" altLang="zh-TW" sz="1167" dirty="0">
                <a:solidFill>
                  <a:srgbClr val="5F5F5F"/>
                </a:solidFill>
              </a:rPr>
              <a:t>Ram</a:t>
            </a:r>
          </a:p>
          <a:p>
            <a:pPr marL="146838" indent="-146838">
              <a:spcBef>
                <a:spcPct val="20000"/>
              </a:spcBef>
              <a:buFontTx/>
              <a:buChar char="•"/>
              <a:defRPr/>
            </a:pPr>
            <a:endParaRPr lang="en-US" altLang="zh-TW" sz="1167" dirty="0">
              <a:solidFill>
                <a:srgbClr val="5F5F5F"/>
              </a:solidFill>
            </a:endParaRPr>
          </a:p>
          <a:p>
            <a:pPr>
              <a:buFont typeface="Wingdings" pitchFamily="2" charset="2"/>
              <a:buChar char="ü"/>
            </a:pPr>
            <a:endParaRPr lang="en-US" sz="1167" kern="1200" dirty="0">
              <a:solidFill>
                <a:prstClr val="black"/>
              </a:solidFill>
            </a:endParaRPr>
          </a:p>
        </p:txBody>
      </p:sp>
      <p:sp>
        <p:nvSpPr>
          <p:cNvPr id="7" name="Rounded Rectangle 6"/>
          <p:cNvSpPr/>
          <p:nvPr/>
        </p:nvSpPr>
        <p:spPr>
          <a:xfrm>
            <a:off x="608400" y="2824159"/>
            <a:ext cx="3414960" cy="1597234"/>
          </a:xfrm>
          <a:prstGeom prst="roundRect">
            <a:avLst>
              <a:gd name="adj" fmla="val 6170"/>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67" b="1" kern="1200" dirty="0">
                <a:solidFill>
                  <a:prstClr val="black"/>
                </a:solidFill>
              </a:rPr>
              <a:t>Important ONLINE information websites:</a:t>
            </a:r>
          </a:p>
          <a:p>
            <a:pPr marL="146838" indent="-146838">
              <a:spcBef>
                <a:spcPct val="20000"/>
              </a:spcBef>
              <a:buFont typeface="Wingdings" pitchFamily="2" charset="2"/>
              <a:buChar char="ü"/>
              <a:defRPr/>
            </a:pPr>
            <a:r>
              <a:rPr lang="en-US" altLang="zh-TW" sz="1167" dirty="0">
                <a:solidFill>
                  <a:srgbClr val="5F5F5F"/>
                </a:solidFill>
              </a:rPr>
              <a:t>https://www.elastic.co/guide/en/elasticsearch/reference/current/index.html</a:t>
            </a:r>
            <a:endParaRPr lang="en-US" sz="1167" kern="1200" dirty="0">
              <a:solidFill>
                <a:prstClr val="black"/>
              </a:solidFill>
            </a:endParaRPr>
          </a:p>
        </p:txBody>
      </p:sp>
      <p:sp>
        <p:nvSpPr>
          <p:cNvPr id="9" name="Rounded Rectangle 8"/>
          <p:cNvSpPr/>
          <p:nvPr/>
        </p:nvSpPr>
        <p:spPr>
          <a:xfrm>
            <a:off x="4281286" y="1062168"/>
            <a:ext cx="4071134" cy="4284383"/>
          </a:xfrm>
          <a:prstGeom prst="roundRect">
            <a:avLst>
              <a:gd name="adj" fmla="val 6170"/>
            </a:avLst>
          </a:prstGeom>
          <a:solidFill>
            <a:sysClr val="window" lastClr="FFFFFF"/>
          </a:solidFill>
          <a:ln w="25400" cap="flat" cmpd="sng" algn="ctr">
            <a:solidFill>
              <a:sysClr val="windowText" lastClr="000000"/>
            </a:solidFill>
            <a:prstDash val="solid"/>
          </a:ln>
          <a:effectLst/>
        </p:spPr>
        <p:txBody>
          <a:bodyPr rtlCol="0" anchor="t"/>
          <a:lstStyle/>
          <a:p>
            <a:pPr marL="285739" indent="-285739">
              <a:buFont typeface="+mj-lt"/>
              <a:buAutoNum type="arabicPeriod"/>
              <a:defRPr/>
            </a:pPr>
            <a:r>
              <a:rPr lang="en-US" sz="1167" b="1" u="sng" kern="1200" dirty="0" smtClean="0">
                <a:solidFill>
                  <a:prstClr val="black"/>
                </a:solidFill>
                <a:latin typeface="Calibri"/>
                <a:ea typeface="+mn-ea"/>
              </a:rPr>
              <a:t>Elasticsearch Installation</a:t>
            </a:r>
          </a:p>
          <a:p>
            <a:pPr marL="285739" indent="-285739">
              <a:defRPr/>
            </a:pPr>
            <a:endParaRPr lang="en-US" sz="1167" kern="1200" dirty="0" smtClean="0">
              <a:solidFill>
                <a:prstClr val="black"/>
              </a:solidFill>
              <a:latin typeface="Calibri"/>
              <a:ea typeface="+mn-ea"/>
            </a:endParaRPr>
          </a:p>
          <a:p>
            <a:pPr marL="285739" indent="-285739">
              <a:buFont typeface="Wingdings" pitchFamily="2" charset="2"/>
              <a:buChar char="ü"/>
              <a:defRPr/>
            </a:pPr>
            <a:r>
              <a:rPr lang="en-US" sz="1167" kern="1200" dirty="0" smtClean="0">
                <a:solidFill>
                  <a:prstClr val="black"/>
                </a:solidFill>
                <a:latin typeface="Calibri"/>
                <a:ea typeface="+mn-ea"/>
              </a:rPr>
              <a:t>Download Elasticsearch version 1.4.4 from the URL</a:t>
            </a:r>
          </a:p>
          <a:p>
            <a:pPr>
              <a:defRPr/>
            </a:pPr>
            <a:r>
              <a:rPr lang="en-US" altLang="zh-TW" sz="1167" dirty="0">
                <a:solidFill>
                  <a:srgbClr val="5F5F5F"/>
                </a:solidFill>
                <a:latin typeface="Calibri" panose="020F0502020204030204" pitchFamily="34" charset="0"/>
              </a:rPr>
              <a:t>https://www.elastic.co/guide/en/elasticsearch/reference/current/_installation.html</a:t>
            </a:r>
            <a:endParaRPr lang="en-US" altLang="zh-TW" sz="1167" dirty="0" smtClean="0">
              <a:solidFill>
                <a:srgbClr val="5F5F5F"/>
              </a:solidFill>
              <a:latin typeface="Calibri" panose="020F0502020204030204" pitchFamily="34" charset="0"/>
            </a:endParaRPr>
          </a:p>
          <a:p>
            <a:pPr>
              <a:defRPr/>
            </a:pPr>
            <a:endParaRPr lang="en-US" altLang="zh-TW" sz="1167" dirty="0" smtClean="0">
              <a:solidFill>
                <a:srgbClr val="5F5F5F"/>
              </a:solidFill>
              <a:latin typeface="Calibri" panose="020F0502020204030204" pitchFamily="34" charset="0"/>
            </a:endParaRPr>
          </a:p>
          <a:p>
            <a:pPr>
              <a:defRPr/>
            </a:pPr>
            <a:r>
              <a:rPr lang="en-US" sz="1200" dirty="0" smtClean="0">
                <a:latin typeface="Calibri" panose="020F0502020204030204" pitchFamily="34" charset="0"/>
              </a:rPr>
              <a:t>Just </a:t>
            </a:r>
            <a:r>
              <a:rPr lang="en-US" sz="1200" dirty="0">
                <a:latin typeface="Calibri" panose="020F0502020204030204" pitchFamily="34" charset="0"/>
              </a:rPr>
              <a:t>unzip the zip file and save it in some folder.</a:t>
            </a:r>
            <a:r>
              <a:rPr lang="en-US" altLang="zh-TW" sz="1167" dirty="0" smtClean="0">
                <a:solidFill>
                  <a:srgbClr val="5F5F5F"/>
                </a:solidFill>
                <a:latin typeface="Calibri" panose="020F0502020204030204" pitchFamily="34" charset="0"/>
              </a:rPr>
              <a:t> </a:t>
            </a:r>
          </a:p>
          <a:p>
            <a:pPr>
              <a:defRPr/>
            </a:pPr>
            <a:endParaRPr lang="en-US" altLang="zh-TW" sz="1167" dirty="0">
              <a:solidFill>
                <a:srgbClr val="5F5F5F"/>
              </a:solidFill>
              <a:latin typeface="Calibri" panose="020F0502020204030204" pitchFamily="34" charset="0"/>
            </a:endParaRPr>
          </a:p>
          <a:p>
            <a:pPr>
              <a:defRPr/>
            </a:pPr>
            <a:r>
              <a:rPr lang="en-US" altLang="zh-TW" sz="1167" b="1" dirty="0" smtClean="0">
                <a:solidFill>
                  <a:srgbClr val="5F5F5F"/>
                </a:solidFill>
                <a:latin typeface="Calibri" panose="020F0502020204030204" pitchFamily="34" charset="0"/>
              </a:rPr>
              <a:t>2.      </a:t>
            </a:r>
            <a:r>
              <a:rPr lang="en-US" sz="1167" b="1" u="sng" kern="1200" dirty="0" smtClean="0">
                <a:solidFill>
                  <a:prstClr val="black"/>
                </a:solidFill>
                <a:latin typeface="Calibri"/>
              </a:rPr>
              <a:t>Elasticsearch Configuration</a:t>
            </a:r>
            <a:endParaRPr lang="en-US" sz="1167" b="1" u="sng" kern="1200" dirty="0">
              <a:solidFill>
                <a:prstClr val="black"/>
              </a:solidFill>
              <a:latin typeface="Calibri"/>
            </a:endParaRPr>
          </a:p>
          <a:p>
            <a:pPr>
              <a:defRPr/>
            </a:pPr>
            <a:endParaRPr lang="en-US" sz="1167" b="1" u="sng" kern="1200" dirty="0">
              <a:solidFill>
                <a:prstClr val="black"/>
              </a:solidFill>
              <a:latin typeface="Calibri"/>
            </a:endParaRPr>
          </a:p>
          <a:p>
            <a:pPr marL="285739" indent="-285739">
              <a:buFont typeface="Wingdings" pitchFamily="2" charset="2"/>
              <a:buChar char="ü"/>
              <a:defRPr/>
            </a:pPr>
            <a:r>
              <a:rPr lang="en-US" sz="1200" dirty="0">
                <a:latin typeface="Calibri" panose="020F0502020204030204" pitchFamily="34" charset="0"/>
              </a:rPr>
              <a:t>To test your </a:t>
            </a:r>
            <a:r>
              <a:rPr lang="en-US" sz="1200" dirty="0" smtClean="0">
                <a:latin typeface="Calibri" panose="020F0502020204030204" pitchFamily="34" charset="0"/>
              </a:rPr>
              <a:t>Elasticsearch installation,</a:t>
            </a:r>
            <a:r>
              <a:rPr lang="en-US" sz="1200" dirty="0" smtClean="0"/>
              <a:t> </a:t>
            </a:r>
            <a:r>
              <a:rPr lang="en-US" sz="1200" dirty="0" smtClean="0">
                <a:latin typeface="Calibri" panose="020F0502020204030204" pitchFamily="34" charset="0"/>
              </a:rPr>
              <a:t>Open the bin folder of Elasticsearch in a command prompt </a:t>
            </a:r>
          </a:p>
          <a:p>
            <a:pPr>
              <a:defRPr/>
            </a:pPr>
            <a:r>
              <a:rPr lang="en-US" sz="1200" kern="1200" dirty="0">
                <a:solidFill>
                  <a:prstClr val="black"/>
                </a:solidFill>
                <a:latin typeface="Calibri" panose="020F0502020204030204" pitchFamily="34" charset="0"/>
                <a:ea typeface="+mn-ea"/>
              </a:rPr>
              <a:t>         </a:t>
            </a:r>
            <a:r>
              <a:rPr lang="en-US" sz="1200" kern="1200" dirty="0" smtClean="0">
                <a:solidFill>
                  <a:prstClr val="black"/>
                </a:solidFill>
                <a:latin typeface="Calibri" panose="020F0502020204030204" pitchFamily="34" charset="0"/>
                <a:ea typeface="+mn-ea"/>
              </a:rPr>
              <a:t>&gt; </a:t>
            </a:r>
            <a:r>
              <a:rPr lang="en-US" sz="1200" kern="1200" dirty="0">
                <a:solidFill>
                  <a:prstClr val="black"/>
                </a:solidFill>
                <a:latin typeface="Calibri" panose="020F0502020204030204" pitchFamily="34" charset="0"/>
                <a:ea typeface="+mn-ea"/>
              </a:rPr>
              <a:t>D:\elasticsearch-1.4.4\elasticsearch-1.4.4\bin</a:t>
            </a:r>
            <a:endParaRPr lang="en-US" sz="1200" kern="1200" dirty="0" smtClean="0">
              <a:solidFill>
                <a:prstClr val="black"/>
              </a:solidFill>
              <a:latin typeface="Calibri" panose="020F0502020204030204" pitchFamily="34" charset="0"/>
              <a:ea typeface="+mn-ea"/>
            </a:endParaRPr>
          </a:p>
          <a:p>
            <a:pPr marL="171450" indent="-171450">
              <a:buFont typeface="Wingdings" panose="05000000000000000000" pitchFamily="2" charset="2"/>
              <a:buChar char="ü"/>
              <a:defRPr/>
            </a:pPr>
            <a:r>
              <a:rPr lang="en-US" sz="1200" kern="1200" dirty="0">
                <a:solidFill>
                  <a:prstClr val="black"/>
                </a:solidFill>
                <a:latin typeface="Calibri" panose="020F0502020204030204" pitchFamily="34" charset="0"/>
                <a:ea typeface="+mn-ea"/>
              </a:rPr>
              <a:t>   </a:t>
            </a:r>
            <a:r>
              <a:rPr lang="en-US" sz="1200" kern="1200" dirty="0" smtClean="0">
                <a:solidFill>
                  <a:prstClr val="black"/>
                </a:solidFill>
                <a:latin typeface="Calibri" panose="020F0502020204030204" pitchFamily="34" charset="0"/>
                <a:ea typeface="+mn-ea"/>
              </a:rPr>
              <a:t>Type the following command</a:t>
            </a:r>
          </a:p>
          <a:p>
            <a:pPr>
              <a:defRPr/>
            </a:pPr>
            <a:r>
              <a:rPr lang="en-US" sz="1167" kern="1200" dirty="0" smtClean="0">
                <a:solidFill>
                  <a:prstClr val="black"/>
                </a:solidFill>
                <a:latin typeface="Calibri"/>
                <a:ea typeface="+mn-ea"/>
              </a:rPr>
              <a:t>         elasticsearch.bat</a:t>
            </a:r>
          </a:p>
          <a:p>
            <a:pPr>
              <a:defRPr/>
            </a:pPr>
            <a:r>
              <a:rPr lang="en-US" sz="1167" kern="1200" dirty="0" smtClean="0">
                <a:solidFill>
                  <a:prstClr val="black"/>
                </a:solidFill>
                <a:latin typeface="Calibri"/>
                <a:ea typeface="+mn-ea"/>
              </a:rPr>
              <a:t>It will start the Elasticsearch server.</a:t>
            </a:r>
          </a:p>
          <a:p>
            <a:pPr marL="171450" indent="-171450">
              <a:buFont typeface="Wingdings" panose="05000000000000000000" pitchFamily="2" charset="2"/>
              <a:buChar char="ü"/>
              <a:defRPr/>
            </a:pPr>
            <a:r>
              <a:rPr lang="en-US" sz="1167" kern="1200" dirty="0">
                <a:solidFill>
                  <a:prstClr val="black"/>
                </a:solidFill>
                <a:latin typeface="Calibri"/>
                <a:ea typeface="+mn-ea"/>
              </a:rPr>
              <a:t>   After that, just view it in the browser with the below </a:t>
            </a:r>
            <a:r>
              <a:rPr lang="en-US" sz="1167" kern="1200" dirty="0" smtClean="0">
                <a:solidFill>
                  <a:prstClr val="black"/>
                </a:solidFill>
                <a:latin typeface="Calibri"/>
                <a:ea typeface="+mn-ea"/>
              </a:rPr>
              <a:t>URL</a:t>
            </a:r>
          </a:p>
          <a:p>
            <a:pPr>
              <a:defRPr/>
            </a:pPr>
            <a:r>
              <a:rPr lang="en-US" sz="1167" kern="1200" dirty="0">
                <a:solidFill>
                  <a:prstClr val="black"/>
                </a:solidFill>
                <a:latin typeface="Calibri"/>
                <a:ea typeface="+mn-ea"/>
              </a:rPr>
              <a:t>         http://localhost:9200/_plugin/head/  </a:t>
            </a:r>
            <a:endParaRPr lang="en-US" sz="1167" kern="1200" dirty="0" smtClean="0">
              <a:solidFill>
                <a:prstClr val="black"/>
              </a:solidFill>
              <a:latin typeface="Calibri"/>
              <a:ea typeface="+mn-ea"/>
            </a:endParaRPr>
          </a:p>
          <a:p>
            <a:pPr marL="285739" indent="-285739">
              <a:defRPr/>
            </a:pPr>
            <a:endParaRPr lang="en-US" sz="1167" kern="1200" dirty="0" smtClean="0">
              <a:solidFill>
                <a:prstClr val="black"/>
              </a:solidFill>
              <a:latin typeface="Calibri"/>
              <a:ea typeface="+mn-ea"/>
            </a:endParaRPr>
          </a:p>
          <a:p>
            <a:pPr marL="285739" indent="-285739">
              <a:buFont typeface="+mj-lt"/>
              <a:buAutoNum type="arabicPeriod"/>
              <a:defRPr/>
            </a:pPr>
            <a:endParaRPr lang="en-US" sz="1167" kern="1200" dirty="0" smtClean="0">
              <a:solidFill>
                <a:prstClr val="black"/>
              </a:solidFill>
              <a:latin typeface="Calibri"/>
              <a:ea typeface="+mn-ea"/>
            </a:endParaRPr>
          </a:p>
        </p:txBody>
      </p:sp>
    </p:spTree>
    <p:extLst>
      <p:ext uri="{BB962C8B-B14F-4D97-AF65-F5344CB8AC3E}">
        <p14:creationId xmlns:p14="http://schemas.microsoft.com/office/powerpoint/2010/main" val="38060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smtClean="0">
                <a:solidFill>
                  <a:schemeClr val="accent5"/>
                </a:solidFill>
                <a:latin typeface="+mj-lt"/>
                <a:ea typeface="Verdana" panose="020B0604030504040204" pitchFamily="34" charset="0"/>
                <a:cs typeface="Verdana" panose="020B0604030504040204" pitchFamily="34" charset="0"/>
              </a:rPr>
              <a:t>Elasticsearch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1143754"/>
            <a:ext cx="8298932" cy="307777"/>
          </a:xfrm>
          <a:prstGeom prst="rect">
            <a:avLst/>
          </a:prstGeom>
        </p:spPr>
        <p:txBody>
          <a:bodyPr wrap="square">
            <a:spAutoFit/>
          </a:bodyPr>
          <a:lstStyle/>
          <a:p>
            <a:r>
              <a:rPr lang="en-US" dirty="0" smtClean="0"/>
              <a:t>To start with Elasticsearch, open the home page. It will show the below screen </a:t>
            </a:r>
            <a:endParaRPr lang="en-US" dirty="0"/>
          </a:p>
        </p:txBody>
      </p:sp>
      <p:pic>
        <p:nvPicPr>
          <p:cNvPr id="4" name="Picture 3"/>
          <p:cNvPicPr>
            <a:picLocks noChangeAspect="1"/>
          </p:cNvPicPr>
          <p:nvPr/>
        </p:nvPicPr>
        <p:blipFill>
          <a:blip r:embed="rId2"/>
          <a:stretch>
            <a:fillRect/>
          </a:stretch>
        </p:blipFill>
        <p:spPr>
          <a:xfrm>
            <a:off x="189571" y="1550020"/>
            <a:ext cx="8717761" cy="3702204"/>
          </a:xfrm>
          <a:prstGeom prst="rect">
            <a:avLst/>
          </a:prstGeom>
        </p:spPr>
      </p:pic>
    </p:spTree>
    <p:extLst>
      <p:ext uri="{BB962C8B-B14F-4D97-AF65-F5344CB8AC3E}">
        <p14:creationId xmlns:p14="http://schemas.microsoft.com/office/powerpoint/2010/main" val="27376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Elasticsearch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2031325"/>
          </a:xfrm>
          <a:prstGeom prst="rect">
            <a:avLst/>
          </a:prstGeom>
        </p:spPr>
        <p:txBody>
          <a:bodyPr wrap="square">
            <a:spAutoFit/>
          </a:bodyPr>
          <a:lstStyle/>
          <a:p>
            <a:r>
              <a:rPr lang="en-US" dirty="0" smtClean="0"/>
              <a:t>To store data in Elasticsearch, an index need to be created. </a:t>
            </a:r>
            <a:r>
              <a:rPr lang="en-US" dirty="0" err="1" smtClean="0"/>
              <a:t>Create</a:t>
            </a:r>
            <a:r>
              <a:rPr lang="en-US" dirty="0" smtClean="0"/>
              <a:t> a new index by doing the below mentioned steps :</a:t>
            </a:r>
          </a:p>
          <a:p>
            <a:pPr marL="285750" indent="-285750">
              <a:buFont typeface="Arial" panose="020B0604020202020204" pitchFamily="34" charset="0"/>
              <a:buChar char="•"/>
            </a:pPr>
            <a:r>
              <a:rPr lang="en-US" dirty="0" smtClean="0"/>
              <a:t>Click on Indices tab.</a:t>
            </a:r>
          </a:p>
          <a:p>
            <a:pPr marL="285750" indent="-285750">
              <a:buFont typeface="Arial" panose="020B0604020202020204" pitchFamily="34" charset="0"/>
              <a:buChar char="•"/>
            </a:pPr>
            <a:r>
              <a:rPr lang="en-US" dirty="0" smtClean="0"/>
              <a:t>Click on New Index button.</a:t>
            </a:r>
          </a:p>
          <a:p>
            <a:pPr marL="285750" indent="-285750">
              <a:buFont typeface="Arial" panose="020B0604020202020204" pitchFamily="34" charset="0"/>
              <a:buChar char="•"/>
            </a:pPr>
            <a:r>
              <a:rPr lang="en-US" dirty="0" smtClean="0"/>
              <a:t>Provide the new index name and leave the other pre populated value as it is. Click on ok button.</a:t>
            </a:r>
          </a:p>
          <a:p>
            <a:r>
              <a:rPr lang="en-US" dirty="0" smtClean="0"/>
              <a:t>Find the sample screen for the same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79141" y="2330604"/>
            <a:ext cx="8463776" cy="2984345"/>
          </a:xfrm>
          <a:prstGeom prst="rect">
            <a:avLst/>
          </a:prstGeom>
        </p:spPr>
      </p:pic>
    </p:spTree>
    <p:extLst>
      <p:ext uri="{BB962C8B-B14F-4D97-AF65-F5344CB8AC3E}">
        <p14:creationId xmlns:p14="http://schemas.microsoft.com/office/powerpoint/2010/main" val="1819770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Elasticsearch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600438"/>
          </a:xfrm>
          <a:prstGeom prst="rect">
            <a:avLst/>
          </a:prstGeom>
        </p:spPr>
        <p:txBody>
          <a:bodyPr wrap="square">
            <a:spAutoFit/>
          </a:bodyPr>
          <a:lstStyle/>
          <a:p>
            <a:r>
              <a:rPr lang="en-US" dirty="0" smtClean="0"/>
              <a:t>View the data in Elasticsearch by doing the following steps :</a:t>
            </a:r>
          </a:p>
          <a:p>
            <a:pPr marL="285750" indent="-285750">
              <a:buFont typeface="Arial" panose="020B0604020202020204" pitchFamily="34" charset="0"/>
              <a:buChar char="•"/>
            </a:pPr>
            <a:r>
              <a:rPr lang="en-US" dirty="0" smtClean="0"/>
              <a:t>Click on Browser tab.</a:t>
            </a:r>
          </a:p>
          <a:p>
            <a:pPr marL="285750" indent="-285750">
              <a:buFont typeface="Arial" panose="020B0604020202020204" pitchFamily="34" charset="0"/>
              <a:buChar char="•"/>
            </a:pPr>
            <a:r>
              <a:rPr lang="en-US" dirty="0" smtClean="0"/>
              <a:t>Click on respective Indices to view the data.</a:t>
            </a:r>
          </a:p>
          <a:p>
            <a:pPr marL="285750" indent="-285750">
              <a:buFont typeface="Arial" panose="020B0604020202020204" pitchFamily="34" charset="0"/>
              <a:buChar char="•"/>
            </a:pPr>
            <a:r>
              <a:rPr lang="en-US" dirty="0" smtClean="0"/>
              <a:t>Click on specific fields to view the data with respect to that field.</a:t>
            </a:r>
          </a:p>
          <a:p>
            <a:pPr marL="285750" indent="-285750">
              <a:buFont typeface="Arial" panose="020B0604020202020204" pitchFamily="34" charset="0"/>
              <a:buChar char="•"/>
            </a:pPr>
            <a:r>
              <a:rPr lang="en-US" dirty="0" smtClean="0"/>
              <a:t>Click on specific Types to view the data with respect to that Type.</a:t>
            </a:r>
          </a:p>
          <a:p>
            <a:r>
              <a:rPr lang="en-US" dirty="0"/>
              <a:t>Find the sample screen for the same </a:t>
            </a:r>
          </a:p>
          <a:p>
            <a:endParaRPr lang="en-US" dirty="0"/>
          </a:p>
        </p:txBody>
      </p:sp>
      <p:pic>
        <p:nvPicPr>
          <p:cNvPr id="4" name="Picture 3"/>
          <p:cNvPicPr>
            <a:picLocks noChangeAspect="1"/>
          </p:cNvPicPr>
          <p:nvPr/>
        </p:nvPicPr>
        <p:blipFill>
          <a:blip r:embed="rId2"/>
          <a:stretch>
            <a:fillRect/>
          </a:stretch>
        </p:blipFill>
        <p:spPr>
          <a:xfrm>
            <a:off x="356839" y="2308302"/>
            <a:ext cx="8604281" cy="2899318"/>
          </a:xfrm>
          <a:prstGeom prst="rect">
            <a:avLst/>
          </a:prstGeom>
        </p:spPr>
      </p:pic>
    </p:spTree>
    <p:extLst>
      <p:ext uri="{BB962C8B-B14F-4D97-AF65-F5344CB8AC3E}">
        <p14:creationId xmlns:p14="http://schemas.microsoft.com/office/powerpoint/2010/main" val="927287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Elasticsearch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508105"/>
          </a:xfrm>
          <a:prstGeom prst="rect">
            <a:avLst/>
          </a:prstGeom>
        </p:spPr>
        <p:txBody>
          <a:bodyPr wrap="square">
            <a:spAutoFit/>
          </a:bodyPr>
          <a:lstStyle/>
          <a:p>
            <a:r>
              <a:rPr lang="en-US" dirty="0"/>
              <a:t>View the </a:t>
            </a:r>
            <a:r>
              <a:rPr lang="en-US" dirty="0" smtClean="0"/>
              <a:t>customized data </a:t>
            </a:r>
            <a:r>
              <a:rPr lang="en-US" dirty="0"/>
              <a:t>in Elasticsearch by doing the following steps </a:t>
            </a:r>
            <a:r>
              <a:rPr lang="en-US" dirty="0" smtClean="0"/>
              <a:t>:</a:t>
            </a:r>
          </a:p>
          <a:p>
            <a:pPr marL="285750" indent="-285750">
              <a:buFont typeface="Arial" panose="020B0604020202020204" pitchFamily="34" charset="0"/>
              <a:buChar char="•"/>
            </a:pPr>
            <a:r>
              <a:rPr lang="en-US" dirty="0" smtClean="0"/>
              <a:t>Click on Structured Query tab.</a:t>
            </a:r>
          </a:p>
          <a:p>
            <a:pPr marL="285750" indent="-285750">
              <a:buFont typeface="Arial" panose="020B0604020202020204" pitchFamily="34" charset="0"/>
              <a:buChar char="•"/>
            </a:pPr>
            <a:r>
              <a:rPr lang="en-US" dirty="0" smtClean="0"/>
              <a:t>Fil</a:t>
            </a:r>
            <a:r>
              <a:rPr lang="en-US" dirty="0"/>
              <a:t>l</a:t>
            </a:r>
            <a:r>
              <a:rPr lang="en-US" dirty="0" smtClean="0"/>
              <a:t> all the relevant data and it will display you the resulted data. </a:t>
            </a:r>
          </a:p>
          <a:p>
            <a:r>
              <a:rPr lang="en-US" dirty="0"/>
              <a:t>Find the sample screen for the same </a:t>
            </a:r>
          </a:p>
          <a:p>
            <a:r>
              <a:rPr lang="en-US" sz="1600" dirty="0" smtClean="0"/>
              <a:t> </a:t>
            </a:r>
            <a:endParaRPr lang="en-US" sz="1600" dirty="0"/>
          </a:p>
          <a:p>
            <a:pPr>
              <a:buFont typeface="Wingdings" pitchFamily="2" charset="2"/>
              <a:buChar char="§"/>
            </a:pPr>
            <a:endParaRPr lang="en-US" sz="1800" dirty="0"/>
          </a:p>
        </p:txBody>
      </p:sp>
      <p:pic>
        <p:nvPicPr>
          <p:cNvPr id="4" name="Picture 3"/>
          <p:cNvPicPr>
            <a:picLocks noChangeAspect="1"/>
          </p:cNvPicPr>
          <p:nvPr/>
        </p:nvPicPr>
        <p:blipFill>
          <a:blip r:embed="rId2"/>
          <a:stretch>
            <a:fillRect/>
          </a:stretch>
        </p:blipFill>
        <p:spPr>
          <a:xfrm>
            <a:off x="278780" y="1918010"/>
            <a:ext cx="8682340" cy="3334214"/>
          </a:xfrm>
          <a:prstGeom prst="rect">
            <a:avLst/>
          </a:prstGeom>
        </p:spPr>
      </p:pic>
    </p:spTree>
    <p:extLst>
      <p:ext uri="{BB962C8B-B14F-4D97-AF65-F5344CB8AC3E}">
        <p14:creationId xmlns:p14="http://schemas.microsoft.com/office/powerpoint/2010/main" val="354137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a:t>FAQ</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107996"/>
          </a:xfrm>
          <a:prstGeom prst="rect">
            <a:avLst/>
          </a:prstGeom>
        </p:spPr>
        <p:txBody>
          <a:bodyPr wrap="square">
            <a:spAutoFit/>
          </a:bodyPr>
          <a:lstStyle/>
          <a:p>
            <a:r>
              <a:rPr lang="en-US" sz="1600" dirty="0" smtClean="0"/>
              <a:t>Please refer the following links</a:t>
            </a:r>
          </a:p>
          <a:p>
            <a:pPr marL="285750" indent="-285750">
              <a:buFont typeface="Arial" panose="020B0604020202020204" pitchFamily="34" charset="0"/>
              <a:buChar char="•"/>
            </a:pPr>
            <a:r>
              <a:rPr lang="en-US" sz="1600" u="sng" dirty="0">
                <a:hlinkClick r:id="rId2"/>
              </a:rPr>
              <a:t>https://www.elastic.co/guide/en/elasticsearch/reference/current/_installation.html</a:t>
            </a:r>
            <a:endParaRPr lang="en-US" sz="1600" dirty="0"/>
          </a:p>
          <a:p>
            <a:r>
              <a:rPr lang="en-US" sz="1600" dirty="0" smtClean="0"/>
              <a:t> </a:t>
            </a:r>
            <a:endParaRPr lang="en-US" sz="1600" dirty="0"/>
          </a:p>
          <a:p>
            <a:pPr>
              <a:buFont typeface="Wingdings" pitchFamily="2" charset="2"/>
              <a:buChar char="§"/>
            </a:pPr>
            <a:endParaRPr lang="en-US" sz="1800" dirty="0"/>
          </a:p>
        </p:txBody>
      </p:sp>
    </p:spTree>
    <p:extLst>
      <p:ext uri="{BB962C8B-B14F-4D97-AF65-F5344CB8AC3E}">
        <p14:creationId xmlns:p14="http://schemas.microsoft.com/office/powerpoint/2010/main" val="215960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0" y="190500"/>
            <a:ext cx="9144000" cy="1078902"/>
          </a:xfrm>
          <a:prstGeom prst="rect">
            <a:avLst/>
          </a:prstGeom>
          <a:noFill/>
          <a:ln>
            <a:noFill/>
          </a:ln>
        </p:spPr>
        <p:txBody>
          <a:bodyPr lIns="91425" tIns="0" rIns="0" bIns="0" anchor="ctr" anchorCtr="0">
            <a:noAutofit/>
          </a:bodyPr>
          <a:lstStyle/>
          <a:p>
            <a:pPr marL="1587" lvl="0" indent="-1587">
              <a:buClr>
                <a:srgbClr val="7F7F7F"/>
              </a:buClr>
              <a:buSzPct val="25000"/>
            </a:pPr>
            <a:r>
              <a:rPr lang="en-IN" sz="2400" b="1" dirty="0">
                <a:solidFill>
                  <a:srgbClr val="154985"/>
                </a:solidFill>
                <a:latin typeface="+mj-lt"/>
              </a:rPr>
              <a:t>Tools Training for </a:t>
            </a:r>
            <a:r>
              <a:rPr lang="en-IN" sz="2400" b="1" dirty="0" smtClean="0">
                <a:solidFill>
                  <a:srgbClr val="154985"/>
                </a:solidFill>
                <a:latin typeface="+mj-lt"/>
              </a:rPr>
              <a:t>Logstash</a:t>
            </a:r>
            <a:r>
              <a:rPr lang="en-IN" sz="2400" b="1" dirty="0">
                <a:solidFill>
                  <a:srgbClr val="154985"/>
                </a:solidFill>
                <a:latin typeface="+mj-lt"/>
              </a:rPr>
              <a:t/>
            </a:r>
            <a:br>
              <a:rPr lang="en-IN" sz="2400" b="1" dirty="0">
                <a:solidFill>
                  <a:srgbClr val="154985"/>
                </a:solidFill>
                <a:latin typeface="+mj-lt"/>
              </a:rPr>
            </a:br>
            <a:r>
              <a:rPr lang="en-IN" sz="2400" b="1" dirty="0">
                <a:solidFill>
                  <a:srgbClr val="154985"/>
                </a:solidFill>
                <a:latin typeface="+mj-lt"/>
              </a:rPr>
              <a:t>Technology : Java</a:t>
            </a:r>
            <a:br>
              <a:rPr lang="en-IN" sz="2400" b="1" dirty="0">
                <a:solidFill>
                  <a:srgbClr val="154985"/>
                </a:solidFill>
                <a:latin typeface="+mj-lt"/>
              </a:rPr>
            </a:br>
            <a:r>
              <a:rPr lang="en-IN" sz="2400" b="1" dirty="0">
                <a:solidFill>
                  <a:srgbClr val="154985"/>
                </a:solidFill>
                <a:latin typeface="+mj-lt"/>
              </a:rPr>
              <a:t>Phase : </a:t>
            </a:r>
            <a:r>
              <a:rPr lang="en-IN" sz="2400" b="1" dirty="0" smtClean="0">
                <a:solidFill>
                  <a:srgbClr val="154985"/>
                </a:solidFill>
                <a:latin typeface="+mj-lt"/>
              </a:rPr>
              <a:t>Log Analyzer </a:t>
            </a:r>
            <a:endParaRPr lang="en-US" sz="2400" b="1" kern="1200" dirty="0">
              <a:solidFill>
                <a:srgbClr val="0070C0"/>
              </a:solidFill>
              <a:latin typeface="+mj-lt"/>
              <a:ea typeface="Verdana" panose="020B0604030504040204" pitchFamily="34" charset="0"/>
              <a:cs typeface="Verdana" panose="020B0604030504040204" pitchFamily="34" charset="0"/>
              <a:sym typeface="Calibri"/>
            </a:endParaRPr>
          </a:p>
        </p:txBody>
      </p:sp>
    </p:spTree>
    <p:extLst>
      <p:ext uri="{BB962C8B-B14F-4D97-AF65-F5344CB8AC3E}">
        <p14:creationId xmlns:p14="http://schemas.microsoft.com/office/powerpoint/2010/main" val="4168334156"/>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0" y="190500"/>
            <a:ext cx="9144000" cy="1078902"/>
          </a:xfrm>
          <a:prstGeom prst="rect">
            <a:avLst/>
          </a:prstGeom>
          <a:noFill/>
          <a:ln>
            <a:noFill/>
          </a:ln>
        </p:spPr>
        <p:txBody>
          <a:bodyPr lIns="91425" tIns="0" rIns="0" bIns="0" anchor="ctr" anchorCtr="0">
            <a:noAutofit/>
          </a:bodyPr>
          <a:lstStyle/>
          <a:p>
            <a:pPr marL="1587" lvl="0" indent="-1587">
              <a:buClr>
                <a:srgbClr val="7F7F7F"/>
              </a:buClr>
              <a:buSzPct val="25000"/>
            </a:pPr>
            <a:r>
              <a:rPr lang="en-IN" sz="2400" b="1" dirty="0">
                <a:solidFill>
                  <a:srgbClr val="154985"/>
                </a:solidFill>
                <a:latin typeface="+mj-lt"/>
              </a:rPr>
              <a:t>Tools Training for </a:t>
            </a:r>
            <a:r>
              <a:rPr lang="en-IN" sz="2400" b="1" dirty="0" smtClean="0">
                <a:solidFill>
                  <a:srgbClr val="154985"/>
                </a:solidFill>
                <a:latin typeface="+mj-lt"/>
              </a:rPr>
              <a:t>Kibana</a:t>
            </a:r>
            <a:r>
              <a:rPr lang="en-IN" sz="2400" b="1" dirty="0">
                <a:solidFill>
                  <a:srgbClr val="154985"/>
                </a:solidFill>
                <a:latin typeface="+mj-lt"/>
              </a:rPr>
              <a:t/>
            </a:r>
            <a:br>
              <a:rPr lang="en-IN" sz="2400" b="1" dirty="0">
                <a:solidFill>
                  <a:srgbClr val="154985"/>
                </a:solidFill>
                <a:latin typeface="+mj-lt"/>
              </a:rPr>
            </a:br>
            <a:r>
              <a:rPr lang="en-IN" sz="2400" b="1" dirty="0">
                <a:solidFill>
                  <a:srgbClr val="154985"/>
                </a:solidFill>
                <a:latin typeface="+mj-lt"/>
              </a:rPr>
              <a:t>Technology : Java</a:t>
            </a:r>
            <a:br>
              <a:rPr lang="en-IN" sz="2400" b="1" dirty="0">
                <a:solidFill>
                  <a:srgbClr val="154985"/>
                </a:solidFill>
                <a:latin typeface="+mj-lt"/>
              </a:rPr>
            </a:br>
            <a:r>
              <a:rPr lang="en-IN" sz="2400" b="1" dirty="0">
                <a:solidFill>
                  <a:srgbClr val="154985"/>
                </a:solidFill>
                <a:latin typeface="+mj-lt"/>
              </a:rPr>
              <a:t>Phase : </a:t>
            </a:r>
            <a:r>
              <a:rPr lang="en-IN" sz="2400" b="1" dirty="0" smtClean="0">
                <a:solidFill>
                  <a:srgbClr val="154985"/>
                </a:solidFill>
                <a:latin typeface="+mj-lt"/>
              </a:rPr>
              <a:t>Graphical User Interface Dashboard </a:t>
            </a:r>
            <a:endParaRPr lang="en-US" sz="2400" b="1" kern="1200" dirty="0">
              <a:solidFill>
                <a:srgbClr val="0070C0"/>
              </a:solidFill>
              <a:latin typeface="+mj-lt"/>
              <a:ea typeface="Verdana" panose="020B0604030504040204" pitchFamily="34" charset="0"/>
              <a:cs typeface="Verdana" panose="020B0604030504040204" pitchFamily="34" charset="0"/>
              <a:sym typeface="Calibri"/>
            </a:endParaRPr>
          </a:p>
        </p:txBody>
      </p:sp>
    </p:spTree>
    <p:extLst>
      <p:ext uri="{BB962C8B-B14F-4D97-AF65-F5344CB8AC3E}">
        <p14:creationId xmlns:p14="http://schemas.microsoft.com/office/powerpoint/2010/main" val="1774151428"/>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330" dirty="0">
                <a:latin typeface="Tahoma" panose="020B0604030504040204" pitchFamily="34" charset="0"/>
                <a:ea typeface="Tahoma" panose="020B0604030504040204" pitchFamily="34" charset="0"/>
                <a:cs typeface="Tahoma" panose="020B0604030504040204" pitchFamily="34" charset="0"/>
              </a:rPr>
              <a:t>Table of Contents</a:t>
            </a:r>
            <a:endParaRPr lang="en-GB" sz="2330" dirty="0">
              <a:solidFill>
                <a:schemeClr val="accent5"/>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nvPr>
        </p:nvGraphicFramePr>
        <p:xfrm>
          <a:off x="1391647" y="1177314"/>
          <a:ext cx="6420713" cy="3900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761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smtClean="0">
                <a:solidFill>
                  <a:schemeClr val="accent5"/>
                </a:solidFill>
                <a:latin typeface="+mj-lt"/>
              </a:rPr>
              <a:t>Kibana </a:t>
            </a:r>
            <a:r>
              <a:rPr lang="en-US" sz="2000" dirty="0">
                <a:solidFill>
                  <a:schemeClr val="accent5"/>
                </a:solidFill>
                <a:latin typeface="+mj-lt"/>
              </a:rPr>
              <a:t>– </a:t>
            </a:r>
            <a:r>
              <a:rPr lang="en-US" sz="2000" dirty="0" smtClean="0">
                <a:solidFill>
                  <a:schemeClr val="accent5"/>
                </a:solidFill>
                <a:latin typeface="+mj-lt"/>
              </a:rPr>
              <a:t>UI Dashboard for Log Analyzer</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6" name="Content Placeholder 21"/>
          <p:cNvSpPr>
            <a:spLocks noGrp="1"/>
          </p:cNvSpPr>
          <p:nvPr>
            <p:ph idx="1"/>
          </p:nvPr>
        </p:nvSpPr>
        <p:spPr>
          <a:xfrm>
            <a:off x="762000" y="1086521"/>
            <a:ext cx="8123816" cy="4109423"/>
          </a:xfrm>
        </p:spPr>
        <p:txBody>
          <a:bodyPr>
            <a:normAutofit/>
          </a:bodyPr>
          <a:lstStyle/>
          <a:p>
            <a:pPr indent="0"/>
            <a:r>
              <a:rPr lang="en-US" sz="1600" b="1" dirty="0" smtClean="0"/>
              <a:t>Kibana</a:t>
            </a:r>
            <a:r>
              <a:rPr lang="en-US" sz="1600" dirty="0" smtClean="0"/>
              <a:t> is an open source data visualization plugin for Elasticsearch. </a:t>
            </a:r>
          </a:p>
          <a:p>
            <a:pPr>
              <a:buFont typeface="Wingdings" pitchFamily="2" charset="2"/>
              <a:buChar char="§"/>
            </a:pPr>
            <a:r>
              <a:rPr lang="en-US" sz="1600" dirty="0" smtClean="0"/>
              <a:t>Features</a:t>
            </a:r>
          </a:p>
          <a:p>
            <a:pPr lvl="1">
              <a:buFont typeface="Wingdings" pitchFamily="2" charset="2"/>
              <a:buChar char="ü"/>
            </a:pPr>
            <a:r>
              <a:rPr lang="en-US" sz="1200" dirty="0"/>
              <a:t>Seamless Integration with </a:t>
            </a:r>
            <a:r>
              <a:rPr lang="en-US" sz="1200" dirty="0" smtClean="0"/>
              <a:t>Elasticsearch : </a:t>
            </a:r>
            <a:r>
              <a:rPr lang="en-US" sz="1200" dirty="0"/>
              <a:t>Architected to work with Elasticsearch, Kibana gives shape to any kind of data — structured and unstructured — indexed into Elasticsearch.</a:t>
            </a:r>
            <a:endParaRPr lang="en-US" sz="1200" b="1" dirty="0" smtClean="0"/>
          </a:p>
          <a:p>
            <a:pPr lvl="1">
              <a:buFont typeface="Wingdings" pitchFamily="2" charset="2"/>
              <a:buChar char="ü"/>
            </a:pPr>
            <a:r>
              <a:rPr lang="en-US" sz="1200" dirty="0"/>
              <a:t>Give Shape to Your </a:t>
            </a:r>
            <a:r>
              <a:rPr lang="en-US" sz="1200" dirty="0" smtClean="0"/>
              <a:t>Data : </a:t>
            </a:r>
            <a:r>
              <a:rPr lang="en-US" sz="1200" dirty="0"/>
              <a:t>To better understand large volumes of data, easily create bar charts, line and scatter plots, histograms, pie charts, and maps.</a:t>
            </a:r>
            <a:endParaRPr lang="en-US" sz="1200" dirty="0" smtClean="0"/>
          </a:p>
          <a:p>
            <a:pPr lvl="1">
              <a:buFont typeface="Wingdings" pitchFamily="2" charset="2"/>
              <a:buChar char="ü"/>
            </a:pPr>
            <a:r>
              <a:rPr lang="en-US" sz="1200" dirty="0"/>
              <a:t>Sophisticated </a:t>
            </a:r>
            <a:r>
              <a:rPr lang="en-US" sz="1200" dirty="0" smtClean="0"/>
              <a:t>Analytics : </a:t>
            </a:r>
            <a:r>
              <a:rPr lang="en-US" sz="1200" dirty="0"/>
              <a:t>Leverage the power of Elasticsearch analytics capabilities to analyze your data intelligently, perform mathematical transformations, and slice and dice your data as you see fit</a:t>
            </a:r>
            <a:r>
              <a:rPr lang="en-US" sz="1200" dirty="0" smtClean="0"/>
              <a:t>.</a:t>
            </a:r>
          </a:p>
          <a:p>
            <a:pPr lvl="1">
              <a:buFont typeface="Wingdings" pitchFamily="2" charset="2"/>
              <a:buChar char="ü"/>
            </a:pPr>
            <a:r>
              <a:rPr lang="en-US" sz="1200" dirty="0"/>
              <a:t>Flexible Interface, Easy to </a:t>
            </a:r>
            <a:r>
              <a:rPr lang="en-US" sz="1200" dirty="0" smtClean="0"/>
              <a:t>Share : </a:t>
            </a:r>
            <a:r>
              <a:rPr lang="en-US" sz="1200" dirty="0"/>
              <a:t>Easily create, save, share, and embed your visualized data for quick and smart communication</a:t>
            </a:r>
            <a:r>
              <a:rPr lang="en-US" sz="1200" dirty="0" smtClean="0"/>
              <a:t>.</a:t>
            </a:r>
          </a:p>
          <a:p>
            <a:pPr lvl="1">
              <a:buFont typeface="Wingdings" pitchFamily="2" charset="2"/>
              <a:buChar char="ü"/>
            </a:pPr>
            <a:r>
              <a:rPr lang="en-US" sz="1200" dirty="0"/>
              <a:t>Easy </a:t>
            </a:r>
            <a:r>
              <a:rPr lang="en-US" sz="1200" dirty="0" smtClean="0"/>
              <a:t>Setup : </a:t>
            </a:r>
            <a:r>
              <a:rPr lang="en-US" sz="1200" dirty="0"/>
              <a:t>Simple and friendly setup and startup. Kibana 4 ships with its own web server to help you get up and running quickly</a:t>
            </a:r>
            <a:r>
              <a:rPr lang="en-US" sz="1200" dirty="0" smtClean="0"/>
              <a:t>.</a:t>
            </a:r>
          </a:p>
          <a:p>
            <a:pPr lvl="1">
              <a:buFont typeface="Wingdings" pitchFamily="2" charset="2"/>
              <a:buChar char="ü"/>
            </a:pPr>
            <a:r>
              <a:rPr lang="en-US" sz="1200" dirty="0"/>
              <a:t>Visualize Data from Many </a:t>
            </a:r>
            <a:r>
              <a:rPr lang="en-US" sz="1200" dirty="0" smtClean="0"/>
              <a:t>Sources : </a:t>
            </a:r>
            <a:r>
              <a:rPr lang="en-US" sz="1200" dirty="0"/>
              <a:t>Easily visualize data pushed into Elasticsearch from </a:t>
            </a:r>
            <a:r>
              <a:rPr lang="en-US" sz="1200" dirty="0" err="1">
                <a:hlinkClick r:id="rId2"/>
              </a:rPr>
              <a:t>Logstash</a:t>
            </a:r>
            <a:r>
              <a:rPr lang="en-US" sz="1200" dirty="0"/>
              <a:t>, </a:t>
            </a:r>
            <a:r>
              <a:rPr lang="en-US" sz="1200" dirty="0">
                <a:hlinkClick r:id="rId3"/>
              </a:rPr>
              <a:t>ES-Hadoop</a:t>
            </a:r>
            <a:r>
              <a:rPr lang="en-US" sz="1200" dirty="0"/>
              <a:t>, </a:t>
            </a:r>
            <a:r>
              <a:rPr lang="en-US" sz="1200" dirty="0">
                <a:hlinkClick r:id="rId4"/>
              </a:rPr>
              <a:t>Beats</a:t>
            </a:r>
            <a:r>
              <a:rPr lang="en-US" sz="1200" dirty="0"/>
              <a:t>, or third-party technologies like </a:t>
            </a:r>
            <a:r>
              <a:rPr lang="en-US" sz="1200" dirty="0">
                <a:hlinkClick r:id="rId5"/>
              </a:rPr>
              <a:t>Apache Flume</a:t>
            </a:r>
            <a:r>
              <a:rPr lang="en-US" sz="1200" dirty="0"/>
              <a:t>, </a:t>
            </a:r>
            <a:r>
              <a:rPr lang="en-US" sz="1200" dirty="0" err="1">
                <a:hlinkClick r:id="rId6"/>
              </a:rPr>
              <a:t>Fluentd</a:t>
            </a:r>
            <a:r>
              <a:rPr lang="en-US" sz="1200" dirty="0"/>
              <a:t>, and many others. </a:t>
            </a:r>
            <a:endParaRPr lang="en-US" sz="1200" dirty="0" smtClean="0"/>
          </a:p>
          <a:p>
            <a:pPr lvl="1">
              <a:buFont typeface="Wingdings" pitchFamily="2" charset="2"/>
              <a:buChar char="ü"/>
            </a:pPr>
            <a:r>
              <a:rPr lang="en-US" sz="1200" dirty="0"/>
              <a:t>Simple Data </a:t>
            </a:r>
            <a:r>
              <a:rPr lang="en-US" sz="1200" dirty="0" smtClean="0"/>
              <a:t>Export : </a:t>
            </a:r>
            <a:r>
              <a:rPr lang="en-US" sz="1200" dirty="0"/>
              <a:t>Easily export interesting bits of data to merge and meld with other data sets to quickly prototype new analyses and discover something new.</a:t>
            </a:r>
          </a:p>
        </p:txBody>
      </p:sp>
    </p:spTree>
    <p:extLst>
      <p:ext uri="{BB962C8B-B14F-4D97-AF65-F5344CB8AC3E}">
        <p14:creationId xmlns:p14="http://schemas.microsoft.com/office/powerpoint/2010/main" val="3151250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smtClean="0">
                <a:solidFill>
                  <a:schemeClr val="accent5"/>
                </a:solidFill>
                <a:latin typeface="+mj-lt"/>
              </a:rPr>
              <a:t>Kibana - </a:t>
            </a:r>
            <a:r>
              <a:rPr lang="en-US" sz="2000" dirty="0">
                <a:solidFill>
                  <a:schemeClr val="accent5"/>
                </a:solidFill>
                <a:latin typeface="+mj-lt"/>
              </a:rPr>
              <a:t>Installation, Setup and Environment</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5" name="Rounded Rectangle 4"/>
          <p:cNvSpPr/>
          <p:nvPr/>
        </p:nvSpPr>
        <p:spPr>
          <a:xfrm>
            <a:off x="608400" y="1062168"/>
            <a:ext cx="3414960" cy="1587500"/>
          </a:xfrm>
          <a:prstGeom prst="roundRect">
            <a:avLst>
              <a:gd name="adj" fmla="val 6170"/>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67" b="1" kern="1200" dirty="0">
                <a:solidFill>
                  <a:prstClr val="black"/>
                </a:solidFill>
              </a:rPr>
              <a:t>System Requirements</a:t>
            </a:r>
          </a:p>
          <a:p>
            <a:pPr marL="146838" indent="-146838">
              <a:spcBef>
                <a:spcPct val="20000"/>
              </a:spcBef>
              <a:buFont typeface="Wingdings" pitchFamily="2" charset="2"/>
              <a:buChar char="ü"/>
              <a:defRPr/>
            </a:pPr>
            <a:r>
              <a:rPr lang="en-US" altLang="zh-TW" sz="1167" dirty="0">
                <a:solidFill>
                  <a:srgbClr val="5F5F5F"/>
                </a:solidFill>
              </a:rPr>
              <a:t>JDK </a:t>
            </a:r>
            <a:r>
              <a:rPr lang="en-US" altLang="zh-TW" sz="1167" dirty="0" smtClean="0">
                <a:solidFill>
                  <a:srgbClr val="5F5F5F"/>
                </a:solidFill>
              </a:rPr>
              <a:t>1.8.x </a:t>
            </a:r>
            <a:r>
              <a:rPr lang="en-US" altLang="zh-TW" sz="1167" dirty="0">
                <a:solidFill>
                  <a:srgbClr val="5F5F5F"/>
                </a:solidFill>
              </a:rPr>
              <a:t>and higher version.</a:t>
            </a:r>
          </a:p>
          <a:p>
            <a:pPr marL="146838" indent="-146838">
              <a:spcBef>
                <a:spcPct val="20000"/>
              </a:spcBef>
              <a:buFont typeface="Wingdings" pitchFamily="2" charset="2"/>
              <a:buChar char="ü"/>
              <a:defRPr/>
            </a:pPr>
            <a:r>
              <a:rPr lang="en-US" altLang="zh-TW" sz="1167" dirty="0" smtClean="0">
                <a:solidFill>
                  <a:srgbClr val="5F5F5F"/>
                </a:solidFill>
              </a:rPr>
              <a:t>2GB </a:t>
            </a:r>
            <a:r>
              <a:rPr lang="en-US" altLang="zh-TW" sz="1167" dirty="0">
                <a:solidFill>
                  <a:srgbClr val="5F5F5F"/>
                </a:solidFill>
              </a:rPr>
              <a:t>Ram</a:t>
            </a:r>
          </a:p>
          <a:p>
            <a:pPr marL="146838" indent="-146838">
              <a:spcBef>
                <a:spcPct val="20000"/>
              </a:spcBef>
              <a:buFontTx/>
              <a:buChar char="•"/>
              <a:defRPr/>
            </a:pPr>
            <a:endParaRPr lang="en-US" altLang="zh-TW" sz="1167" dirty="0">
              <a:solidFill>
                <a:srgbClr val="5F5F5F"/>
              </a:solidFill>
            </a:endParaRPr>
          </a:p>
          <a:p>
            <a:pPr>
              <a:buFont typeface="Wingdings" pitchFamily="2" charset="2"/>
              <a:buChar char="ü"/>
            </a:pPr>
            <a:endParaRPr lang="en-US" sz="1167" kern="1200" dirty="0">
              <a:solidFill>
                <a:prstClr val="black"/>
              </a:solidFill>
            </a:endParaRPr>
          </a:p>
        </p:txBody>
      </p:sp>
      <p:sp>
        <p:nvSpPr>
          <p:cNvPr id="7" name="Rounded Rectangle 6"/>
          <p:cNvSpPr/>
          <p:nvPr/>
        </p:nvSpPr>
        <p:spPr>
          <a:xfrm>
            <a:off x="608400" y="2824159"/>
            <a:ext cx="3414960" cy="1597234"/>
          </a:xfrm>
          <a:prstGeom prst="roundRect">
            <a:avLst>
              <a:gd name="adj" fmla="val 6170"/>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67" b="1" kern="1200" dirty="0">
                <a:solidFill>
                  <a:prstClr val="black"/>
                </a:solidFill>
              </a:rPr>
              <a:t>Important ONLINE information websites:</a:t>
            </a:r>
          </a:p>
          <a:p>
            <a:pPr marL="146838" indent="-146838">
              <a:spcBef>
                <a:spcPct val="20000"/>
              </a:spcBef>
              <a:buFont typeface="Wingdings" pitchFamily="2" charset="2"/>
              <a:buChar char="ü"/>
              <a:defRPr/>
            </a:pPr>
            <a:r>
              <a:rPr lang="en-US" altLang="zh-TW" sz="1167" dirty="0">
                <a:solidFill>
                  <a:srgbClr val="5F5F5F"/>
                </a:solidFill>
                <a:hlinkClick r:id="rId2"/>
              </a:rPr>
              <a:t>http://</a:t>
            </a:r>
            <a:r>
              <a:rPr lang="en-US" altLang="zh-TW" sz="1167" dirty="0" smtClean="0">
                <a:solidFill>
                  <a:srgbClr val="5F5F5F"/>
                </a:solidFill>
                <a:hlinkClick r:id="rId2"/>
              </a:rPr>
              <a:t>hadooptutorials.co.in/tutorials/elasticsearch/install-elasticsearch-kibana-logstash-on-windows.html</a:t>
            </a:r>
            <a:r>
              <a:rPr lang="en-US" altLang="zh-TW" sz="1167" dirty="0" smtClean="0">
                <a:solidFill>
                  <a:srgbClr val="5F5F5F"/>
                </a:solidFill>
              </a:rPr>
              <a:t> </a:t>
            </a:r>
            <a:endParaRPr lang="en-US" altLang="zh-TW" sz="1167" dirty="0">
              <a:solidFill>
                <a:srgbClr val="5F5F5F"/>
              </a:solidFill>
            </a:endParaRPr>
          </a:p>
          <a:p>
            <a:endParaRPr lang="en-US" altLang="zh-TW" sz="1167" dirty="0">
              <a:solidFill>
                <a:srgbClr val="5F5F5F"/>
              </a:solidFill>
            </a:endParaRPr>
          </a:p>
          <a:p>
            <a:endParaRPr lang="en-US" sz="1167" kern="1200" dirty="0">
              <a:solidFill>
                <a:prstClr val="black"/>
              </a:solidFill>
            </a:endParaRPr>
          </a:p>
          <a:p>
            <a:endParaRPr lang="en-US" sz="1167" kern="1200" dirty="0">
              <a:solidFill>
                <a:prstClr val="black"/>
              </a:solidFill>
            </a:endParaRPr>
          </a:p>
        </p:txBody>
      </p:sp>
      <p:sp>
        <p:nvSpPr>
          <p:cNvPr id="9" name="Rounded Rectangle 8"/>
          <p:cNvSpPr/>
          <p:nvPr/>
        </p:nvSpPr>
        <p:spPr>
          <a:xfrm>
            <a:off x="4281286" y="1062168"/>
            <a:ext cx="4071134" cy="4284383"/>
          </a:xfrm>
          <a:prstGeom prst="roundRect">
            <a:avLst>
              <a:gd name="adj" fmla="val 6170"/>
            </a:avLst>
          </a:prstGeom>
          <a:solidFill>
            <a:sysClr val="window" lastClr="FFFFFF"/>
          </a:solidFill>
          <a:ln w="25400" cap="flat" cmpd="sng" algn="ctr">
            <a:solidFill>
              <a:sysClr val="windowText" lastClr="000000"/>
            </a:solidFill>
            <a:prstDash val="solid"/>
          </a:ln>
          <a:effectLst/>
        </p:spPr>
        <p:txBody>
          <a:bodyPr rtlCol="0" anchor="t"/>
          <a:lstStyle/>
          <a:p>
            <a:pPr marL="285739" marR="0" lvl="0" indent="-285739" defTabSz="914400" eaLnBrk="1" fontAlgn="auto" latinLnBrk="0" hangingPunct="1">
              <a:lnSpc>
                <a:spcPct val="100000"/>
              </a:lnSpc>
              <a:spcBef>
                <a:spcPts val="0"/>
              </a:spcBef>
              <a:spcAft>
                <a:spcPts val="0"/>
              </a:spcAft>
              <a:buClrTx/>
              <a:buSzTx/>
              <a:buFont typeface="+mj-lt"/>
              <a:buAutoNum type="arabicPeriod"/>
              <a:tabLst/>
              <a:defRPr/>
            </a:pPr>
            <a:r>
              <a:rPr kumimoji="0" lang="en-US" sz="1167" b="1" i="0" u="sng" strike="noStrike" kern="1200" cap="none" spc="0" normalizeH="0" baseline="0" noProof="0" dirty="0" smtClean="0">
                <a:ln>
                  <a:noFill/>
                </a:ln>
                <a:solidFill>
                  <a:prstClr val="black"/>
                </a:solidFill>
                <a:effectLst/>
                <a:uLnTx/>
                <a:uFillTx/>
                <a:latin typeface="Calibri"/>
                <a:ea typeface="+mn-ea"/>
                <a:cs typeface="+mn-cs"/>
              </a:rPr>
              <a:t>Kibana Installation</a:t>
            </a:r>
          </a:p>
          <a:p>
            <a:pPr marL="285739" marR="0" lvl="0" indent="-285739" defTabSz="91440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smtClean="0">
              <a:ln>
                <a:noFill/>
              </a:ln>
              <a:solidFill>
                <a:prstClr val="black"/>
              </a:solidFill>
              <a:effectLst/>
              <a:uLnTx/>
              <a:uFillTx/>
              <a:latin typeface="Calibri"/>
              <a:ea typeface="+mn-ea"/>
              <a:cs typeface="+mn-cs"/>
            </a:endParaRPr>
          </a:p>
          <a:p>
            <a:pPr marL="285739" marR="0" lvl="0" indent="-285739"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167" b="0" i="0" u="none" strike="noStrike" kern="1200" cap="none" spc="0" normalizeH="0" baseline="0" noProof="0" dirty="0" smtClean="0">
                <a:ln>
                  <a:noFill/>
                </a:ln>
                <a:solidFill>
                  <a:prstClr val="black"/>
                </a:solidFill>
                <a:effectLst/>
                <a:uLnTx/>
                <a:uFillTx/>
                <a:latin typeface="Calibri"/>
                <a:ea typeface="+mn-ea"/>
                <a:cs typeface="+mn-cs"/>
              </a:rPr>
              <a:t>Download </a:t>
            </a:r>
            <a:r>
              <a:rPr kumimoji="0" lang="en-US" sz="1167" b="0" i="0" u="none" strike="noStrike" kern="1200" cap="none" spc="0" normalizeH="0" baseline="0" noProof="0" dirty="0" err="1" smtClean="0">
                <a:ln>
                  <a:noFill/>
                </a:ln>
                <a:solidFill>
                  <a:prstClr val="black"/>
                </a:solidFill>
                <a:effectLst/>
                <a:uLnTx/>
                <a:uFillTx/>
                <a:latin typeface="Calibri"/>
                <a:ea typeface="+mn-ea"/>
                <a:cs typeface="+mn-cs"/>
              </a:rPr>
              <a:t>Kibana</a:t>
            </a:r>
            <a:r>
              <a:rPr kumimoji="0" lang="en-US" sz="1167" b="0" i="0" u="none" strike="noStrike" kern="1200" cap="none" spc="0" normalizeH="0" noProof="0" dirty="0" smtClean="0">
                <a:ln>
                  <a:noFill/>
                </a:ln>
                <a:solidFill>
                  <a:prstClr val="black"/>
                </a:solidFill>
                <a:effectLst/>
                <a:uLnTx/>
                <a:uFillTx/>
                <a:latin typeface="Calibri"/>
                <a:ea typeface="+mn-ea"/>
                <a:cs typeface="+mn-cs"/>
              </a:rPr>
              <a:t> 4.0.1 from the URL</a:t>
            </a:r>
          </a:p>
          <a:p>
            <a:pPr>
              <a:defRPr/>
            </a:pPr>
            <a:r>
              <a:rPr lang="en-US" altLang="zh-TW" sz="1167" dirty="0">
                <a:solidFill>
                  <a:srgbClr val="5F5F5F"/>
                </a:solidFill>
                <a:latin typeface="Calibri" panose="020F0502020204030204" pitchFamily="34" charset="0"/>
                <a:hlinkClick r:id="rId2"/>
              </a:rPr>
              <a:t>http://</a:t>
            </a:r>
            <a:r>
              <a:rPr lang="en-US" altLang="zh-TW" sz="1167" dirty="0" smtClean="0">
                <a:solidFill>
                  <a:srgbClr val="5F5F5F"/>
                </a:solidFill>
                <a:latin typeface="Calibri" panose="020F0502020204030204" pitchFamily="34" charset="0"/>
                <a:hlinkClick r:id="rId2"/>
              </a:rPr>
              <a:t>hadooptutorials.co.in/tutorials/elasticsearch/install-elasticsearch-kibana-logstash-on-windows.html</a:t>
            </a:r>
            <a:endParaRPr lang="en-US" altLang="zh-TW" sz="1167" dirty="0" smtClean="0">
              <a:solidFill>
                <a:srgbClr val="5F5F5F"/>
              </a:solidFill>
              <a:latin typeface="Calibri" panose="020F0502020204030204" pitchFamily="34" charset="0"/>
            </a:endParaRPr>
          </a:p>
          <a:p>
            <a:pPr>
              <a:defRPr/>
            </a:pPr>
            <a:endParaRPr lang="en-US" altLang="zh-TW" sz="1167" dirty="0">
              <a:solidFill>
                <a:srgbClr val="5F5F5F"/>
              </a:solidFill>
              <a:latin typeface="Calibri" panose="020F0502020204030204" pitchFamily="34" charset="0"/>
            </a:endParaRPr>
          </a:p>
          <a:p>
            <a:pPr>
              <a:defRPr/>
            </a:pPr>
            <a:r>
              <a:rPr lang="en-US" sz="1200" dirty="0">
                <a:latin typeface="Calibri" panose="020F0502020204030204" pitchFamily="34" charset="0"/>
              </a:rPr>
              <a:t>Just unzip the zip file and save it in some folder.</a:t>
            </a:r>
            <a:r>
              <a:rPr lang="en-US" altLang="zh-TW" sz="1167" dirty="0" smtClean="0">
                <a:solidFill>
                  <a:srgbClr val="5F5F5F"/>
                </a:solidFill>
                <a:latin typeface="Calibri" panose="020F0502020204030204" pitchFamily="34" charset="0"/>
              </a:rPr>
              <a:t> </a:t>
            </a:r>
          </a:p>
          <a:p>
            <a:pPr>
              <a:defRPr/>
            </a:pPr>
            <a:endParaRPr lang="en-US" altLang="zh-TW" sz="1167" dirty="0">
              <a:solidFill>
                <a:srgbClr val="5F5F5F"/>
              </a:solidFill>
              <a:latin typeface="Calibri" panose="020F0502020204030204" pitchFamily="34" charset="0"/>
            </a:endParaRPr>
          </a:p>
          <a:p>
            <a:pPr lvl="0">
              <a:defRPr/>
            </a:pPr>
            <a:r>
              <a:rPr lang="en-US" altLang="zh-TW" sz="1167" b="1" dirty="0" smtClean="0">
                <a:solidFill>
                  <a:srgbClr val="5F5F5F"/>
                </a:solidFill>
                <a:latin typeface="Calibri" panose="020F0502020204030204" pitchFamily="34" charset="0"/>
              </a:rPr>
              <a:t>2.     </a:t>
            </a:r>
            <a:r>
              <a:rPr lang="en-US" sz="1167" b="1" u="sng" kern="1200" dirty="0" err="1" smtClean="0">
                <a:solidFill>
                  <a:prstClr val="black"/>
                </a:solidFill>
                <a:latin typeface="Calibri"/>
              </a:rPr>
              <a:t>Kibana</a:t>
            </a:r>
            <a:r>
              <a:rPr lang="en-US" sz="1167" b="1" u="sng" kern="1200" dirty="0" smtClean="0">
                <a:solidFill>
                  <a:prstClr val="black"/>
                </a:solidFill>
                <a:latin typeface="Calibri"/>
              </a:rPr>
              <a:t> Configuration</a:t>
            </a:r>
            <a:endParaRPr lang="en-US" sz="1167" b="1" u="sng" kern="1200" dirty="0">
              <a:solidFill>
                <a:prstClr val="black"/>
              </a:solidFill>
              <a:latin typeface="Calibri"/>
            </a:endParaRPr>
          </a:p>
          <a:p>
            <a:pPr>
              <a:defRPr/>
            </a:pPr>
            <a:endParaRPr lang="en-US" altLang="zh-TW" sz="1167" dirty="0">
              <a:solidFill>
                <a:srgbClr val="5F5F5F"/>
              </a:solidFill>
              <a:latin typeface="Calibri" panose="020F0502020204030204" pitchFamily="34" charset="0"/>
            </a:endParaRPr>
          </a:p>
          <a:p>
            <a:pPr marL="285739" lvl="0" indent="-285739">
              <a:buFont typeface="Wingdings" pitchFamily="2" charset="2"/>
              <a:buChar char="ü"/>
              <a:defRPr/>
            </a:pPr>
            <a:r>
              <a:rPr lang="en-US" sz="1200" dirty="0" err="1">
                <a:latin typeface="Calibri" panose="020F0502020204030204" pitchFamily="34" charset="0"/>
              </a:rPr>
              <a:t>Kibana</a:t>
            </a:r>
            <a:r>
              <a:rPr lang="en-US" sz="1200" dirty="0">
                <a:latin typeface="Calibri" panose="020F0502020204030204" pitchFamily="34" charset="0"/>
              </a:rPr>
              <a:t> configuration is very easy, simply edit </a:t>
            </a:r>
            <a:r>
              <a:rPr lang="en-US" sz="1200" dirty="0" err="1">
                <a:latin typeface="Calibri" panose="020F0502020204030204" pitchFamily="34" charset="0"/>
              </a:rPr>
              <a:t>config</a:t>
            </a:r>
            <a:r>
              <a:rPr lang="en-US" sz="1200" dirty="0">
                <a:latin typeface="Calibri" panose="020F0502020204030204" pitchFamily="34" charset="0"/>
              </a:rPr>
              <a:t>/</a:t>
            </a:r>
            <a:r>
              <a:rPr lang="en-US" sz="1200" dirty="0" err="1">
                <a:latin typeface="Calibri" panose="020F0502020204030204" pitchFamily="34" charset="0"/>
              </a:rPr>
              <a:t>kibana.yml</a:t>
            </a:r>
            <a:r>
              <a:rPr lang="en-US" sz="1200" dirty="0">
                <a:latin typeface="Calibri" panose="020F0502020204030204" pitchFamily="34" charset="0"/>
              </a:rPr>
              <a:t> to add the </a:t>
            </a:r>
            <a:r>
              <a:rPr lang="en-US" sz="1200" dirty="0" err="1">
                <a:latin typeface="Calibri" panose="020F0502020204030204" pitchFamily="34" charset="0"/>
              </a:rPr>
              <a:t>elasticsearch</a:t>
            </a:r>
            <a:r>
              <a:rPr lang="en-US" sz="1200" dirty="0">
                <a:latin typeface="Calibri" panose="020F0502020204030204" pitchFamily="34" charset="0"/>
              </a:rPr>
              <a:t> </a:t>
            </a:r>
            <a:r>
              <a:rPr lang="en-US" sz="1200" dirty="0" err="1">
                <a:latin typeface="Calibri" panose="020F0502020204030204" pitchFamily="34" charset="0"/>
              </a:rPr>
              <a:t>url</a:t>
            </a:r>
            <a:r>
              <a:rPr lang="en-US" sz="1200" dirty="0">
                <a:latin typeface="Calibri" panose="020F0502020204030204" pitchFamily="34" charset="0"/>
              </a:rPr>
              <a:t> and done.</a:t>
            </a:r>
            <a:r>
              <a:rPr kumimoji="0" lang="en-US" sz="1167"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p>
          <a:p>
            <a:pPr marL="285739" lvl="0" indent="-285739">
              <a:buFont typeface="Wingdings" pitchFamily="2" charset="2"/>
              <a:buChar char="ü"/>
              <a:defRPr/>
            </a:pPr>
            <a:r>
              <a:rPr lang="en-US" sz="1200" dirty="0">
                <a:latin typeface="Calibri" panose="020F0502020204030204" pitchFamily="34" charset="0"/>
              </a:rPr>
              <a:t>Open </a:t>
            </a:r>
            <a:r>
              <a:rPr lang="en-US" sz="1200" dirty="0" err="1">
                <a:latin typeface="Calibri" panose="020F0502020204030204" pitchFamily="34" charset="0"/>
              </a:rPr>
              <a:t>config</a:t>
            </a:r>
            <a:r>
              <a:rPr lang="en-US" sz="1200" dirty="0">
                <a:latin typeface="Calibri" panose="020F0502020204030204" pitchFamily="34" charset="0"/>
              </a:rPr>
              <a:t>/</a:t>
            </a:r>
            <a:r>
              <a:rPr lang="en-US" sz="1200" dirty="0" err="1">
                <a:latin typeface="Calibri" panose="020F0502020204030204" pitchFamily="34" charset="0"/>
              </a:rPr>
              <a:t>kibana.yml</a:t>
            </a:r>
            <a:r>
              <a:rPr lang="en-US" sz="1200" dirty="0">
                <a:latin typeface="Calibri" panose="020F0502020204030204" pitchFamily="34" charset="0"/>
              </a:rPr>
              <a:t> and update property </a:t>
            </a:r>
            <a:r>
              <a:rPr lang="en-US" sz="1200" dirty="0" err="1">
                <a:latin typeface="Calibri" panose="020F0502020204030204" pitchFamily="34" charset="0"/>
              </a:rPr>
              <a:t>elasticsearch_url</a:t>
            </a:r>
            <a:r>
              <a:rPr lang="en-US" sz="1200" dirty="0">
                <a:latin typeface="Calibri" panose="020F0502020204030204" pitchFamily="34" charset="0"/>
              </a:rPr>
              <a:t>: "http://localhost:9200</a:t>
            </a:r>
            <a:r>
              <a:rPr lang="en-US" sz="1200" dirty="0" smtClean="0">
                <a:latin typeface="Calibri" panose="020F0502020204030204" pitchFamily="34" charset="0"/>
              </a:rPr>
              <a:t>".</a:t>
            </a:r>
          </a:p>
          <a:p>
            <a:pPr marL="285739" indent="-285739">
              <a:buFont typeface="Wingdings" pitchFamily="2" charset="2"/>
              <a:buChar char="ü"/>
              <a:defRPr/>
            </a:pPr>
            <a:r>
              <a:rPr lang="en-US" sz="1200" dirty="0">
                <a:latin typeface="Calibri" panose="020F0502020204030204" pitchFamily="34" charset="0"/>
              </a:rPr>
              <a:t>To </a:t>
            </a:r>
            <a:r>
              <a:rPr lang="en-US" sz="1200" dirty="0" smtClean="0">
                <a:latin typeface="Calibri" panose="020F0502020204030204" pitchFamily="34" charset="0"/>
              </a:rPr>
              <a:t>verify </a:t>
            </a:r>
            <a:r>
              <a:rPr lang="en-US" sz="1200" dirty="0" err="1" smtClean="0">
                <a:latin typeface="Calibri" panose="020F0502020204030204" pitchFamily="34" charset="0"/>
              </a:rPr>
              <a:t>Kibana</a:t>
            </a:r>
            <a:r>
              <a:rPr lang="en-US" sz="1200" dirty="0" smtClean="0">
                <a:latin typeface="Calibri" panose="020F0502020204030204" pitchFamily="34" charset="0"/>
              </a:rPr>
              <a:t> installation, Open </a:t>
            </a:r>
            <a:r>
              <a:rPr lang="en-US" sz="1200" dirty="0">
                <a:latin typeface="Calibri" panose="020F0502020204030204" pitchFamily="34" charset="0"/>
              </a:rPr>
              <a:t>the bin folder of </a:t>
            </a:r>
            <a:r>
              <a:rPr lang="en-US" sz="1200" dirty="0" err="1" smtClean="0">
                <a:latin typeface="Calibri" panose="020F0502020204030204" pitchFamily="34" charset="0"/>
              </a:rPr>
              <a:t>Kibana</a:t>
            </a:r>
            <a:r>
              <a:rPr lang="en-US" sz="1200" dirty="0" smtClean="0">
                <a:latin typeface="Calibri" panose="020F0502020204030204" pitchFamily="34" charset="0"/>
              </a:rPr>
              <a:t> </a:t>
            </a:r>
            <a:r>
              <a:rPr lang="en-US" sz="1200" dirty="0">
                <a:latin typeface="Calibri" panose="020F0502020204030204" pitchFamily="34" charset="0"/>
              </a:rPr>
              <a:t>in a command prompt </a:t>
            </a:r>
            <a:endParaRPr lang="en-US" sz="1200" dirty="0" smtClean="0">
              <a:latin typeface="Calibri" panose="020F0502020204030204" pitchFamily="34" charset="0"/>
            </a:endParaRPr>
          </a:p>
          <a:p>
            <a:pPr>
              <a:defRPr/>
            </a:pPr>
            <a:r>
              <a:rPr lang="en-US" sz="1200" dirty="0">
                <a:latin typeface="Calibri" panose="020F0502020204030204" pitchFamily="34" charset="0"/>
              </a:rPr>
              <a:t>         &gt; D:\kibana-4.0.1-windows\kibana-4.0.1-windows\bin</a:t>
            </a:r>
          </a:p>
          <a:p>
            <a:pPr marL="285739" lvl="0" indent="-285739">
              <a:buFont typeface="Wingdings" pitchFamily="2" charset="2"/>
              <a:buChar char="ü"/>
              <a:defRPr/>
            </a:pPr>
            <a:r>
              <a:rPr lang="en-US" sz="1200" dirty="0" smtClean="0">
                <a:latin typeface="Calibri" panose="020F0502020204030204" pitchFamily="34" charset="0"/>
              </a:rPr>
              <a:t>Then run the below command to start </a:t>
            </a:r>
            <a:r>
              <a:rPr lang="en-US" sz="1200" dirty="0" err="1" smtClean="0">
                <a:latin typeface="Calibri" panose="020F0502020204030204" pitchFamily="34" charset="0"/>
              </a:rPr>
              <a:t>kibana</a:t>
            </a:r>
            <a:r>
              <a:rPr lang="en-US" sz="1200" dirty="0" smtClean="0">
                <a:latin typeface="Calibri" panose="020F0502020204030204" pitchFamily="34" charset="0"/>
              </a:rPr>
              <a:t> server </a:t>
            </a:r>
          </a:p>
          <a:p>
            <a:pPr lvl="0">
              <a:defRPr/>
            </a:pPr>
            <a:r>
              <a:rPr lang="en-US" sz="1200" kern="1200" dirty="0">
                <a:solidFill>
                  <a:prstClr val="black"/>
                </a:solidFill>
                <a:latin typeface="Calibri" panose="020F0502020204030204" pitchFamily="34" charset="0"/>
                <a:ea typeface="+mn-ea"/>
                <a:cs typeface="+mn-cs"/>
              </a:rPr>
              <a:t>         </a:t>
            </a:r>
            <a:r>
              <a:rPr lang="en-US" sz="1200" kern="1200" dirty="0" smtClean="0">
                <a:solidFill>
                  <a:prstClr val="black"/>
                </a:solidFill>
                <a:latin typeface="Calibri" panose="020F0502020204030204" pitchFamily="34" charset="0"/>
                <a:ea typeface="+mn-ea"/>
                <a:cs typeface="+mn-cs"/>
              </a:rPr>
              <a:t>&gt; kibana.bat</a:t>
            </a:r>
          </a:p>
          <a:p>
            <a:pPr marL="171450" lvl="0" indent="-171450">
              <a:buFont typeface="Wingdings" panose="05000000000000000000" pitchFamily="2" charset="2"/>
              <a:buChar char="ü"/>
              <a:defRPr/>
            </a:pPr>
            <a:r>
              <a:rPr lang="en-US" sz="1167" kern="1200" dirty="0">
                <a:solidFill>
                  <a:prstClr val="black"/>
                </a:solidFill>
                <a:latin typeface="Calibri" panose="020F0502020204030204" pitchFamily="34" charset="0"/>
                <a:ea typeface="+mn-ea"/>
                <a:cs typeface="+mn-cs"/>
              </a:rPr>
              <a:t>   </a:t>
            </a:r>
            <a:r>
              <a:rPr lang="en-US" sz="1167" kern="1200" dirty="0">
                <a:solidFill>
                  <a:prstClr val="black"/>
                </a:solidFill>
                <a:latin typeface="Calibri"/>
              </a:rPr>
              <a:t>After that, just view it in the browser with the below URL</a:t>
            </a:r>
          </a:p>
          <a:p>
            <a:pPr>
              <a:defRPr/>
            </a:pPr>
            <a:r>
              <a:rPr kumimoji="0" lang="en-US" sz="1167"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lang="en-US" sz="1167" kern="1200" dirty="0" smtClean="0">
                <a:solidFill>
                  <a:prstClr val="black"/>
                </a:solidFill>
                <a:latin typeface="Calibri" panose="020F0502020204030204" pitchFamily="34" charset="0"/>
              </a:rPr>
              <a:t>http</a:t>
            </a:r>
            <a:r>
              <a:rPr lang="en-US" sz="1167" kern="1200" dirty="0">
                <a:solidFill>
                  <a:prstClr val="black"/>
                </a:solidFill>
                <a:latin typeface="Calibri" panose="020F0502020204030204" pitchFamily="34" charset="0"/>
              </a:rPr>
              <a:t>://localhost:5601/ </a:t>
            </a:r>
          </a:p>
          <a:p>
            <a:pPr lvl="0">
              <a:defRPr/>
            </a:pPr>
            <a:endParaRPr kumimoji="0" lang="en-US" sz="1167"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1167" b="0" i="0" u="none" strike="noStrike" kern="1200" cap="none" spc="0" normalizeH="0" baseline="0" noProof="0" dirty="0" smtClean="0">
              <a:ln>
                <a:noFill/>
              </a:ln>
              <a:solidFill>
                <a:prstClr val="black"/>
              </a:solidFill>
              <a:effectLst/>
              <a:uLnTx/>
              <a:uFillTx/>
              <a:latin typeface="Calibri"/>
              <a:ea typeface="+mn-ea"/>
              <a:cs typeface="+mn-cs"/>
            </a:endParaRPr>
          </a:p>
          <a:p>
            <a:pPr marL="285739" marR="0" lvl="0" indent="-285739" defTabSz="91440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smtClean="0">
              <a:ln>
                <a:noFill/>
              </a:ln>
              <a:solidFill>
                <a:prstClr val="black"/>
              </a:solidFill>
              <a:effectLst/>
              <a:uLnTx/>
              <a:uFillTx/>
              <a:latin typeface="Calibri"/>
              <a:ea typeface="+mn-ea"/>
              <a:cs typeface="+mn-cs"/>
            </a:endParaRPr>
          </a:p>
          <a:p>
            <a:pPr marL="285739" marR="0" lvl="0" indent="-285739" defTabSz="914400" eaLnBrk="1" fontAlgn="auto" latinLnBrk="0" hangingPunct="1">
              <a:lnSpc>
                <a:spcPct val="100000"/>
              </a:lnSpc>
              <a:spcBef>
                <a:spcPts val="0"/>
              </a:spcBef>
              <a:spcAft>
                <a:spcPts val="0"/>
              </a:spcAft>
              <a:buClrTx/>
              <a:buSzTx/>
              <a:buFont typeface="+mj-lt"/>
              <a:buAutoNum type="arabicPeriod"/>
              <a:tabLst/>
              <a:defRPr/>
            </a:pPr>
            <a:endParaRPr kumimoji="0" lang="en-US" sz="1167" b="0" i="0" u="none" strike="noStrike" kern="1200" cap="none" spc="0" normalizeH="0" baseline="0" noProof="0" dirty="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2345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smtClean="0">
                <a:solidFill>
                  <a:schemeClr val="accent5"/>
                </a:solidFill>
                <a:latin typeface="+mj-lt"/>
                <a:ea typeface="Verdana" panose="020B0604030504040204" pitchFamily="34" charset="0"/>
                <a:cs typeface="Verdana" panose="020B0604030504040204" pitchFamily="34" charset="0"/>
              </a:rPr>
              <a:t>Kibana Dashboard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1143754"/>
            <a:ext cx="8298932" cy="738664"/>
          </a:xfrm>
          <a:prstGeom prst="rect">
            <a:avLst/>
          </a:prstGeom>
        </p:spPr>
        <p:txBody>
          <a:bodyPr wrap="square">
            <a:spAutoFit/>
          </a:bodyPr>
          <a:lstStyle/>
          <a:p>
            <a:r>
              <a:rPr lang="en-US" dirty="0" smtClean="0"/>
              <a:t>In the welcome page of </a:t>
            </a:r>
            <a:r>
              <a:rPr lang="en-US" dirty="0" err="1" smtClean="0"/>
              <a:t>Kibana</a:t>
            </a:r>
            <a:r>
              <a:rPr lang="en-US" dirty="0" smtClean="0"/>
              <a:t>, In Settings menu, need to first select an index pattern whichever is available in Elasticsearch. To do so, give the name of index pattern in </a:t>
            </a:r>
            <a:r>
              <a:rPr lang="en-US" dirty="0"/>
              <a:t>Index name or pattern </a:t>
            </a:r>
            <a:r>
              <a:rPr lang="en-US" dirty="0" smtClean="0"/>
              <a:t>field. Then select @</a:t>
            </a:r>
            <a:r>
              <a:rPr lang="en-US" dirty="0"/>
              <a:t>timestamp value from Time-field </a:t>
            </a:r>
            <a:r>
              <a:rPr lang="en-US" dirty="0" smtClean="0"/>
              <a:t>name dropdown list. Click on Create button to create it. </a:t>
            </a:r>
            <a:endParaRPr lang="en-US" dirty="0">
              <a:latin typeface="+mn-lt"/>
            </a:endParaRPr>
          </a:p>
        </p:txBody>
      </p:sp>
      <p:pic>
        <p:nvPicPr>
          <p:cNvPr id="4" name="Picture 3"/>
          <p:cNvPicPr>
            <a:picLocks noChangeAspect="1"/>
          </p:cNvPicPr>
          <p:nvPr/>
        </p:nvPicPr>
        <p:blipFill>
          <a:blip r:embed="rId2"/>
          <a:stretch>
            <a:fillRect/>
          </a:stretch>
        </p:blipFill>
        <p:spPr>
          <a:xfrm>
            <a:off x="608400" y="2097860"/>
            <a:ext cx="8298932" cy="3293289"/>
          </a:xfrm>
          <a:prstGeom prst="rect">
            <a:avLst/>
          </a:prstGeom>
        </p:spPr>
      </p:pic>
    </p:spTree>
    <p:extLst>
      <p:ext uri="{BB962C8B-B14F-4D97-AF65-F5344CB8AC3E}">
        <p14:creationId xmlns:p14="http://schemas.microsoft.com/office/powerpoint/2010/main" val="4148700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Kibana Dashboard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523220"/>
          </a:xfrm>
          <a:prstGeom prst="rect">
            <a:avLst/>
          </a:prstGeom>
        </p:spPr>
        <p:txBody>
          <a:bodyPr wrap="square">
            <a:spAutoFit/>
          </a:bodyPr>
          <a:lstStyle/>
          <a:p>
            <a:r>
              <a:rPr lang="en-US" dirty="0" smtClean="0"/>
              <a:t>To view all the fields in that index, In Settings menu, kindly select that index pattern. It will also display other data like, data type, analyzed, indexed &amp; popularity. </a:t>
            </a:r>
            <a:endParaRPr lang="en-US" sz="1800" dirty="0">
              <a:latin typeface="+mn-lt"/>
            </a:endParaRPr>
          </a:p>
        </p:txBody>
      </p:sp>
      <p:pic>
        <p:nvPicPr>
          <p:cNvPr id="4" name="Picture 3"/>
          <p:cNvPicPr>
            <a:picLocks noChangeAspect="1"/>
          </p:cNvPicPr>
          <p:nvPr/>
        </p:nvPicPr>
        <p:blipFill>
          <a:blip r:embed="rId2"/>
          <a:stretch>
            <a:fillRect/>
          </a:stretch>
        </p:blipFill>
        <p:spPr>
          <a:xfrm>
            <a:off x="608400" y="1538867"/>
            <a:ext cx="8189912" cy="3633207"/>
          </a:xfrm>
          <a:prstGeom prst="rect">
            <a:avLst/>
          </a:prstGeom>
        </p:spPr>
      </p:pic>
    </p:spTree>
    <p:extLst>
      <p:ext uri="{BB962C8B-B14F-4D97-AF65-F5344CB8AC3E}">
        <p14:creationId xmlns:p14="http://schemas.microsoft.com/office/powerpoint/2010/main" val="2659956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Kibana Dashboard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261884"/>
          </a:xfrm>
          <a:prstGeom prst="rect">
            <a:avLst/>
          </a:prstGeom>
        </p:spPr>
        <p:txBody>
          <a:bodyPr wrap="square">
            <a:spAutoFit/>
          </a:bodyPr>
          <a:lstStyle/>
          <a:p>
            <a:r>
              <a:rPr lang="en-US" dirty="0" smtClean="0"/>
              <a:t>Set the Time filter and Refresh Interval by clicking on the top right corner in Discover menu. Time Filter will set the time interval as per which it will load the data from </a:t>
            </a:r>
            <a:r>
              <a:rPr lang="en-US" dirty="0" err="1" smtClean="0"/>
              <a:t>elasticsearch</a:t>
            </a:r>
            <a:r>
              <a:rPr lang="en-US" dirty="0" smtClean="0"/>
              <a:t> database engine. Refresh Interval will set the time in which </a:t>
            </a:r>
            <a:r>
              <a:rPr lang="en-US" dirty="0" err="1" smtClean="0"/>
              <a:t>kibana</a:t>
            </a:r>
            <a:r>
              <a:rPr lang="en-US" dirty="0" smtClean="0"/>
              <a:t> will get refreshed automatically.</a:t>
            </a:r>
            <a:endParaRPr lang="en-US" dirty="0"/>
          </a:p>
          <a:p>
            <a:r>
              <a:rPr lang="en-US" sz="1600" dirty="0"/>
              <a:t> </a:t>
            </a:r>
          </a:p>
          <a:p>
            <a:pPr>
              <a:buFont typeface="Wingdings" pitchFamily="2" charset="2"/>
              <a:buChar char="§"/>
            </a:pPr>
            <a:endParaRPr lang="en-US" sz="1800" dirty="0">
              <a:latin typeface="+mn-lt"/>
            </a:endParaRPr>
          </a:p>
        </p:txBody>
      </p:sp>
      <p:pic>
        <p:nvPicPr>
          <p:cNvPr id="5" name="Picture 4"/>
          <p:cNvPicPr>
            <a:picLocks noChangeAspect="1"/>
          </p:cNvPicPr>
          <p:nvPr/>
        </p:nvPicPr>
        <p:blipFill>
          <a:blip r:embed="rId2"/>
          <a:stretch>
            <a:fillRect/>
          </a:stretch>
        </p:blipFill>
        <p:spPr>
          <a:xfrm>
            <a:off x="524107" y="1828801"/>
            <a:ext cx="8437013" cy="3357562"/>
          </a:xfrm>
          <a:prstGeom prst="rect">
            <a:avLst/>
          </a:prstGeom>
        </p:spPr>
      </p:pic>
    </p:spTree>
    <p:extLst>
      <p:ext uri="{BB962C8B-B14F-4D97-AF65-F5344CB8AC3E}">
        <p14:creationId xmlns:p14="http://schemas.microsoft.com/office/powerpoint/2010/main" val="1507648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Kibana Dashboard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969770"/>
          </a:xfrm>
          <a:prstGeom prst="rect">
            <a:avLst/>
          </a:prstGeom>
        </p:spPr>
        <p:txBody>
          <a:bodyPr wrap="square">
            <a:spAutoFit/>
          </a:bodyPr>
          <a:lstStyle/>
          <a:p>
            <a:r>
              <a:rPr lang="en-US" smtClean="0"/>
              <a:t>In </a:t>
            </a:r>
            <a:r>
              <a:rPr lang="en-US" dirty="0" smtClean="0"/>
              <a:t>Discover menu, </a:t>
            </a:r>
            <a:r>
              <a:rPr lang="en-US" dirty="0"/>
              <a:t>You can interactively explore your data from the Discover page. You have access to every document in every index that matches the selected index pattern. You can submit search queries, filter the search results, and view document data. You can also see the number of documents that match the search query and get field value statistics</a:t>
            </a:r>
            <a:r>
              <a:rPr lang="en-US" dirty="0" smtClean="0"/>
              <a:t>. Complete details is given in the below link :</a:t>
            </a:r>
          </a:p>
          <a:p>
            <a:r>
              <a:rPr lang="en-US" u="sng" dirty="0" smtClean="0">
                <a:solidFill>
                  <a:srgbClr val="50C45E"/>
                </a:solidFill>
                <a:hlinkClick r:id="rId2"/>
              </a:rPr>
              <a:t>https</a:t>
            </a:r>
            <a:r>
              <a:rPr lang="en-US" u="sng" dirty="0">
                <a:solidFill>
                  <a:srgbClr val="50C45E"/>
                </a:solidFill>
                <a:hlinkClick r:id="rId2"/>
              </a:rPr>
              <a:t>://www.elastic.co/guide/en/kibana/current/discover.html</a:t>
            </a:r>
            <a:endParaRPr lang="en-US" dirty="0">
              <a:solidFill>
                <a:srgbClr val="50C45E"/>
              </a:solidFill>
            </a:endParaRPr>
          </a:p>
          <a:p>
            <a:endParaRPr lang="en-US" sz="1800" dirty="0"/>
          </a:p>
          <a:p>
            <a:r>
              <a:rPr lang="en-US" sz="1600" dirty="0" smtClean="0"/>
              <a:t> </a:t>
            </a:r>
            <a:endParaRPr lang="en-US" sz="1600" dirty="0"/>
          </a:p>
          <a:p>
            <a:pPr>
              <a:buFont typeface="Wingdings" pitchFamily="2" charset="2"/>
              <a:buChar char="§"/>
            </a:pPr>
            <a:endParaRPr lang="en-US" sz="1800" dirty="0">
              <a:latin typeface="+mn-lt"/>
            </a:endParaRPr>
          </a:p>
        </p:txBody>
      </p:sp>
      <p:pic>
        <p:nvPicPr>
          <p:cNvPr id="4" name="Picture 3"/>
          <p:cNvPicPr>
            <a:picLocks noChangeAspect="1"/>
          </p:cNvPicPr>
          <p:nvPr/>
        </p:nvPicPr>
        <p:blipFill>
          <a:blip r:embed="rId3"/>
          <a:stretch>
            <a:fillRect/>
          </a:stretch>
        </p:blipFill>
        <p:spPr>
          <a:xfrm>
            <a:off x="223025" y="2341755"/>
            <a:ext cx="8738096" cy="2849369"/>
          </a:xfrm>
          <a:prstGeom prst="rect">
            <a:avLst/>
          </a:prstGeom>
        </p:spPr>
      </p:pic>
    </p:spTree>
    <p:extLst>
      <p:ext uri="{BB962C8B-B14F-4D97-AF65-F5344CB8AC3E}">
        <p14:creationId xmlns:p14="http://schemas.microsoft.com/office/powerpoint/2010/main" val="214847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Kibana Dashboard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2677656"/>
          </a:xfrm>
          <a:prstGeom prst="rect">
            <a:avLst/>
          </a:prstGeom>
        </p:spPr>
        <p:txBody>
          <a:bodyPr wrap="square">
            <a:spAutoFit/>
          </a:bodyPr>
          <a:lstStyle/>
          <a:p>
            <a:r>
              <a:rPr lang="en-US" dirty="0" smtClean="0"/>
              <a:t>In Visualize menu, </a:t>
            </a:r>
            <a:r>
              <a:rPr lang="en-US" dirty="0"/>
              <a:t>You can use the </a:t>
            </a:r>
            <a:r>
              <a:rPr lang="en-US" i="1" dirty="0"/>
              <a:t>Visualize</a:t>
            </a:r>
            <a:r>
              <a:rPr lang="en-US" dirty="0"/>
              <a:t> page to design data visualizations. You can save these visualizations, use them individually, or combine visualizations into a </a:t>
            </a:r>
            <a:r>
              <a:rPr lang="en-US" i="1" dirty="0"/>
              <a:t>dashboard</a:t>
            </a:r>
            <a:r>
              <a:rPr lang="en-US" dirty="0"/>
              <a:t>. A visualization can be based on one of the following data source types:</a:t>
            </a:r>
          </a:p>
          <a:p>
            <a:r>
              <a:rPr lang="en-US" dirty="0"/>
              <a:t>A new interactive search </a:t>
            </a:r>
          </a:p>
          <a:p>
            <a:r>
              <a:rPr lang="en-US" dirty="0"/>
              <a:t>A saved search </a:t>
            </a:r>
          </a:p>
          <a:p>
            <a:r>
              <a:rPr lang="en-US" dirty="0"/>
              <a:t>An existing saved visualization </a:t>
            </a:r>
            <a:endParaRPr lang="en-US" dirty="0" smtClean="0"/>
          </a:p>
          <a:p>
            <a:pPr>
              <a:buFont typeface="Wingdings" pitchFamily="2" charset="2"/>
              <a:buChar char="§"/>
            </a:pPr>
            <a:r>
              <a:rPr lang="en-US" dirty="0"/>
              <a:t>Complete details is given in the below link :</a:t>
            </a:r>
          </a:p>
          <a:p>
            <a:r>
              <a:rPr lang="en-US" u="sng" dirty="0">
                <a:hlinkClick r:id="rId2"/>
              </a:rPr>
              <a:t>https://www.elastic.co/guide/en/kibana/current/visualize.html</a:t>
            </a:r>
            <a:endParaRPr lang="en-US" dirty="0"/>
          </a:p>
          <a:p>
            <a:endParaRPr lang="en-US" sz="1800" dirty="0"/>
          </a:p>
          <a:p>
            <a:r>
              <a:rPr lang="en-US" sz="1600" dirty="0" smtClean="0"/>
              <a:t> </a:t>
            </a:r>
            <a:endParaRPr lang="en-US" sz="1600" dirty="0"/>
          </a:p>
          <a:p>
            <a:pPr>
              <a:buFont typeface="Wingdings" pitchFamily="2" charset="2"/>
              <a:buChar char="§"/>
            </a:pPr>
            <a:endParaRPr lang="en-US" sz="1800" dirty="0">
              <a:latin typeface="+mn-lt"/>
            </a:endParaRPr>
          </a:p>
        </p:txBody>
      </p:sp>
      <p:pic>
        <p:nvPicPr>
          <p:cNvPr id="5" name="Picture 4"/>
          <p:cNvPicPr>
            <a:picLocks noChangeAspect="1"/>
          </p:cNvPicPr>
          <p:nvPr/>
        </p:nvPicPr>
        <p:blipFill>
          <a:blip r:embed="rId3"/>
          <a:stretch>
            <a:fillRect/>
          </a:stretch>
        </p:blipFill>
        <p:spPr>
          <a:xfrm>
            <a:off x="479502" y="2787805"/>
            <a:ext cx="8318810" cy="2408082"/>
          </a:xfrm>
          <a:prstGeom prst="rect">
            <a:avLst/>
          </a:prstGeom>
        </p:spPr>
      </p:pic>
    </p:spTree>
    <p:extLst>
      <p:ext uri="{BB962C8B-B14F-4D97-AF65-F5344CB8AC3E}">
        <p14:creationId xmlns:p14="http://schemas.microsoft.com/office/powerpoint/2010/main" val="4085964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Kibana Dashboard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508105"/>
          </a:xfrm>
          <a:prstGeom prst="rect">
            <a:avLst/>
          </a:prstGeom>
        </p:spPr>
        <p:txBody>
          <a:bodyPr wrap="square">
            <a:spAutoFit/>
          </a:bodyPr>
          <a:lstStyle/>
          <a:p>
            <a:r>
              <a:rPr lang="en-US" dirty="0" smtClean="0"/>
              <a:t>In Dashboard menu, </a:t>
            </a:r>
            <a:r>
              <a:rPr lang="en-US" dirty="0"/>
              <a:t>A </a:t>
            </a:r>
            <a:r>
              <a:rPr lang="en-US" dirty="0" err="1"/>
              <a:t>Kibana</a:t>
            </a:r>
            <a:r>
              <a:rPr lang="en-US" dirty="0"/>
              <a:t> </a:t>
            </a:r>
            <a:r>
              <a:rPr lang="en-US" i="1" dirty="0"/>
              <a:t>dashboard</a:t>
            </a:r>
            <a:r>
              <a:rPr lang="en-US" dirty="0"/>
              <a:t> displays a set of saved visualizations in groups that you can arrange freely. You can save a dashboard to share or reload at a later time.</a:t>
            </a:r>
            <a:r>
              <a:rPr lang="en-US" dirty="0" smtClean="0"/>
              <a:t>Complete </a:t>
            </a:r>
            <a:r>
              <a:rPr lang="en-US" dirty="0"/>
              <a:t>details is given in the below link :</a:t>
            </a:r>
          </a:p>
          <a:p>
            <a:r>
              <a:rPr lang="en-US" u="sng" dirty="0">
                <a:hlinkClick r:id="rId2"/>
              </a:rPr>
              <a:t>https://www.elastic.co/guide/en/kibana/current/dashboard.html</a:t>
            </a:r>
            <a:endParaRPr lang="en-US" dirty="0"/>
          </a:p>
          <a:p>
            <a:r>
              <a:rPr lang="en-US" sz="1600" dirty="0" smtClean="0"/>
              <a:t> </a:t>
            </a:r>
            <a:endParaRPr lang="en-US" sz="1600" dirty="0"/>
          </a:p>
          <a:p>
            <a:pPr>
              <a:buFont typeface="Wingdings" pitchFamily="2" charset="2"/>
              <a:buChar char="§"/>
            </a:pPr>
            <a:endParaRPr lang="en-US" sz="1800" dirty="0">
              <a:latin typeface="+mn-lt"/>
            </a:endParaRPr>
          </a:p>
        </p:txBody>
      </p:sp>
      <p:pic>
        <p:nvPicPr>
          <p:cNvPr id="4" name="Picture 3"/>
          <p:cNvPicPr>
            <a:picLocks noChangeAspect="1"/>
          </p:cNvPicPr>
          <p:nvPr/>
        </p:nvPicPr>
        <p:blipFill>
          <a:blip r:embed="rId3"/>
          <a:stretch>
            <a:fillRect/>
          </a:stretch>
        </p:blipFill>
        <p:spPr>
          <a:xfrm>
            <a:off x="713678" y="1984916"/>
            <a:ext cx="8247442" cy="3215733"/>
          </a:xfrm>
          <a:prstGeom prst="rect">
            <a:avLst/>
          </a:prstGeom>
        </p:spPr>
      </p:pic>
    </p:spTree>
    <p:extLst>
      <p:ext uri="{BB962C8B-B14F-4D97-AF65-F5344CB8AC3E}">
        <p14:creationId xmlns:p14="http://schemas.microsoft.com/office/powerpoint/2010/main" val="1756634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330" dirty="0">
                <a:latin typeface="Tahoma" panose="020B0604030504040204" pitchFamily="34" charset="0"/>
                <a:ea typeface="Tahoma" panose="020B0604030504040204" pitchFamily="34" charset="0"/>
                <a:cs typeface="Tahoma" panose="020B0604030504040204" pitchFamily="34" charset="0"/>
              </a:rPr>
              <a:t>Table of Contents</a:t>
            </a:r>
            <a:endParaRPr lang="en-GB" sz="2330" dirty="0">
              <a:solidFill>
                <a:schemeClr val="accent5"/>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nvPr>
        </p:nvGraphicFramePr>
        <p:xfrm>
          <a:off x="1391647" y="1177314"/>
          <a:ext cx="6420713" cy="3900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078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a:t>FAQ</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1107996"/>
          </a:xfrm>
          <a:prstGeom prst="rect">
            <a:avLst/>
          </a:prstGeom>
        </p:spPr>
        <p:txBody>
          <a:bodyPr wrap="square">
            <a:spAutoFit/>
          </a:bodyPr>
          <a:lstStyle/>
          <a:p>
            <a:r>
              <a:rPr lang="en-US" sz="1600" dirty="0" smtClean="0"/>
              <a:t>Please refer the following links</a:t>
            </a:r>
          </a:p>
          <a:p>
            <a:pPr marL="285750" indent="-285750">
              <a:buFont typeface="Arial" panose="020B0604020202020204" pitchFamily="34" charset="0"/>
              <a:buChar char="•"/>
            </a:pPr>
            <a:r>
              <a:rPr lang="en-US" sz="1600" u="sng" dirty="0">
                <a:hlinkClick r:id="rId2"/>
              </a:rPr>
              <a:t>http://www.pipebug.com/elasticsearch-logstash-kibana-4-mapping-5.html</a:t>
            </a:r>
            <a:endParaRPr lang="en-US" sz="1600" dirty="0"/>
          </a:p>
          <a:p>
            <a:r>
              <a:rPr lang="en-US" sz="1600" dirty="0" smtClean="0"/>
              <a:t> </a:t>
            </a:r>
            <a:endParaRPr lang="en-US" sz="1600" dirty="0"/>
          </a:p>
          <a:p>
            <a:pPr>
              <a:buFont typeface="Wingdings" pitchFamily="2" charset="2"/>
              <a:buChar char="§"/>
            </a:pPr>
            <a:endParaRPr lang="en-US" sz="1800" dirty="0"/>
          </a:p>
        </p:txBody>
      </p:sp>
    </p:spTree>
    <p:extLst>
      <p:ext uri="{BB962C8B-B14F-4D97-AF65-F5344CB8AC3E}">
        <p14:creationId xmlns:p14="http://schemas.microsoft.com/office/powerpoint/2010/main" val="338358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p:cNvSpPr>
            <a:spLocks noGrp="1"/>
          </p:cNvSpPr>
          <p:nvPr>
            <p:ph type="body" sz="quarter" idx="12"/>
          </p:nvPr>
        </p:nvSpPr>
        <p:spPr>
          <a:xfrm>
            <a:off x="1557169" y="3029450"/>
            <a:ext cx="3398057" cy="238127"/>
          </a:xfrm>
          <a:prstGeom prst="rect">
            <a:avLst/>
          </a:prstGeom>
        </p:spPr>
        <p:txBody>
          <a:bodyPr lIns="0" tIns="0" rIns="0" bIns="0">
            <a:normAutofit/>
          </a:bodyPr>
          <a:lstStyle>
            <a:lvl1pPr marL="0" indent="0">
              <a:spcBef>
                <a:spcPts val="0"/>
              </a:spcBef>
              <a:buNone/>
              <a:defRPr sz="1400" b="1" baseline="0">
                <a:solidFill>
                  <a:srgbClr val="000000"/>
                </a:solidFill>
              </a:defRPr>
            </a:lvl1pPr>
          </a:lstStyle>
          <a:p>
            <a:pPr lvl="0"/>
            <a:r>
              <a:rPr lang="en-US" sz="1100" b="0" dirty="0" smtClean="0"/>
              <a:t>Rajiv.Ranjan02@mphasis.com</a:t>
            </a:r>
          </a:p>
        </p:txBody>
      </p:sp>
    </p:spTree>
    <p:extLst>
      <p:ext uri="{BB962C8B-B14F-4D97-AF65-F5344CB8AC3E}">
        <p14:creationId xmlns:p14="http://schemas.microsoft.com/office/powerpoint/2010/main" val="673178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smtClean="0">
                <a:solidFill>
                  <a:schemeClr val="accent5"/>
                </a:solidFill>
                <a:latin typeface="+mj-lt"/>
              </a:rPr>
              <a:t>Logstash </a:t>
            </a:r>
            <a:r>
              <a:rPr lang="en-US" sz="2000" dirty="0">
                <a:solidFill>
                  <a:schemeClr val="accent5"/>
                </a:solidFill>
                <a:latin typeface="+mj-lt"/>
              </a:rPr>
              <a:t>– </a:t>
            </a:r>
            <a:r>
              <a:rPr lang="en-US" sz="2000" dirty="0" smtClean="0">
                <a:solidFill>
                  <a:schemeClr val="accent5"/>
                </a:solidFill>
                <a:latin typeface="+mj-lt"/>
              </a:rPr>
              <a:t>Log Analyzer</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6" name="Content Placeholder 21"/>
          <p:cNvSpPr>
            <a:spLocks noGrp="1"/>
          </p:cNvSpPr>
          <p:nvPr>
            <p:ph idx="1"/>
          </p:nvPr>
        </p:nvSpPr>
        <p:spPr>
          <a:xfrm>
            <a:off x="762000" y="1086521"/>
            <a:ext cx="8123816" cy="4109423"/>
          </a:xfrm>
        </p:spPr>
        <p:txBody>
          <a:bodyPr>
            <a:normAutofit/>
          </a:bodyPr>
          <a:lstStyle/>
          <a:p>
            <a:pPr indent="0">
              <a:lnSpc>
                <a:spcPct val="110000"/>
              </a:lnSpc>
            </a:pPr>
            <a:r>
              <a:rPr lang="en-US" sz="1400" b="1" dirty="0"/>
              <a:t>Logstash</a:t>
            </a:r>
            <a:r>
              <a:rPr lang="en-US" sz="1400" dirty="0"/>
              <a:t> is an open source data collection engine with real-time pipelining capabilities. Logstash can dynamically unify data from disparate sources and normalize the data into destinations of your choice. Cleanse and democratize all your data for diverse advanced downstream analytics and visualization use cases.</a:t>
            </a:r>
            <a:endParaRPr lang="en-US" sz="1400" dirty="0" smtClean="0"/>
          </a:p>
          <a:p>
            <a:pPr indent="0">
              <a:lnSpc>
                <a:spcPct val="110000"/>
              </a:lnSpc>
            </a:pPr>
            <a:endParaRPr lang="en-US" sz="1400" dirty="0">
              <a:latin typeface="+mj-lt"/>
            </a:endParaRPr>
          </a:p>
          <a:p>
            <a:pPr>
              <a:lnSpc>
                <a:spcPct val="110000"/>
              </a:lnSpc>
              <a:buFont typeface="Wingdings" pitchFamily="2" charset="2"/>
              <a:buChar char="§"/>
            </a:pPr>
            <a:r>
              <a:rPr lang="en-US" sz="1600" dirty="0" smtClean="0"/>
              <a:t>Features</a:t>
            </a:r>
          </a:p>
          <a:p>
            <a:pPr lvl="1">
              <a:buFont typeface="Wingdings" pitchFamily="2" charset="2"/>
              <a:buChar char="ü"/>
            </a:pPr>
            <a:r>
              <a:rPr lang="en-US" sz="1200" dirty="0"/>
              <a:t>Centralize Data Processing of All Types</a:t>
            </a:r>
            <a:r>
              <a:rPr lang="en-US" sz="1200" dirty="0" smtClean="0"/>
              <a:t> : </a:t>
            </a:r>
            <a:r>
              <a:rPr lang="en-US" sz="1200" dirty="0"/>
              <a:t>Logstash is a data pipeline that helps you process logs and other event data from a variety of systems. With 200 plugins and counting, Logstash can connect to a variety of sources and stream data at scale to a central analytics system. </a:t>
            </a:r>
            <a:endParaRPr lang="en-US" sz="1200" dirty="0" smtClean="0"/>
          </a:p>
          <a:p>
            <a:pPr lvl="1">
              <a:buFont typeface="Wingdings" pitchFamily="2" charset="2"/>
              <a:buChar char="ü"/>
            </a:pPr>
            <a:r>
              <a:rPr lang="en-US" sz="1200" dirty="0"/>
              <a:t>Normalize Varying </a:t>
            </a:r>
            <a:r>
              <a:rPr lang="en-US" sz="1200" dirty="0" smtClean="0"/>
              <a:t>Schema : </a:t>
            </a:r>
            <a:r>
              <a:rPr lang="en-US" sz="1200" dirty="0"/>
              <a:t>Business-critical data is often scattered among different systems, each in its own format. Logstash allows you to parse this data and converge on a common format before inserting it into your analytics datastore of choice</a:t>
            </a:r>
            <a:r>
              <a:rPr lang="en-US" sz="1200" dirty="0" smtClean="0"/>
              <a:t>.</a:t>
            </a:r>
          </a:p>
          <a:p>
            <a:pPr lvl="1">
              <a:buFont typeface="Wingdings" pitchFamily="2" charset="2"/>
              <a:buChar char="ü"/>
            </a:pPr>
            <a:r>
              <a:rPr lang="en-US" sz="1200" dirty="0"/>
              <a:t>Extend to Custom Log </a:t>
            </a:r>
            <a:r>
              <a:rPr lang="en-US" sz="1200" dirty="0" smtClean="0"/>
              <a:t>Formats : </a:t>
            </a:r>
            <a:r>
              <a:rPr lang="en-US" sz="1200" dirty="0"/>
              <a:t>Most logs written by infrastructure and applications have custom formats. Logstash provides a fast and convenient way to custom logic for parsing these logs at scale</a:t>
            </a:r>
            <a:r>
              <a:rPr lang="en-US" sz="1200" dirty="0" smtClean="0"/>
              <a:t>.</a:t>
            </a:r>
          </a:p>
          <a:p>
            <a:pPr lvl="1">
              <a:buFont typeface="Wingdings" pitchFamily="2" charset="2"/>
              <a:buChar char="ü"/>
            </a:pPr>
            <a:r>
              <a:rPr lang="en-US" sz="1200" dirty="0"/>
              <a:t>Add Plugins for Custom </a:t>
            </a:r>
            <a:r>
              <a:rPr lang="en-US" sz="1200" dirty="0" smtClean="0"/>
              <a:t>Sources : </a:t>
            </a:r>
            <a:r>
              <a:rPr lang="en-US" sz="1200" dirty="0"/>
              <a:t>Built with extensibility in mind, Logstash provides an API for rapid plugin development by the community. With recent improvements to the plugin ecosystem, contributors can publish new plugins at any time.</a:t>
            </a:r>
            <a:endParaRPr lang="en-US" sz="1200" dirty="0" smtClean="0"/>
          </a:p>
          <a:p>
            <a:pPr lvl="1">
              <a:buFont typeface="Wingdings" pitchFamily="2" charset="2"/>
              <a:buChar char="ü"/>
            </a:pPr>
            <a:endParaRPr lang="en-US" sz="1200" dirty="0" smtClean="0"/>
          </a:p>
        </p:txBody>
      </p:sp>
    </p:spTree>
    <p:extLst>
      <p:ext uri="{BB962C8B-B14F-4D97-AF65-F5344CB8AC3E}">
        <p14:creationId xmlns:p14="http://schemas.microsoft.com/office/powerpoint/2010/main" val="782805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sz="2000" dirty="0" smtClean="0">
                <a:solidFill>
                  <a:schemeClr val="accent5"/>
                </a:solidFill>
                <a:latin typeface="+mj-lt"/>
              </a:rPr>
              <a:t>Logstash - </a:t>
            </a:r>
            <a:r>
              <a:rPr lang="en-US" sz="2000" dirty="0">
                <a:solidFill>
                  <a:schemeClr val="accent5"/>
                </a:solidFill>
                <a:latin typeface="+mj-lt"/>
              </a:rPr>
              <a:t>Installation, Setup and Environment</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5" name="Rounded Rectangle 4"/>
          <p:cNvSpPr/>
          <p:nvPr/>
        </p:nvSpPr>
        <p:spPr>
          <a:xfrm>
            <a:off x="608400" y="1062168"/>
            <a:ext cx="3414960" cy="1587500"/>
          </a:xfrm>
          <a:prstGeom prst="roundRect">
            <a:avLst>
              <a:gd name="adj" fmla="val 6170"/>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67" b="1" kern="1200" dirty="0">
                <a:solidFill>
                  <a:prstClr val="black"/>
                </a:solidFill>
              </a:rPr>
              <a:t>System Requirements</a:t>
            </a:r>
          </a:p>
          <a:p>
            <a:pPr marL="146838" indent="-146838">
              <a:spcBef>
                <a:spcPct val="20000"/>
              </a:spcBef>
              <a:buFont typeface="Wingdings" pitchFamily="2" charset="2"/>
              <a:buChar char="ü"/>
              <a:defRPr/>
            </a:pPr>
            <a:r>
              <a:rPr lang="en-US" altLang="zh-TW" sz="1167" dirty="0">
                <a:solidFill>
                  <a:srgbClr val="5F5F5F"/>
                </a:solidFill>
              </a:rPr>
              <a:t>JDK </a:t>
            </a:r>
            <a:r>
              <a:rPr lang="en-US" altLang="zh-TW" sz="1167" dirty="0" smtClean="0">
                <a:solidFill>
                  <a:srgbClr val="5F5F5F"/>
                </a:solidFill>
              </a:rPr>
              <a:t>1.8.x </a:t>
            </a:r>
            <a:r>
              <a:rPr lang="en-US" altLang="zh-TW" sz="1167" dirty="0">
                <a:solidFill>
                  <a:srgbClr val="5F5F5F"/>
                </a:solidFill>
              </a:rPr>
              <a:t>and higher version.</a:t>
            </a:r>
          </a:p>
          <a:p>
            <a:pPr marL="146838" indent="-146838">
              <a:spcBef>
                <a:spcPct val="20000"/>
              </a:spcBef>
              <a:buFont typeface="Wingdings" pitchFamily="2" charset="2"/>
              <a:buChar char="ü"/>
              <a:defRPr/>
            </a:pPr>
            <a:r>
              <a:rPr lang="en-US" altLang="zh-TW" sz="1167" dirty="0" smtClean="0">
                <a:solidFill>
                  <a:srgbClr val="5F5F5F"/>
                </a:solidFill>
              </a:rPr>
              <a:t>2GB </a:t>
            </a:r>
            <a:r>
              <a:rPr lang="en-US" altLang="zh-TW" sz="1167" dirty="0">
                <a:solidFill>
                  <a:srgbClr val="5F5F5F"/>
                </a:solidFill>
              </a:rPr>
              <a:t>Ram</a:t>
            </a:r>
          </a:p>
          <a:p>
            <a:pPr marL="146838" indent="-146838">
              <a:spcBef>
                <a:spcPct val="20000"/>
              </a:spcBef>
              <a:buFontTx/>
              <a:buChar char="•"/>
              <a:defRPr/>
            </a:pPr>
            <a:endParaRPr lang="en-US" altLang="zh-TW" sz="1167" dirty="0">
              <a:solidFill>
                <a:srgbClr val="5F5F5F"/>
              </a:solidFill>
            </a:endParaRPr>
          </a:p>
          <a:p>
            <a:pPr>
              <a:buFont typeface="Wingdings" pitchFamily="2" charset="2"/>
              <a:buChar char="ü"/>
            </a:pPr>
            <a:endParaRPr lang="en-US" sz="1167" kern="1200" dirty="0">
              <a:solidFill>
                <a:prstClr val="black"/>
              </a:solidFill>
            </a:endParaRPr>
          </a:p>
        </p:txBody>
      </p:sp>
      <p:sp>
        <p:nvSpPr>
          <p:cNvPr id="7" name="Rounded Rectangle 6"/>
          <p:cNvSpPr/>
          <p:nvPr/>
        </p:nvSpPr>
        <p:spPr>
          <a:xfrm>
            <a:off x="608400" y="2824159"/>
            <a:ext cx="3414960" cy="1597234"/>
          </a:xfrm>
          <a:prstGeom prst="roundRect">
            <a:avLst>
              <a:gd name="adj" fmla="val 6170"/>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67" b="1" kern="1200" dirty="0">
                <a:solidFill>
                  <a:prstClr val="black"/>
                </a:solidFill>
              </a:rPr>
              <a:t>Important ONLINE information websites:</a:t>
            </a:r>
          </a:p>
          <a:p>
            <a:pPr marL="146838" indent="-146838">
              <a:spcBef>
                <a:spcPct val="20000"/>
              </a:spcBef>
              <a:buFont typeface="Wingdings" pitchFamily="2" charset="2"/>
              <a:buChar char="ü"/>
              <a:defRPr/>
            </a:pPr>
            <a:r>
              <a:rPr lang="en-US" altLang="zh-TW" sz="1167" dirty="0">
                <a:solidFill>
                  <a:srgbClr val="5F5F5F"/>
                </a:solidFill>
              </a:rPr>
              <a:t>https://www.elastic.co/guide/en/logstash/current/introduction.html</a:t>
            </a:r>
            <a:endParaRPr lang="en-US" sz="1167" kern="1200" dirty="0">
              <a:solidFill>
                <a:prstClr val="black"/>
              </a:solidFill>
            </a:endParaRPr>
          </a:p>
          <a:p>
            <a:endParaRPr lang="en-US" sz="1167" kern="1200" dirty="0">
              <a:solidFill>
                <a:prstClr val="black"/>
              </a:solidFill>
            </a:endParaRPr>
          </a:p>
        </p:txBody>
      </p:sp>
      <p:sp>
        <p:nvSpPr>
          <p:cNvPr id="9" name="Rounded Rectangle 8"/>
          <p:cNvSpPr/>
          <p:nvPr/>
        </p:nvSpPr>
        <p:spPr>
          <a:xfrm>
            <a:off x="4281286" y="1062168"/>
            <a:ext cx="4071134" cy="4284383"/>
          </a:xfrm>
          <a:prstGeom prst="roundRect">
            <a:avLst>
              <a:gd name="adj" fmla="val 6170"/>
            </a:avLst>
          </a:prstGeom>
          <a:solidFill>
            <a:sysClr val="window" lastClr="FFFFFF"/>
          </a:solidFill>
          <a:ln w="25400" cap="flat" cmpd="sng" algn="ctr">
            <a:solidFill>
              <a:sysClr val="windowText" lastClr="000000"/>
            </a:solidFill>
            <a:prstDash val="solid"/>
          </a:ln>
          <a:effectLst/>
        </p:spPr>
        <p:txBody>
          <a:bodyPr rtlCol="0" anchor="t"/>
          <a:lstStyle/>
          <a:p>
            <a:pPr marL="285739" indent="-285739">
              <a:buFont typeface="+mj-lt"/>
              <a:buAutoNum type="arabicPeriod"/>
              <a:defRPr/>
            </a:pPr>
            <a:r>
              <a:rPr lang="en-US" sz="1167" b="1" u="sng" kern="1200" dirty="0" smtClean="0">
                <a:solidFill>
                  <a:prstClr val="black"/>
                </a:solidFill>
                <a:latin typeface="Calibri"/>
                <a:ea typeface="+mn-ea"/>
              </a:rPr>
              <a:t>Logstash Installation</a:t>
            </a:r>
          </a:p>
          <a:p>
            <a:pPr marL="285739" indent="-285739">
              <a:defRPr/>
            </a:pPr>
            <a:endParaRPr lang="en-US" sz="1167" kern="1200" dirty="0" smtClean="0">
              <a:solidFill>
                <a:prstClr val="black"/>
              </a:solidFill>
              <a:latin typeface="Calibri"/>
              <a:ea typeface="+mn-ea"/>
            </a:endParaRPr>
          </a:p>
          <a:p>
            <a:pPr marL="285739" indent="-285739">
              <a:buFont typeface="Wingdings" pitchFamily="2" charset="2"/>
              <a:buChar char="ü"/>
              <a:defRPr/>
            </a:pPr>
            <a:r>
              <a:rPr lang="en-US" sz="1167" kern="1200" dirty="0" smtClean="0">
                <a:solidFill>
                  <a:prstClr val="black"/>
                </a:solidFill>
                <a:latin typeface="Calibri"/>
                <a:ea typeface="+mn-ea"/>
              </a:rPr>
              <a:t>Download </a:t>
            </a:r>
            <a:r>
              <a:rPr lang="en-US" sz="1167" kern="1200" dirty="0" err="1" smtClean="0">
                <a:solidFill>
                  <a:prstClr val="black"/>
                </a:solidFill>
                <a:latin typeface="Calibri"/>
                <a:ea typeface="+mn-ea"/>
              </a:rPr>
              <a:t>Logstash</a:t>
            </a:r>
            <a:r>
              <a:rPr lang="en-US" sz="1167" kern="1200" dirty="0" smtClean="0">
                <a:solidFill>
                  <a:prstClr val="black"/>
                </a:solidFill>
                <a:latin typeface="Calibri"/>
                <a:ea typeface="+mn-ea"/>
              </a:rPr>
              <a:t> 2.1.1 from the URL</a:t>
            </a:r>
          </a:p>
          <a:p>
            <a:pPr>
              <a:defRPr/>
            </a:pPr>
            <a:r>
              <a:rPr lang="en-US" altLang="zh-TW" sz="1167" dirty="0">
                <a:solidFill>
                  <a:srgbClr val="5F5F5F"/>
                </a:solidFill>
                <a:latin typeface="Calibri" panose="020F0502020204030204" pitchFamily="34" charset="0"/>
              </a:rPr>
              <a:t>https://</a:t>
            </a:r>
            <a:r>
              <a:rPr lang="en-US" altLang="zh-TW" sz="1167" dirty="0" smtClean="0">
                <a:solidFill>
                  <a:srgbClr val="5F5F5F"/>
                </a:solidFill>
                <a:latin typeface="Calibri" panose="020F0502020204030204" pitchFamily="34" charset="0"/>
              </a:rPr>
              <a:t>www.elastic.co/downloads/logstash</a:t>
            </a:r>
          </a:p>
          <a:p>
            <a:pPr>
              <a:defRPr/>
            </a:pPr>
            <a:endParaRPr lang="en-US" altLang="zh-TW" sz="1167" dirty="0" smtClean="0">
              <a:solidFill>
                <a:srgbClr val="5F5F5F"/>
              </a:solidFill>
              <a:latin typeface="Calibri" panose="020F0502020204030204" pitchFamily="34" charset="0"/>
            </a:endParaRPr>
          </a:p>
          <a:p>
            <a:pPr>
              <a:defRPr/>
            </a:pPr>
            <a:r>
              <a:rPr lang="en-US" sz="1200" dirty="0" smtClean="0">
                <a:latin typeface="Calibri" panose="020F0502020204030204" pitchFamily="34" charset="0"/>
              </a:rPr>
              <a:t>Just </a:t>
            </a:r>
            <a:r>
              <a:rPr lang="en-US" sz="1200" dirty="0">
                <a:latin typeface="Calibri" panose="020F0502020204030204" pitchFamily="34" charset="0"/>
              </a:rPr>
              <a:t>unzip the zip file and save it in some folder.</a:t>
            </a:r>
            <a:r>
              <a:rPr lang="en-US" altLang="zh-TW" sz="1167" dirty="0" smtClean="0">
                <a:solidFill>
                  <a:srgbClr val="5F5F5F"/>
                </a:solidFill>
                <a:latin typeface="Calibri" panose="020F0502020204030204" pitchFamily="34" charset="0"/>
              </a:rPr>
              <a:t> </a:t>
            </a:r>
          </a:p>
          <a:p>
            <a:pPr>
              <a:defRPr/>
            </a:pPr>
            <a:endParaRPr lang="en-US" altLang="zh-TW" sz="1167" dirty="0">
              <a:solidFill>
                <a:srgbClr val="5F5F5F"/>
              </a:solidFill>
              <a:latin typeface="Calibri" panose="020F0502020204030204" pitchFamily="34" charset="0"/>
            </a:endParaRPr>
          </a:p>
          <a:p>
            <a:pPr>
              <a:defRPr/>
            </a:pPr>
            <a:r>
              <a:rPr lang="en-US" altLang="zh-TW" sz="1167" b="1" dirty="0" smtClean="0">
                <a:solidFill>
                  <a:srgbClr val="5F5F5F"/>
                </a:solidFill>
                <a:latin typeface="Calibri" panose="020F0502020204030204" pitchFamily="34" charset="0"/>
              </a:rPr>
              <a:t>2.      </a:t>
            </a:r>
            <a:r>
              <a:rPr lang="en-US" sz="1167" b="1" u="sng" kern="1200" dirty="0" smtClean="0">
                <a:solidFill>
                  <a:prstClr val="black"/>
                </a:solidFill>
                <a:latin typeface="Calibri"/>
              </a:rPr>
              <a:t>Logstash Configuration</a:t>
            </a:r>
            <a:endParaRPr lang="en-US" sz="1167" b="1" u="sng" kern="1200" dirty="0">
              <a:solidFill>
                <a:prstClr val="black"/>
              </a:solidFill>
              <a:latin typeface="Calibri"/>
            </a:endParaRPr>
          </a:p>
          <a:p>
            <a:pPr>
              <a:defRPr/>
            </a:pPr>
            <a:endParaRPr lang="en-US" sz="1167" b="1" u="sng" kern="1200" dirty="0">
              <a:solidFill>
                <a:prstClr val="black"/>
              </a:solidFill>
              <a:latin typeface="Calibri"/>
            </a:endParaRPr>
          </a:p>
          <a:p>
            <a:pPr marL="285739" indent="-285739">
              <a:buFont typeface="Wingdings" pitchFamily="2" charset="2"/>
              <a:buChar char="ü"/>
              <a:defRPr/>
            </a:pPr>
            <a:r>
              <a:rPr lang="en-US" sz="1200" dirty="0">
                <a:latin typeface="Calibri" panose="020F0502020204030204" pitchFamily="34" charset="0"/>
              </a:rPr>
              <a:t>To test your Logstash </a:t>
            </a:r>
            <a:r>
              <a:rPr lang="en-US" sz="1200" dirty="0" smtClean="0">
                <a:latin typeface="Calibri" panose="020F0502020204030204" pitchFamily="34" charset="0"/>
              </a:rPr>
              <a:t>installation,</a:t>
            </a:r>
            <a:r>
              <a:rPr lang="en-US" sz="1200" dirty="0" smtClean="0"/>
              <a:t> </a:t>
            </a:r>
            <a:r>
              <a:rPr lang="en-US" sz="1200" dirty="0" smtClean="0">
                <a:latin typeface="Calibri" panose="020F0502020204030204" pitchFamily="34" charset="0"/>
              </a:rPr>
              <a:t>Open the bin folder of Logstash in a command prompt </a:t>
            </a:r>
          </a:p>
          <a:p>
            <a:pPr>
              <a:defRPr/>
            </a:pPr>
            <a:r>
              <a:rPr lang="en-US" sz="1200" kern="1200" dirty="0">
                <a:solidFill>
                  <a:prstClr val="black"/>
                </a:solidFill>
                <a:latin typeface="Calibri" panose="020F0502020204030204" pitchFamily="34" charset="0"/>
                <a:ea typeface="+mn-ea"/>
              </a:rPr>
              <a:t>         </a:t>
            </a:r>
            <a:r>
              <a:rPr lang="en-US" sz="1200" kern="1200" dirty="0" smtClean="0">
                <a:solidFill>
                  <a:prstClr val="black"/>
                </a:solidFill>
                <a:latin typeface="Calibri" panose="020F0502020204030204" pitchFamily="34" charset="0"/>
                <a:ea typeface="+mn-ea"/>
              </a:rPr>
              <a:t>&gt; </a:t>
            </a:r>
            <a:r>
              <a:rPr lang="en-US" sz="1200" kern="1200" dirty="0">
                <a:solidFill>
                  <a:prstClr val="black"/>
                </a:solidFill>
                <a:latin typeface="Calibri" panose="020F0502020204030204" pitchFamily="34" charset="0"/>
                <a:ea typeface="+mn-ea"/>
              </a:rPr>
              <a:t>D:\logstash-2.1.1\bin</a:t>
            </a:r>
            <a:endParaRPr lang="en-US" sz="1200" kern="1200" dirty="0" smtClean="0">
              <a:solidFill>
                <a:prstClr val="black"/>
              </a:solidFill>
              <a:latin typeface="Calibri" panose="020F0502020204030204" pitchFamily="34" charset="0"/>
              <a:ea typeface="+mn-ea"/>
            </a:endParaRPr>
          </a:p>
          <a:p>
            <a:pPr marL="171450" indent="-171450">
              <a:buFont typeface="Wingdings" panose="05000000000000000000" pitchFamily="2" charset="2"/>
              <a:buChar char="ü"/>
              <a:defRPr/>
            </a:pPr>
            <a:r>
              <a:rPr lang="en-US" sz="1200" kern="1200" dirty="0">
                <a:solidFill>
                  <a:prstClr val="black"/>
                </a:solidFill>
                <a:latin typeface="Calibri" panose="020F0502020204030204" pitchFamily="34" charset="0"/>
                <a:ea typeface="+mn-ea"/>
              </a:rPr>
              <a:t>   </a:t>
            </a:r>
            <a:r>
              <a:rPr lang="en-US" sz="1200" kern="1200" dirty="0" smtClean="0">
                <a:solidFill>
                  <a:prstClr val="black"/>
                </a:solidFill>
                <a:latin typeface="Calibri" panose="020F0502020204030204" pitchFamily="34" charset="0"/>
                <a:ea typeface="+mn-ea"/>
              </a:rPr>
              <a:t>Type the following code </a:t>
            </a:r>
          </a:p>
          <a:p>
            <a:pPr>
              <a:defRPr/>
            </a:pPr>
            <a:r>
              <a:rPr lang="en-US" sz="1200" dirty="0" err="1">
                <a:latin typeface="Calibri" panose="020F0502020204030204" pitchFamily="34" charset="0"/>
              </a:rPr>
              <a:t>logstash</a:t>
            </a:r>
            <a:r>
              <a:rPr lang="en-US" sz="1200" dirty="0">
                <a:latin typeface="Calibri" panose="020F0502020204030204" pitchFamily="34" charset="0"/>
              </a:rPr>
              <a:t> -e 'input { </a:t>
            </a:r>
            <a:r>
              <a:rPr lang="en-US" sz="1200" dirty="0" err="1">
                <a:latin typeface="Calibri" panose="020F0502020204030204" pitchFamily="34" charset="0"/>
              </a:rPr>
              <a:t>stdin</a:t>
            </a:r>
            <a:r>
              <a:rPr lang="en-US" sz="1200" dirty="0">
                <a:latin typeface="Calibri" panose="020F0502020204030204" pitchFamily="34" charset="0"/>
              </a:rPr>
              <a:t> { } } output { </a:t>
            </a:r>
            <a:r>
              <a:rPr lang="en-US" sz="1200" dirty="0" err="1">
                <a:latin typeface="Calibri" panose="020F0502020204030204" pitchFamily="34" charset="0"/>
              </a:rPr>
              <a:t>stdout</a:t>
            </a:r>
            <a:r>
              <a:rPr lang="en-US" sz="1200" dirty="0">
                <a:latin typeface="Calibri" panose="020F0502020204030204" pitchFamily="34" charset="0"/>
              </a:rPr>
              <a:t> {} }'</a:t>
            </a:r>
            <a:r>
              <a:rPr lang="en-US" sz="1200" kern="1200" dirty="0" smtClean="0">
                <a:solidFill>
                  <a:prstClr val="black"/>
                </a:solidFill>
                <a:latin typeface="Calibri" panose="020F0502020204030204" pitchFamily="34" charset="0"/>
                <a:ea typeface="+mn-ea"/>
              </a:rPr>
              <a:t> </a:t>
            </a:r>
          </a:p>
          <a:p>
            <a:pPr marL="171450" indent="-171450">
              <a:buFont typeface="Wingdings" panose="05000000000000000000" pitchFamily="2" charset="2"/>
              <a:buChar char="ü"/>
              <a:defRPr/>
            </a:pPr>
            <a:r>
              <a:rPr lang="en-US" sz="1200" kern="1200" dirty="0">
                <a:solidFill>
                  <a:prstClr val="black"/>
                </a:solidFill>
                <a:latin typeface="Calibri" panose="020F0502020204030204" pitchFamily="34" charset="0"/>
                <a:ea typeface="+mn-ea"/>
              </a:rPr>
              <a:t> </a:t>
            </a:r>
            <a:r>
              <a:rPr lang="en-US" sz="1200" kern="1200" dirty="0" smtClean="0">
                <a:solidFill>
                  <a:prstClr val="black"/>
                </a:solidFill>
                <a:latin typeface="Calibri" panose="020F0502020204030204" pitchFamily="34" charset="0"/>
                <a:ea typeface="+mn-ea"/>
              </a:rPr>
              <a:t>  </a:t>
            </a:r>
            <a:r>
              <a:rPr lang="en-US" sz="1200" dirty="0">
                <a:latin typeface="Calibri" panose="020F0502020204030204" pitchFamily="34" charset="0"/>
              </a:rPr>
              <a:t>Type hello world at the command prompt to see </a:t>
            </a:r>
            <a:r>
              <a:rPr lang="en-US" sz="1200" dirty="0" smtClean="0">
                <a:latin typeface="Calibri" panose="020F0502020204030204" pitchFamily="34" charset="0"/>
              </a:rPr>
              <a:t>   </a:t>
            </a:r>
          </a:p>
          <a:p>
            <a:pPr>
              <a:defRPr/>
            </a:pPr>
            <a:r>
              <a:rPr lang="en-US" sz="1200" kern="1200" dirty="0">
                <a:solidFill>
                  <a:prstClr val="black"/>
                </a:solidFill>
                <a:latin typeface="Calibri" panose="020F0502020204030204" pitchFamily="34" charset="0"/>
                <a:ea typeface="+mn-ea"/>
              </a:rPr>
              <a:t> </a:t>
            </a:r>
            <a:r>
              <a:rPr lang="en-US" sz="1200" kern="1200" dirty="0" smtClean="0">
                <a:solidFill>
                  <a:prstClr val="black"/>
                </a:solidFill>
                <a:latin typeface="Calibri" panose="020F0502020204030204" pitchFamily="34" charset="0"/>
                <a:ea typeface="+mn-ea"/>
              </a:rPr>
              <a:t>        Logstash respond</a:t>
            </a:r>
          </a:p>
          <a:p>
            <a:pPr>
              <a:defRPr/>
            </a:pPr>
            <a:r>
              <a:rPr lang="en-US" sz="1200" dirty="0">
                <a:latin typeface="Calibri" panose="020F0502020204030204" pitchFamily="34" charset="0"/>
              </a:rPr>
              <a:t>hello world </a:t>
            </a:r>
            <a:endParaRPr lang="en-US" sz="1200" dirty="0" smtClean="0">
              <a:latin typeface="Calibri" panose="020F0502020204030204" pitchFamily="34" charset="0"/>
            </a:endParaRPr>
          </a:p>
          <a:p>
            <a:pPr>
              <a:defRPr/>
            </a:pPr>
            <a:r>
              <a:rPr lang="en-US" sz="1200" dirty="0" smtClean="0">
                <a:latin typeface="Calibri" panose="020F0502020204030204" pitchFamily="34" charset="0"/>
              </a:rPr>
              <a:t>2013-11-21T01:22:14.405+0000 </a:t>
            </a:r>
            <a:r>
              <a:rPr lang="en-US" sz="1200" dirty="0">
                <a:latin typeface="Calibri" panose="020F0502020204030204" pitchFamily="34" charset="0"/>
              </a:rPr>
              <a:t>0.0.0.0 hello world</a:t>
            </a:r>
            <a:endParaRPr lang="en-US" sz="1200" kern="1200" dirty="0" smtClean="0">
              <a:solidFill>
                <a:prstClr val="black"/>
              </a:solidFill>
              <a:latin typeface="Calibri" panose="020F0502020204030204" pitchFamily="34" charset="0"/>
              <a:ea typeface="+mn-ea"/>
            </a:endParaRPr>
          </a:p>
          <a:p>
            <a:pPr>
              <a:defRPr/>
            </a:pPr>
            <a:endParaRPr lang="en-US" sz="1167" kern="1200" dirty="0" smtClean="0">
              <a:solidFill>
                <a:prstClr val="black"/>
              </a:solidFill>
              <a:latin typeface="Calibri"/>
              <a:ea typeface="+mn-ea"/>
            </a:endParaRPr>
          </a:p>
          <a:p>
            <a:pPr marL="285739" indent="-285739">
              <a:defRPr/>
            </a:pPr>
            <a:endParaRPr lang="en-US" sz="1167" kern="1200" dirty="0" smtClean="0">
              <a:solidFill>
                <a:prstClr val="black"/>
              </a:solidFill>
              <a:latin typeface="Calibri"/>
              <a:ea typeface="+mn-ea"/>
            </a:endParaRPr>
          </a:p>
          <a:p>
            <a:pPr marL="285739" indent="-285739">
              <a:buFont typeface="+mj-lt"/>
              <a:buAutoNum type="arabicPeriod"/>
              <a:defRPr/>
            </a:pPr>
            <a:endParaRPr lang="en-US" sz="1167" kern="1200" dirty="0" smtClean="0">
              <a:solidFill>
                <a:prstClr val="black"/>
              </a:solidFill>
              <a:latin typeface="Calibri"/>
              <a:ea typeface="+mn-ea"/>
            </a:endParaRPr>
          </a:p>
        </p:txBody>
      </p:sp>
    </p:spTree>
    <p:extLst>
      <p:ext uri="{BB962C8B-B14F-4D97-AF65-F5344CB8AC3E}">
        <p14:creationId xmlns:p14="http://schemas.microsoft.com/office/powerpoint/2010/main" val="183094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smtClean="0">
                <a:solidFill>
                  <a:schemeClr val="accent5"/>
                </a:solidFill>
                <a:latin typeface="+mj-lt"/>
                <a:ea typeface="Verdana" panose="020B0604030504040204" pitchFamily="34" charset="0"/>
                <a:cs typeface="Verdana" panose="020B0604030504040204" pitchFamily="34" charset="0"/>
              </a:rPr>
              <a:t>Logstash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1143754"/>
            <a:ext cx="8298932" cy="954107"/>
          </a:xfrm>
          <a:prstGeom prst="rect">
            <a:avLst/>
          </a:prstGeom>
        </p:spPr>
        <p:txBody>
          <a:bodyPr wrap="square">
            <a:spAutoFit/>
          </a:bodyPr>
          <a:lstStyle/>
          <a:p>
            <a:r>
              <a:rPr lang="en-US" dirty="0" smtClean="0"/>
              <a:t>To start with Logstash, create a configuration file and put it inside bin folder of Logstash. In this configuration file, it contains all the business logic which will pull out all the relevant information from  multiple data sources based on user defined keyword and store its output in elasticsearch data engine. Example code is given below for london.conf file:</a:t>
            </a:r>
            <a:endParaRPr lang="en-US" dirty="0"/>
          </a:p>
        </p:txBody>
      </p:sp>
      <p:pic>
        <p:nvPicPr>
          <p:cNvPr id="6" name="Picture 5"/>
          <p:cNvPicPr>
            <a:picLocks noChangeAspect="1"/>
          </p:cNvPicPr>
          <p:nvPr/>
        </p:nvPicPr>
        <p:blipFill>
          <a:blip r:embed="rId2"/>
          <a:stretch>
            <a:fillRect/>
          </a:stretch>
        </p:blipFill>
        <p:spPr>
          <a:xfrm>
            <a:off x="774551" y="2208735"/>
            <a:ext cx="7788536" cy="3026821"/>
          </a:xfrm>
          <a:prstGeom prst="rect">
            <a:avLst/>
          </a:prstGeom>
        </p:spPr>
      </p:pic>
    </p:spTree>
    <p:extLst>
      <p:ext uri="{BB962C8B-B14F-4D97-AF65-F5344CB8AC3E}">
        <p14:creationId xmlns:p14="http://schemas.microsoft.com/office/powerpoint/2010/main" val="2672483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a:solidFill>
                  <a:schemeClr val="accent5"/>
                </a:solidFill>
                <a:ea typeface="Verdana" panose="020B0604030504040204" pitchFamily="34" charset="0"/>
                <a:cs typeface="Verdana" panose="020B0604030504040204" pitchFamily="34" charset="0"/>
              </a:rPr>
              <a:t>Logstash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4832092"/>
          </a:xfrm>
          <a:prstGeom prst="rect">
            <a:avLst/>
          </a:prstGeom>
        </p:spPr>
        <p:txBody>
          <a:bodyPr wrap="square">
            <a:spAutoFit/>
          </a:bodyPr>
          <a:lstStyle/>
          <a:p>
            <a:r>
              <a:rPr lang="en-US" dirty="0" smtClean="0"/>
              <a:t>In the above example (london.conf file) Your </a:t>
            </a:r>
            <a:r>
              <a:rPr lang="en-US" dirty="0"/>
              <a:t>Logstash configuration would be made up of three parts</a:t>
            </a:r>
            <a:r>
              <a:rPr lang="en-US" dirty="0" smtClean="0"/>
              <a:t>:</a:t>
            </a:r>
          </a:p>
          <a:p>
            <a:pPr marL="285750" indent="-285750">
              <a:buFont typeface="Wingdings" panose="05000000000000000000" pitchFamily="2" charset="2"/>
              <a:buChar char="Ø"/>
            </a:pPr>
            <a:r>
              <a:rPr lang="en-US" dirty="0" smtClean="0"/>
              <a:t>a </a:t>
            </a:r>
            <a:r>
              <a:rPr lang="en-US" dirty="0">
                <a:hlinkClick r:id="rId2"/>
              </a:rPr>
              <a:t>file input</a:t>
            </a:r>
            <a:r>
              <a:rPr lang="en-US" dirty="0"/>
              <a:t>, that will </a:t>
            </a:r>
            <a:r>
              <a:rPr lang="en-US" dirty="0" smtClean="0"/>
              <a:t>read </a:t>
            </a:r>
            <a:r>
              <a:rPr lang="en-US" dirty="0"/>
              <a:t>the </a:t>
            </a:r>
            <a:r>
              <a:rPr lang="en-US" dirty="0" smtClean="0"/>
              <a:t>log</a:t>
            </a:r>
          </a:p>
          <a:p>
            <a:pPr marL="285750" indent="-285750">
              <a:buFont typeface="Wingdings" panose="05000000000000000000" pitchFamily="2" charset="2"/>
              <a:buChar char="Ø"/>
            </a:pPr>
            <a:r>
              <a:rPr lang="en-US" dirty="0"/>
              <a:t>a </a:t>
            </a:r>
            <a:r>
              <a:rPr lang="en-US" dirty="0" err="1">
                <a:hlinkClick r:id="rId3"/>
              </a:rPr>
              <a:t>grok</a:t>
            </a:r>
            <a:r>
              <a:rPr lang="en-US" dirty="0">
                <a:hlinkClick r:id="rId3"/>
              </a:rPr>
              <a:t> filter</a:t>
            </a:r>
            <a:r>
              <a:rPr lang="en-US" dirty="0"/>
              <a:t>, that would parse its contents to make a structured </a:t>
            </a:r>
            <a:r>
              <a:rPr lang="en-US" dirty="0" smtClean="0"/>
              <a:t>event</a:t>
            </a:r>
          </a:p>
          <a:p>
            <a:pPr marL="285750" indent="-285750">
              <a:buFont typeface="Wingdings" panose="05000000000000000000" pitchFamily="2" charset="2"/>
              <a:buChar char="Ø"/>
            </a:pPr>
            <a:r>
              <a:rPr lang="en-US" dirty="0"/>
              <a:t>an </a:t>
            </a:r>
            <a:r>
              <a:rPr lang="en-US" dirty="0">
                <a:hlinkClick r:id="rId4"/>
              </a:rPr>
              <a:t>elasticsearch output</a:t>
            </a:r>
            <a:r>
              <a:rPr lang="en-US" dirty="0"/>
              <a:t>, that will send your logs to </a:t>
            </a:r>
            <a:r>
              <a:rPr lang="en-US" dirty="0" smtClean="0"/>
              <a:t>elasticsearch data engine.</a:t>
            </a:r>
          </a:p>
          <a:p>
            <a:endParaRPr lang="en-US" dirty="0"/>
          </a:p>
          <a:p>
            <a:r>
              <a:rPr lang="en-US" dirty="0" smtClean="0"/>
              <a:t>Details is give below for london.conf file:</a:t>
            </a:r>
          </a:p>
          <a:p>
            <a:r>
              <a:rPr lang="en-US" dirty="0" smtClean="0"/>
              <a:t>In file section :</a:t>
            </a:r>
          </a:p>
          <a:p>
            <a:pPr marL="285750" indent="-285750">
              <a:buFont typeface="Arial" panose="020B0604020202020204" pitchFamily="34" charset="0"/>
              <a:buChar char="•"/>
            </a:pPr>
            <a:r>
              <a:rPr lang="en-US" dirty="0" smtClean="0"/>
              <a:t>path : describing the log file location (locally or remotely). User can define multiple log file location using multiple path entries.</a:t>
            </a:r>
          </a:p>
          <a:p>
            <a:pPr marL="285750" indent="-285750">
              <a:buFont typeface="Arial" panose="020B0604020202020204" pitchFamily="34" charset="0"/>
              <a:buChar char="•"/>
            </a:pPr>
            <a:r>
              <a:rPr lang="en-US" dirty="0" err="1" smtClean="0"/>
              <a:t>start_position</a:t>
            </a:r>
            <a:r>
              <a:rPr lang="en-US" dirty="0" smtClean="0"/>
              <a:t> : describing to read the data either from start or from end of file. For start put beginning and for end put end.</a:t>
            </a:r>
          </a:p>
          <a:p>
            <a:r>
              <a:rPr lang="en-US" dirty="0" smtClean="0"/>
              <a:t>In filter section :</a:t>
            </a:r>
          </a:p>
          <a:p>
            <a:pPr marL="285750" indent="-285750">
              <a:buFont typeface="Arial" panose="020B0604020202020204" pitchFamily="34" charset="0"/>
              <a:buChar char="•"/>
            </a:pPr>
            <a:r>
              <a:rPr lang="en-US" dirty="0" err="1" smtClean="0"/>
              <a:t>grok</a:t>
            </a:r>
            <a:r>
              <a:rPr lang="en-US" dirty="0" smtClean="0"/>
              <a:t> : </a:t>
            </a:r>
            <a:r>
              <a:rPr lang="en-US" dirty="0" err="1"/>
              <a:t>Grok</a:t>
            </a:r>
            <a:r>
              <a:rPr lang="en-US" dirty="0"/>
              <a:t> makes it easy for you to parse logs with regular expressions, by assigning labels to commonly used patterns. One such label is called </a:t>
            </a:r>
            <a:r>
              <a:rPr lang="en-US" b="1" dirty="0" smtClean="0"/>
              <a:t>COMBINEDAPACHELOG.</a:t>
            </a:r>
            <a:endParaRPr lang="en-US" dirty="0" smtClean="0"/>
          </a:p>
          <a:p>
            <a:pPr marL="285750" indent="-285750">
              <a:buFont typeface="Arial" panose="020B0604020202020204" pitchFamily="34" charset="0"/>
              <a:buChar char="•"/>
            </a:pPr>
            <a:r>
              <a:rPr lang="en-US" dirty="0" err="1" smtClean="0"/>
              <a:t>geoip</a:t>
            </a:r>
            <a:r>
              <a:rPr lang="en-US" dirty="0" smtClean="0"/>
              <a:t> </a:t>
            </a:r>
            <a:r>
              <a:rPr lang="en-US" dirty="0"/>
              <a:t>: The </a:t>
            </a:r>
            <a:r>
              <a:rPr lang="en-US" dirty="0" err="1"/>
              <a:t>geoip</a:t>
            </a:r>
            <a:r>
              <a:rPr lang="en-US" dirty="0"/>
              <a:t> plugin configuration requires data that is already defined as separate fields. Make sure that the </a:t>
            </a:r>
            <a:r>
              <a:rPr lang="en-US" dirty="0" err="1"/>
              <a:t>geoip</a:t>
            </a:r>
            <a:r>
              <a:rPr lang="en-US" dirty="0"/>
              <a:t> section is after the </a:t>
            </a:r>
            <a:r>
              <a:rPr lang="en-US" dirty="0" err="1"/>
              <a:t>grok</a:t>
            </a:r>
            <a:r>
              <a:rPr lang="en-US" dirty="0"/>
              <a:t> section of the configuration </a:t>
            </a:r>
            <a:r>
              <a:rPr lang="en-US" dirty="0" err="1"/>
              <a:t>file.Specify</a:t>
            </a:r>
            <a:r>
              <a:rPr lang="en-US" dirty="0"/>
              <a:t> the name of the field that contains the IP address to look up. In this tutorial, the field name is </a:t>
            </a:r>
            <a:r>
              <a:rPr lang="en-US" dirty="0" err="1"/>
              <a:t>clientip</a:t>
            </a:r>
            <a:r>
              <a:rPr lang="en-US" dirty="0"/>
              <a:t>.</a:t>
            </a:r>
            <a:endParaRPr lang="en-US" dirty="0" smtClean="0"/>
          </a:p>
          <a:p>
            <a:endParaRPr lang="en-US" dirty="0" smtClean="0"/>
          </a:p>
          <a:p>
            <a:pPr marL="285750" indent="-285750">
              <a:buFont typeface="Arial" panose="020B0604020202020204" pitchFamily="34" charset="0"/>
              <a:buChar char="•"/>
            </a:pP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196229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err="1">
                <a:solidFill>
                  <a:schemeClr val="accent5"/>
                </a:solidFill>
                <a:ea typeface="Verdana" panose="020B0604030504040204" pitchFamily="34" charset="0"/>
                <a:cs typeface="Verdana" panose="020B0604030504040204" pitchFamily="34" charset="0"/>
              </a:rPr>
              <a:t>Logstash</a:t>
            </a:r>
            <a:r>
              <a:rPr lang="en-GB" sz="2000" dirty="0">
                <a:solidFill>
                  <a:schemeClr val="accent5"/>
                </a:solidFill>
                <a:ea typeface="Verdana" panose="020B0604030504040204" pitchFamily="34" charset="0"/>
                <a:cs typeface="Verdana" panose="020B0604030504040204" pitchFamily="34" charset="0"/>
              </a:rPr>
              <a:t>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4185761"/>
          </a:xfrm>
          <a:prstGeom prst="rect">
            <a:avLst/>
          </a:prstGeom>
        </p:spPr>
        <p:txBody>
          <a:bodyPr wrap="square">
            <a:spAutoFit/>
          </a:bodyPr>
          <a:lstStyle/>
          <a:p>
            <a:r>
              <a:rPr lang="en-US" dirty="0"/>
              <a:t>In output section :</a:t>
            </a:r>
          </a:p>
          <a:p>
            <a:pPr marL="285750" indent="-285750">
              <a:buFont typeface="Arial" panose="020B0604020202020204" pitchFamily="34" charset="0"/>
              <a:buChar char="•"/>
            </a:pPr>
            <a:r>
              <a:rPr lang="en-US" dirty="0"/>
              <a:t>If : This is a conditional check statement which describes that if message field contains a ERROR keyword then it has to proceed further</a:t>
            </a:r>
            <a:r>
              <a:rPr lang="en-US" dirty="0" smtClean="0"/>
              <a:t>.</a:t>
            </a:r>
          </a:p>
          <a:p>
            <a:pPr marL="285750" indent="-285750">
              <a:buFont typeface="Arial" panose="020B0604020202020204" pitchFamily="34" charset="0"/>
              <a:buChar char="•"/>
            </a:pPr>
            <a:r>
              <a:rPr lang="en-US" dirty="0" smtClean="0"/>
              <a:t>file : This is being used to store the output filtered data in a file.</a:t>
            </a:r>
          </a:p>
          <a:p>
            <a:pPr marL="285750" indent="-285750">
              <a:buFont typeface="Arial" panose="020B0604020202020204" pitchFamily="34" charset="0"/>
              <a:buChar char="•"/>
            </a:pPr>
            <a:r>
              <a:rPr lang="en-US" dirty="0" smtClean="0"/>
              <a:t>path : This is being used to mention the path of that file.</a:t>
            </a:r>
          </a:p>
          <a:p>
            <a:pPr marL="285750" indent="-285750">
              <a:buFont typeface="Arial" panose="020B0604020202020204" pitchFamily="34" charset="0"/>
              <a:buChar char="•"/>
            </a:pPr>
            <a:r>
              <a:rPr lang="en-US" dirty="0" err="1" smtClean="0"/>
              <a:t>elasticsearch</a:t>
            </a:r>
            <a:r>
              <a:rPr lang="en-US" dirty="0" smtClean="0"/>
              <a:t> : This mentions the </a:t>
            </a:r>
            <a:r>
              <a:rPr lang="en-US" dirty="0" err="1" smtClean="0"/>
              <a:t>elasticsearch</a:t>
            </a:r>
            <a:r>
              <a:rPr lang="en-US" dirty="0" smtClean="0"/>
              <a:t> data engine where data will be stored.</a:t>
            </a:r>
          </a:p>
          <a:p>
            <a:pPr marL="285750" indent="-285750">
              <a:buFont typeface="Arial" panose="020B0604020202020204" pitchFamily="34" charset="0"/>
              <a:buChar char="•"/>
            </a:pPr>
            <a:r>
              <a:rPr lang="en-US" dirty="0" smtClean="0"/>
              <a:t>hosts : This mentions the server </a:t>
            </a:r>
            <a:r>
              <a:rPr lang="en-US" dirty="0" err="1" smtClean="0"/>
              <a:t>url</a:t>
            </a:r>
            <a:r>
              <a:rPr lang="en-US" dirty="0" smtClean="0"/>
              <a:t> where </a:t>
            </a:r>
            <a:r>
              <a:rPr lang="en-US" dirty="0" err="1" smtClean="0"/>
              <a:t>elasticsearch</a:t>
            </a:r>
            <a:r>
              <a:rPr lang="en-US" dirty="0" smtClean="0"/>
              <a:t> is installed.</a:t>
            </a:r>
          </a:p>
          <a:p>
            <a:pPr marL="285750" indent="-285750">
              <a:buFont typeface="Arial" panose="020B0604020202020204" pitchFamily="34" charset="0"/>
              <a:buChar char="•"/>
            </a:pPr>
            <a:r>
              <a:rPr lang="en-US" dirty="0" smtClean="0"/>
              <a:t>Index : This mentions the index name where data will be stored in </a:t>
            </a:r>
            <a:r>
              <a:rPr lang="en-US" dirty="0" err="1" smtClean="0"/>
              <a:t>elasticsearch</a:t>
            </a:r>
            <a:r>
              <a:rPr lang="en-US" dirty="0" smtClean="0"/>
              <a:t>.    </a:t>
            </a:r>
          </a:p>
          <a:p>
            <a:endParaRPr lang="en-US" dirty="0"/>
          </a:p>
          <a:p>
            <a:r>
              <a:rPr lang="en-US" b="1" dirty="0" smtClean="0"/>
              <a:t>Executing </a:t>
            </a:r>
            <a:r>
              <a:rPr lang="en-US" b="1" dirty="0" err="1" smtClean="0"/>
              <a:t>Logstash</a:t>
            </a:r>
            <a:r>
              <a:rPr lang="en-US" b="1" dirty="0" smtClean="0"/>
              <a:t> from command line :</a:t>
            </a:r>
          </a:p>
          <a:p>
            <a:endParaRPr lang="en-US" b="1" dirty="0"/>
          </a:p>
          <a:p>
            <a:r>
              <a:rPr lang="en-US" dirty="0" smtClean="0"/>
              <a:t>Open command prompt. Move to bin folder of </a:t>
            </a:r>
            <a:r>
              <a:rPr lang="en-US" dirty="0" err="1" smtClean="0"/>
              <a:t>Logstash</a:t>
            </a:r>
            <a:r>
              <a:rPr lang="en-US" dirty="0" smtClean="0"/>
              <a:t>. To </a:t>
            </a:r>
            <a:r>
              <a:rPr lang="en-US" dirty="0"/>
              <a:t>verify your configuration, run the following command</a:t>
            </a:r>
            <a:r>
              <a:rPr lang="en-US" dirty="0" smtClean="0"/>
              <a:t>:</a:t>
            </a:r>
          </a:p>
          <a:p>
            <a:pPr marL="285750" indent="-285750">
              <a:buFont typeface="Wingdings" panose="05000000000000000000" pitchFamily="2" charset="2"/>
              <a:buChar char="Ø"/>
            </a:pPr>
            <a:r>
              <a:rPr lang="en-US" dirty="0" err="1" smtClean="0"/>
              <a:t>logstash</a:t>
            </a:r>
            <a:r>
              <a:rPr lang="en-US" dirty="0" smtClean="0"/>
              <a:t> </a:t>
            </a:r>
            <a:r>
              <a:rPr lang="en-US" dirty="0"/>
              <a:t>-f </a:t>
            </a:r>
            <a:r>
              <a:rPr lang="en-US" dirty="0" err="1" smtClean="0"/>
              <a:t>london.conf</a:t>
            </a:r>
            <a:r>
              <a:rPr lang="en-US" dirty="0" smtClean="0"/>
              <a:t> –</a:t>
            </a:r>
            <a:r>
              <a:rPr lang="en-US" dirty="0" err="1" smtClean="0"/>
              <a:t>configtest</a:t>
            </a:r>
            <a:endParaRPr lang="en-US" dirty="0" smtClean="0"/>
          </a:p>
          <a:p>
            <a:r>
              <a:rPr lang="en-US" dirty="0" smtClean="0"/>
              <a:t>The </a:t>
            </a:r>
            <a:r>
              <a:rPr lang="en-US" dirty="0"/>
              <a:t>--</a:t>
            </a:r>
            <a:r>
              <a:rPr lang="en-US" dirty="0" err="1"/>
              <a:t>configtest</a:t>
            </a:r>
            <a:r>
              <a:rPr lang="en-US" dirty="0"/>
              <a:t> option parses your configuration file and reports any errors.</a:t>
            </a:r>
          </a:p>
          <a:p>
            <a:endParaRPr lang="en-US" dirty="0" smtClean="0"/>
          </a:p>
          <a:p>
            <a:r>
              <a:rPr lang="en-US" dirty="0" smtClean="0"/>
              <a:t>Start </a:t>
            </a:r>
            <a:r>
              <a:rPr lang="en-US" dirty="0" err="1"/>
              <a:t>Logstash</a:t>
            </a:r>
            <a:r>
              <a:rPr lang="en-US" dirty="0"/>
              <a:t> with the following command</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t>logstash</a:t>
            </a:r>
            <a:r>
              <a:rPr lang="en-US" dirty="0"/>
              <a:t> -f </a:t>
            </a:r>
            <a:r>
              <a:rPr lang="en-US" dirty="0" err="1"/>
              <a:t>london.conf</a:t>
            </a:r>
            <a:endParaRPr lang="en-US" dirty="0"/>
          </a:p>
        </p:txBody>
      </p:sp>
    </p:spTree>
    <p:extLst>
      <p:ext uri="{BB962C8B-B14F-4D97-AF65-F5344CB8AC3E}">
        <p14:creationId xmlns:p14="http://schemas.microsoft.com/office/powerpoint/2010/main" val="1053617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sz="2000" dirty="0" err="1">
                <a:solidFill>
                  <a:schemeClr val="accent5"/>
                </a:solidFill>
                <a:ea typeface="Verdana" panose="020B0604030504040204" pitchFamily="34" charset="0"/>
                <a:cs typeface="Verdana" panose="020B0604030504040204" pitchFamily="34" charset="0"/>
              </a:rPr>
              <a:t>Logstash</a:t>
            </a:r>
            <a:r>
              <a:rPr lang="en-GB" sz="2000" dirty="0">
                <a:solidFill>
                  <a:schemeClr val="accent5"/>
                </a:solidFill>
                <a:ea typeface="Verdana" panose="020B0604030504040204" pitchFamily="34" charset="0"/>
                <a:cs typeface="Verdana" panose="020B0604030504040204" pitchFamily="34" charset="0"/>
              </a:rPr>
              <a:t> --- Usage Instructions</a:t>
            </a:r>
            <a:endParaRPr lang="en-GB" sz="2000" dirty="0">
              <a:solidFill>
                <a:schemeClr val="accent5"/>
              </a:solidFill>
              <a:latin typeface="+mj-lt"/>
              <a:ea typeface="Verdana" panose="020B0604030504040204" pitchFamily="34" charset="0"/>
              <a:cs typeface="Verdana" panose="020B0604030504040204" pitchFamily="34" charset="0"/>
            </a:endParaRPr>
          </a:p>
        </p:txBody>
      </p:sp>
      <p:sp>
        <p:nvSpPr>
          <p:cNvPr id="2" name="Rectangle 1"/>
          <p:cNvSpPr/>
          <p:nvPr/>
        </p:nvSpPr>
        <p:spPr>
          <a:xfrm>
            <a:off x="608400" y="943885"/>
            <a:ext cx="8352720" cy="830997"/>
          </a:xfrm>
          <a:prstGeom prst="rect">
            <a:avLst/>
          </a:prstGeom>
        </p:spPr>
        <p:txBody>
          <a:bodyPr wrap="square">
            <a:spAutoFit/>
          </a:bodyPr>
          <a:lstStyle/>
          <a:p>
            <a:r>
              <a:rPr lang="en-US" dirty="0" smtClean="0"/>
              <a:t>After successful starting of </a:t>
            </a:r>
            <a:r>
              <a:rPr lang="en-US" dirty="0" err="1" smtClean="0"/>
              <a:t>Logstash</a:t>
            </a:r>
            <a:r>
              <a:rPr lang="en-US" dirty="0" smtClean="0"/>
              <a:t>, you should see an output like below : </a:t>
            </a:r>
            <a:endParaRPr lang="en-US" sz="1800" dirty="0"/>
          </a:p>
          <a:p>
            <a:r>
              <a:rPr lang="en-US" sz="1600" dirty="0" smtClean="0"/>
              <a:t> </a:t>
            </a:r>
            <a:endParaRPr lang="en-US" sz="1600" dirty="0"/>
          </a:p>
          <a:p>
            <a:pPr>
              <a:buFont typeface="Wingdings" pitchFamily="2" charset="2"/>
              <a:buChar char="§"/>
            </a:pPr>
            <a:endParaRPr lang="en-US" sz="1800" dirty="0"/>
          </a:p>
        </p:txBody>
      </p:sp>
      <p:pic>
        <p:nvPicPr>
          <p:cNvPr id="5" name="Picture 4"/>
          <p:cNvPicPr>
            <a:picLocks noChangeAspect="1"/>
          </p:cNvPicPr>
          <p:nvPr/>
        </p:nvPicPr>
        <p:blipFill>
          <a:blip r:embed="rId2"/>
          <a:stretch>
            <a:fillRect/>
          </a:stretch>
        </p:blipFill>
        <p:spPr>
          <a:xfrm>
            <a:off x="608400" y="1517949"/>
            <a:ext cx="8352719" cy="3699510"/>
          </a:xfrm>
          <a:prstGeom prst="rect">
            <a:avLst/>
          </a:prstGeom>
        </p:spPr>
      </p:pic>
    </p:spTree>
    <p:extLst>
      <p:ext uri="{BB962C8B-B14F-4D97-AF65-F5344CB8AC3E}">
        <p14:creationId xmlns:p14="http://schemas.microsoft.com/office/powerpoint/2010/main" val="1194390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ORPORATE">
      <a:dk1>
        <a:srgbClr val="000000"/>
      </a:dk1>
      <a:lt1>
        <a:srgbClr val="FFFFFF"/>
      </a:lt1>
      <a:dk2>
        <a:srgbClr val="005295"/>
      </a:dk2>
      <a:lt2>
        <a:srgbClr val="FFFFFF"/>
      </a:lt2>
      <a:accent1>
        <a:srgbClr val="D9D9D9"/>
      </a:accent1>
      <a:accent2>
        <a:srgbClr val="B7DEE8"/>
      </a:accent2>
      <a:accent3>
        <a:srgbClr val="005295"/>
      </a:accent3>
      <a:accent4>
        <a:srgbClr val="939598"/>
      </a:accent4>
      <a:accent5>
        <a:srgbClr val="005295"/>
      </a:accent5>
      <a:accent6>
        <a:srgbClr val="005295"/>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CORPORATE">
      <a:dk1>
        <a:srgbClr val="000000"/>
      </a:dk1>
      <a:lt1>
        <a:srgbClr val="FFFFFF"/>
      </a:lt1>
      <a:dk2>
        <a:srgbClr val="005295"/>
      </a:dk2>
      <a:lt2>
        <a:srgbClr val="FFFFFF"/>
      </a:lt2>
      <a:accent1>
        <a:srgbClr val="D9D9D9"/>
      </a:accent1>
      <a:accent2>
        <a:srgbClr val="B7DEE8"/>
      </a:accent2>
      <a:accent3>
        <a:srgbClr val="005295"/>
      </a:accent3>
      <a:accent4>
        <a:srgbClr val="939598"/>
      </a:accent4>
      <a:accent5>
        <a:srgbClr val="005295"/>
      </a:accent5>
      <a:accent6>
        <a:srgbClr val="005295"/>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blank">
  <a:themeElements>
    <a:clrScheme name="CORPORATE">
      <a:dk1>
        <a:srgbClr val="000000"/>
      </a:dk1>
      <a:lt1>
        <a:srgbClr val="FFFFFF"/>
      </a:lt1>
      <a:dk2>
        <a:srgbClr val="005295"/>
      </a:dk2>
      <a:lt2>
        <a:srgbClr val="FFFFFF"/>
      </a:lt2>
      <a:accent1>
        <a:srgbClr val="D9D9D9"/>
      </a:accent1>
      <a:accent2>
        <a:srgbClr val="B7DEE8"/>
      </a:accent2>
      <a:accent3>
        <a:srgbClr val="005295"/>
      </a:accent3>
      <a:accent4>
        <a:srgbClr val="939598"/>
      </a:accent4>
      <a:accent5>
        <a:srgbClr val="005295"/>
      </a:accent5>
      <a:accent6>
        <a:srgbClr val="005295"/>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12817</TotalTime>
  <Words>2125</Words>
  <Application>Microsoft Office PowerPoint</Application>
  <PresentationFormat>On-screen Show (16:10)</PresentationFormat>
  <Paragraphs>224</Paragraphs>
  <Slides>31</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31</vt:i4>
      </vt:variant>
    </vt:vector>
  </HeadingPairs>
  <TitlesOfParts>
    <vt:vector size="40" baseType="lpstr">
      <vt:lpstr>新細明體</vt:lpstr>
      <vt:lpstr>Arial</vt:lpstr>
      <vt:lpstr>Calibri</vt:lpstr>
      <vt:lpstr>Tahoma</vt:lpstr>
      <vt:lpstr>Verdana</vt:lpstr>
      <vt:lpstr>Wingdings</vt:lpstr>
      <vt:lpstr>blank</vt:lpstr>
      <vt:lpstr>1_blank</vt:lpstr>
      <vt:lpstr>11_blank</vt:lpstr>
      <vt:lpstr>Monitoring Production Server Logs using ELK</vt:lpstr>
      <vt:lpstr>Tools Training for Logstash Technology : Java Phase : Log Analyzer </vt:lpstr>
      <vt:lpstr>Table of Contents</vt:lpstr>
      <vt:lpstr>Logstash – Log Analyzer</vt:lpstr>
      <vt:lpstr>Logstash - Installation, Setup and Environment</vt:lpstr>
      <vt:lpstr>Logstash --- Usage Instructions</vt:lpstr>
      <vt:lpstr>Logstash --- Usage Instructions</vt:lpstr>
      <vt:lpstr>Logstash --- Usage Instructions</vt:lpstr>
      <vt:lpstr>Logstash --- Usage Instructions</vt:lpstr>
      <vt:lpstr>FAQ</vt:lpstr>
      <vt:lpstr>Tools Training for Elasticsearch Technology : Java Phase : Data Storage Engine </vt:lpstr>
      <vt:lpstr>Table of Contents</vt:lpstr>
      <vt:lpstr>Elasticsearch – Data Storage Engine</vt:lpstr>
      <vt:lpstr>Elasticsearch - Installation, Setup and Environment</vt:lpstr>
      <vt:lpstr>Elasticsearch --- Usage Instructions</vt:lpstr>
      <vt:lpstr>Elasticsearch --- Usage Instructions</vt:lpstr>
      <vt:lpstr>Elasticsearch --- Usage Instructions</vt:lpstr>
      <vt:lpstr>Elasticsearch --- Usage Instructions</vt:lpstr>
      <vt:lpstr>FAQ</vt:lpstr>
      <vt:lpstr>Tools Training for Kibana Technology : Java Phase : Graphical User Interface Dashboard </vt:lpstr>
      <vt:lpstr>Table of Contents</vt:lpstr>
      <vt:lpstr>Kibana – UI Dashboard for Log Analyzer</vt:lpstr>
      <vt:lpstr>Kibana - Installation, Setup and Environment</vt:lpstr>
      <vt:lpstr>Kibana Dashboard Usage Instructions</vt:lpstr>
      <vt:lpstr>Kibana Dashboard Usage Instructions</vt:lpstr>
      <vt:lpstr>Kibana Dashboard Usage Instructions</vt:lpstr>
      <vt:lpstr>Kibana Dashboard Usage Instructions</vt:lpstr>
      <vt:lpstr>Kibana Dashboard Usage Instructions</vt:lpstr>
      <vt:lpstr>Kibana Dashboard Usage Instructions</vt:lpstr>
      <vt:lpstr>FAQ</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Mphasis DevOps Consulting Proposal</dc:title>
  <dc:creator>Ravi B K</dc:creator>
  <cp:lastModifiedBy>Rajiv Ranjan02</cp:lastModifiedBy>
  <cp:revision>714</cp:revision>
  <dcterms:modified xsi:type="dcterms:W3CDTF">2016-04-14T09:18:43Z</dcterms:modified>
</cp:coreProperties>
</file>