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827" r:id="rId5"/>
    <p:sldId id="836" r:id="rId6"/>
    <p:sldId id="838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7" r:id="rId16"/>
    <p:sldId id="839" r:id="rId17"/>
    <p:sldId id="840" r:id="rId18"/>
    <p:sldId id="845" r:id="rId19"/>
    <p:sldId id="841" r:id="rId20"/>
    <p:sldId id="843" r:id="rId21"/>
    <p:sldId id="844" r:id="rId22"/>
    <p:sldId id="82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13C"/>
    <a:srgbClr val="E2F0FA"/>
    <a:srgbClr val="B3D8F3"/>
    <a:srgbClr val="4AA3E0"/>
    <a:srgbClr val="8EA1F0"/>
    <a:srgbClr val="81EEFD"/>
    <a:srgbClr val="E9F1F5"/>
    <a:srgbClr val="0066FF"/>
    <a:srgbClr val="00FF00"/>
    <a:srgbClr val="DEE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2819" autoAdjust="0"/>
  </p:normalViewPr>
  <p:slideViewPr>
    <p:cSldViewPr>
      <p:cViewPr varScale="1">
        <p:scale>
          <a:sx n="69" d="100"/>
          <a:sy n="69" d="100"/>
        </p:scale>
        <p:origin x="564" y="66"/>
      </p:cViewPr>
      <p:guideLst>
        <p:guide orient="horz" pos="2160"/>
        <p:guide pos="113"/>
      </p:guideLst>
    </p:cSldViewPr>
  </p:slideViewPr>
  <p:outlineViewPr>
    <p:cViewPr>
      <p:scale>
        <a:sx n="33" d="100"/>
        <a:sy n="33" d="100"/>
      </p:scale>
      <p:origin x="0" y="-1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FC59-0CE1-42DE-82BB-DE1DA58FA7F7}" type="datetimeFigureOut">
              <a:rPr lang="en-IN" smtClean="0"/>
              <a:pPr/>
              <a:t>21-10-2016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F3C0D-FCB3-4B54-8C9C-5E299D83C14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2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2012-1811-4BA1-90AB-8EB7423AB475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7169-F812-422C-B1A6-C1833BA7A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51B0FAB-5814-4E38-945B-F1DDA32D3858}" type="datetime3">
              <a:rPr lang="en-US" smtClean="0"/>
              <a:pPr>
                <a:defRPr/>
              </a:pPr>
              <a:t>21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mphasis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Suhas Jadhav\D Drive\2014_Mphasis Brand\PPT\Cover\Cover_01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2941" b="1471"/>
          <a:stretch/>
        </p:blipFill>
        <p:spPr bwMode="auto">
          <a:xfrm>
            <a:off x="-15508" y="1905000"/>
            <a:ext cx="916744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388938" y="1903413"/>
            <a:ext cx="8763000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905000"/>
            <a:ext cx="9147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D:\Suhas Jadhav\D Drive\2014_Mphasis Brand\Suhas logo\Format\Mphasis-Logo Col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152400"/>
            <a:ext cx="20113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8400" y="1268761"/>
            <a:ext cx="6195848" cy="360040"/>
          </a:xfrm>
          <a:prstGeom prst="rect">
            <a:avLst/>
          </a:prstGeom>
        </p:spPr>
        <p:txBody>
          <a:bodyPr tIns="0" rIns="0" bIns="0" anchor="ctr" anchorCtr="0">
            <a:normAutofit/>
          </a:bodyPr>
          <a:lstStyle>
            <a:lvl1pPr marL="14288" indent="0">
              <a:lnSpc>
                <a:spcPct val="90000"/>
              </a:lnSpc>
              <a:buNone/>
              <a:defRPr sz="2200" baseline="0">
                <a:solidFill>
                  <a:srgbClr val="A6A6A6"/>
                </a:solidFill>
                <a:latin typeface="+mj-lt"/>
              </a:defRPr>
            </a:lvl1pPr>
            <a:lvl2pPr>
              <a:defRPr baseline="0">
                <a:solidFill>
                  <a:srgbClr val="000000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8400" y="1639019"/>
            <a:ext cx="1079872" cy="216768"/>
          </a:xfrm>
          <a:prstGeom prst="rect">
            <a:avLst/>
          </a:prstGeom>
        </p:spPr>
        <p:txBody>
          <a:bodyPr>
            <a:noAutofit/>
          </a:bodyPr>
          <a:lstStyle>
            <a:lvl1pPr marL="14288" indent="0">
              <a:buNone/>
              <a:defRPr sz="1100" baseline="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72330" y="836712"/>
            <a:ext cx="1821068" cy="792162"/>
          </a:xfrm>
          <a:prstGeom prst="rect">
            <a:avLst/>
          </a:prstGeom>
        </p:spPr>
        <p:txBody>
          <a:bodyPr/>
          <a:lstStyle>
            <a:lvl1pPr marL="14288" indent="0">
              <a:buNone/>
              <a:defRPr lang="en-IN" sz="1600" smtClean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708" y="-41160"/>
            <a:ext cx="1675866" cy="1931126"/>
            <a:chOff x="-4335" y="1905000"/>
            <a:chExt cx="2518935" cy="3129787"/>
          </a:xfrm>
        </p:grpSpPr>
        <p:pic>
          <p:nvPicPr>
            <p:cNvPr id="26" name="Picture 7" descr="D:\Suhas Jadhav\D Drive\2014_Mphasis Brand\PPT\Template PPT\Mphasis-Logo Color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31"/>
            <a:stretch/>
          </p:blipFill>
          <p:spPr bwMode="auto">
            <a:xfrm>
              <a:off x="-4335" y="1905000"/>
              <a:ext cx="2518935" cy="312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 userDrawn="1"/>
          </p:nvSpPr>
          <p:spPr>
            <a:xfrm>
              <a:off x="-4335" y="1981200"/>
              <a:ext cx="2442735" cy="3053587"/>
            </a:xfrm>
            <a:prstGeom prst="rect">
              <a:avLst/>
            </a:prstGeom>
            <a:solidFill>
              <a:srgbClr val="FFFFFF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3"/>
          <p:cNvSpPr>
            <a:spLocks noGrp="1" noChangeAspect="1"/>
          </p:cNvSpPr>
          <p:nvPr>
            <p:ph type="title"/>
          </p:nvPr>
        </p:nvSpPr>
        <p:spPr>
          <a:xfrm>
            <a:off x="608400" y="260648"/>
            <a:ext cx="6195848" cy="1008112"/>
          </a:xfrm>
          <a:prstGeom prst="rect">
            <a:avLst/>
          </a:prstGeom>
        </p:spPr>
        <p:txBody>
          <a:bodyPr wrap="square" tIns="0" rIns="0" bIns="0" anchor="b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800" b="1" i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23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9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1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22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/>
          </p:cNvSpPr>
          <p:nvPr userDrawn="1"/>
        </p:nvSpPr>
        <p:spPr bwMode="auto">
          <a:xfrm>
            <a:off x="903336" y="2775803"/>
            <a:ext cx="537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altLang="en-US" sz="3200" b="1" dirty="0" smtClean="0">
                <a:solidFill>
                  <a:srgbClr val="1895D2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893811" y="3169503"/>
            <a:ext cx="3676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cs typeface="Calibri"/>
              </a:rPr>
              <a:t>Presentation by</a:t>
            </a:r>
            <a:endParaRPr lang="en-US" sz="1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9752" y="3186293"/>
            <a:ext cx="3398057" cy="2857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rgbClr val="1895D7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Apps Quality and Delivery Excellence</a:t>
            </a:r>
          </a:p>
        </p:txBody>
      </p:sp>
      <p:pic>
        <p:nvPicPr>
          <p:cNvPr id="11" name="Picture 10" descr="D:\Suhas Jadhav\D Drive\2014_Mphasis Brand\PPT\Template PPT\Mphasis-Logo Color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4325"/>
          <a:stretch/>
        </p:blipFill>
        <p:spPr bwMode="auto">
          <a:xfrm>
            <a:off x="-171" y="0"/>
            <a:ext cx="2448096" cy="26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2060" y="0"/>
            <a:ext cx="2449985" cy="2698984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9"/>
          <a:stretch/>
        </p:blipFill>
        <p:spPr bwMode="auto">
          <a:xfrm>
            <a:off x="-171" y="2068797"/>
            <a:ext cx="959900" cy="12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893811" y="4296628"/>
            <a:ext cx="8046303" cy="1158875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fuels this by combining superior human capital with cutting edge solutions in hyper-specialized areas. 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Contact with us on 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  <a:hlinkClick r:id="rId4"/>
              </a:rPr>
              <a:t>www.mphasis.com</a:t>
            </a:r>
            <a:endParaRPr lang="en-US" sz="11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just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15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/>
          </p:cNvSpPr>
          <p:nvPr userDrawn="1"/>
        </p:nvSpPr>
        <p:spPr bwMode="auto">
          <a:xfrm flipH="1">
            <a:off x="36513" y="6553200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200" smtClean="0">
                <a:solidFill>
                  <a:schemeClr val="bg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9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4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685800" y="6680200"/>
            <a:ext cx="6019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defRPr/>
            </a:pPr>
            <a:fld id="{DD3E44CC-EE8E-4834-94A3-52284448F6C9}" type="datetime3">
              <a:rPr lang="en-US" altLang="en-US" sz="800" smtClean="0">
                <a:solidFill>
                  <a:srgbClr val="000000"/>
                </a:solidFill>
                <a:latin typeface="Calibri" pitchFamily="34" charset="0"/>
              </a:rPr>
              <a:pPr algn="l" eaLnBrk="1" hangingPunct="1">
                <a:defRPr/>
              </a:pPr>
              <a:t>21 October 2016</a:t>
            </a:fld>
            <a:r>
              <a:rPr lang="en-US" altLang="en-US" sz="800" dirty="0" smtClean="0">
                <a:solidFill>
                  <a:srgbClr val="000000"/>
                </a:solidFill>
                <a:latin typeface="Calibri" pitchFamily="34" charset="0"/>
              </a:rPr>
              <a:t> | </a:t>
            </a:r>
            <a:r>
              <a:rPr lang="en-IN" altLang="en-US" sz="800" dirty="0" smtClean="0">
                <a:solidFill>
                  <a:srgbClr val="000000"/>
                </a:solidFill>
                <a:latin typeface="Calibri" pitchFamily="34" charset="0"/>
              </a:rPr>
              <a:t>Proprietary and confidential information. © MphasiS</a:t>
            </a:r>
            <a:r>
              <a:rPr lang="en-IN" altLang="en-US" sz="800" baseline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IN" altLang="en-US" sz="800" dirty="0" smtClean="0">
                <a:solidFill>
                  <a:srgbClr val="000000"/>
                </a:solidFill>
                <a:latin typeface="Calibri" pitchFamily="34" charset="0"/>
              </a:rPr>
              <a:t>2013</a:t>
            </a:r>
            <a:endParaRPr lang="en-US" altLang="en-US" sz="8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" name="Picture 2" descr="D:\Suhas Jadhav\D Drive\2014_Mphasis Brand\Suhas logo\Format\Mphasis-Logo Color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85075" y="6357938"/>
            <a:ext cx="150971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0" r:id="rId5"/>
    <p:sldLayoutId id="2147483662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itle 4"/>
          <p:cNvSpPr>
            <a:spLocks noGrp="1"/>
          </p:cNvSpPr>
          <p:nvPr>
            <p:ph type="title"/>
          </p:nvPr>
        </p:nvSpPr>
        <p:spPr bwMode="auto">
          <a:xfrm>
            <a:off x="0" y="914401"/>
            <a:ext cx="9144000" cy="533400"/>
          </a:xfrm>
          <a:noFill/>
          <a:ln>
            <a:miter lim="800000"/>
            <a:headEnd/>
            <a:tailEnd/>
          </a:ln>
        </p:spPr>
        <p:txBody>
          <a:bodyPr vert="horz" lIns="91440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solidFill>
                  <a:srgbClr val="1895DD"/>
                </a:solidFill>
              </a:rPr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21022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>
            <a:normAutofit/>
          </a:bodyPr>
          <a:lstStyle/>
          <a:p>
            <a:r>
              <a:rPr lang="en-US" dirty="0" smtClean="0"/>
              <a:t>Select the branch you made </a:t>
            </a:r>
            <a:r>
              <a:rPr lang="en-US" dirty="0" err="1" smtClean="0"/>
              <a:t>I,e</a:t>
            </a:r>
            <a:r>
              <a:rPr lang="en-US" dirty="0" smtClean="0"/>
              <a:t> Mockbranch to compare with master(original)</a:t>
            </a:r>
          </a:p>
          <a:p>
            <a:r>
              <a:rPr lang="en-US" dirty="0"/>
              <a:t>Look over your changes in the diffs on the Compare page, make sure they’re what you want to submit</a:t>
            </a:r>
            <a:r>
              <a:rPr lang="en-US" dirty="0" smtClean="0"/>
              <a:t>.</a:t>
            </a:r>
          </a:p>
          <a:p>
            <a:r>
              <a:rPr lang="en-US" dirty="0"/>
              <a:t>When you’re satisfied that these are the changes you want to submit, click the big green </a:t>
            </a:r>
            <a:r>
              <a:rPr lang="en-US" b="1" dirty="0"/>
              <a:t>Create Pull Request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r>
              <a:rPr lang="en-US" dirty="0"/>
              <a:t>Give your pull request a title and write a brief description of your changes</a:t>
            </a:r>
            <a:r>
              <a:rPr lang="en-US" dirty="0" smtClean="0"/>
              <a:t>.</a:t>
            </a:r>
          </a:p>
          <a:p>
            <a:r>
              <a:rPr lang="en-US" dirty="0"/>
              <a:t>When you’re done with your message, click </a:t>
            </a:r>
            <a:r>
              <a:rPr lang="en-US" b="1" dirty="0"/>
              <a:t>Create pull request</a:t>
            </a:r>
            <a:r>
              <a:rPr lang="en-US" dirty="0"/>
              <a:t>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2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r>
              <a:rPr lang="en-US" dirty="0" smtClean="0"/>
              <a:t>Click the green merge pull request button to merge the changes into master.</a:t>
            </a:r>
          </a:p>
          <a:p>
            <a:r>
              <a:rPr lang="en-US" dirty="0" smtClean="0"/>
              <a:t>Click confirm merge.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6543692" cy="948580"/>
          </a:xfrm>
        </p:spPr>
        <p:txBody>
          <a:bodyPr/>
          <a:lstStyle/>
          <a:p>
            <a:r>
              <a:rPr lang="en-US" dirty="0" smtClean="0"/>
              <a:t>Merge pull request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3999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259388"/>
          </a:xfrm>
        </p:spPr>
        <p:txBody>
          <a:bodyPr>
            <a:normAutofit/>
          </a:bodyPr>
          <a:lstStyle/>
          <a:p>
            <a:r>
              <a:rPr lang="en-US" dirty="0" smtClean="0"/>
              <a:t>Data migration from PVCS/CVS/SVN to Git can be done by using open source tool Polarion SVN importer.</a:t>
            </a:r>
          </a:p>
          <a:p>
            <a:r>
              <a:rPr lang="en-US" dirty="0" smtClean="0"/>
              <a:t>To migrate from Serena to Git can be done by using </a:t>
            </a:r>
            <a:r>
              <a:rPr lang="en-US" b="1" dirty="0" smtClean="0"/>
              <a:t>Git SVN and CM SVN bridge</a:t>
            </a:r>
            <a:r>
              <a:rPr lang="en-US" dirty="0" smtClean="0"/>
              <a:t>, with this will be able to use </a:t>
            </a:r>
            <a:r>
              <a:rPr lang="en-US" dirty="0"/>
              <a:t>G</a:t>
            </a:r>
            <a:r>
              <a:rPr lang="en-US" dirty="0" smtClean="0"/>
              <a:t>it client to Access Dimension server. </a:t>
            </a:r>
            <a:r>
              <a:rPr lang="en-US" b="1" dirty="0"/>
              <a:t>The SVN bridge comes as part of the Git installation. The CMBridge servlet comes as part of a standard CM server install for </a:t>
            </a:r>
            <a:r>
              <a:rPr lang="en-US" b="1" dirty="0" smtClean="0"/>
              <a:t>14.2</a:t>
            </a:r>
            <a:endParaRPr lang="en-US" b="1" dirty="0"/>
          </a:p>
          <a:p>
            <a:r>
              <a:rPr lang="en-US" dirty="0" smtClean="0"/>
              <a:t>There is no specific utility to </a:t>
            </a:r>
            <a:r>
              <a:rPr lang="en-US" dirty="0"/>
              <a:t>G</a:t>
            </a:r>
            <a:r>
              <a:rPr lang="en-US" dirty="0" smtClean="0"/>
              <a:t>it to dimension, hence </a:t>
            </a:r>
            <a:r>
              <a:rPr lang="en-US" b="1" dirty="0" smtClean="0"/>
              <a:t>use Git fast import </a:t>
            </a:r>
            <a:r>
              <a:rPr lang="en-US" dirty="0" smtClean="0"/>
              <a:t>by getting all version history from dimension to excel.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Data migration from Serena to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2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512" y="1065212"/>
            <a:ext cx="9144000" cy="5183188"/>
          </a:xfrm>
        </p:spPr>
        <p:txBody>
          <a:bodyPr/>
          <a:lstStyle/>
          <a:p>
            <a:r>
              <a:rPr lang="en-US" dirty="0"/>
              <a:t>In the upper-right corner of any page, click , and then click </a:t>
            </a:r>
            <a:r>
              <a:rPr lang="en-US" b="1" dirty="0"/>
              <a:t>Import </a:t>
            </a:r>
            <a:r>
              <a:rPr lang="en-US" b="1" dirty="0" smtClean="0"/>
              <a:t>repository</a:t>
            </a:r>
          </a:p>
          <a:p>
            <a:pPr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400" y="0"/>
            <a:ext cx="8521088" cy="1065212"/>
          </a:xfrm>
        </p:spPr>
        <p:txBody>
          <a:bodyPr/>
          <a:lstStyle/>
          <a:p>
            <a:r>
              <a:rPr lang="en-US" dirty="0" smtClean="0"/>
              <a:t>Importing a repository with GitHub </a:t>
            </a:r>
            <a:r>
              <a:rPr lang="en-US" dirty="0" smtClean="0"/>
              <a:t>Importer from TFS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" y="1981200"/>
            <a:ext cx="9129487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857662"/>
            <a:ext cx="912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"Your old repository's clone URL", type the URL of the project you want to import.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</a:t>
            </a:r>
            <a:r>
              <a:rPr lang="en-US" dirty="0"/>
              <a:t>your user account or an organization to own the </a:t>
            </a:r>
            <a:r>
              <a:rPr lang="en-US" dirty="0" smtClean="0"/>
              <a:t>repository </a:t>
            </a:r>
            <a:r>
              <a:rPr lang="en-US" dirty="0"/>
              <a:t>then type a name for the repository on GitHub</a:t>
            </a:r>
          </a:p>
        </p:txBody>
      </p:sp>
    </p:spTree>
    <p:extLst>
      <p:ext uri="{BB962C8B-B14F-4D97-AF65-F5344CB8AC3E}">
        <p14:creationId xmlns:p14="http://schemas.microsoft.com/office/powerpoint/2010/main" val="18505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6391292" cy="1065212"/>
          </a:xfrm>
        </p:spPr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25938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</a:t>
            </a:r>
            <a:r>
              <a:rPr lang="en-US" dirty="0" smtClean="0"/>
              <a:t>on </a:t>
            </a:r>
            <a:r>
              <a:rPr lang="en-US" b="1" dirty="0" smtClean="0"/>
              <a:t>Begin Import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5212"/>
            <a:ext cx="9144000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2514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&amp; Choose TFS Project to import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212"/>
            <a:ext cx="9144000" cy="25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5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6467492" cy="1065212"/>
          </a:xfrm>
        </p:spPr>
        <p:txBody>
          <a:bodyPr/>
          <a:lstStyle/>
          <a:p>
            <a:r>
              <a:rPr lang="en-US" dirty="0" smtClean="0"/>
              <a:t>Import in process &amp; mail confirmation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9067"/>
            <a:ext cx="9144000" cy="228977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2692"/>
            <a:ext cx="9144000" cy="28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65212"/>
          </a:xfrm>
        </p:spPr>
        <p:txBody>
          <a:bodyPr/>
          <a:lstStyle/>
          <a:p>
            <a:r>
              <a:rPr lang="en-US" dirty="0" smtClean="0"/>
              <a:t>Project Folder version history after import in GitHub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3"/>
            <a:ext cx="91440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8071"/>
            <a:ext cx="9144000" cy="51965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Version history  of each Folder Imported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1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792788"/>
          </a:xfrm>
        </p:spPr>
        <p:txBody>
          <a:bodyPr>
            <a:normAutofit/>
          </a:bodyPr>
          <a:lstStyle/>
          <a:p>
            <a:r>
              <a:rPr lang="en-US" b="1" dirty="0" smtClean="0"/>
              <a:t>Git</a:t>
            </a:r>
            <a:r>
              <a:rPr lang="en-US" dirty="0" smtClean="0"/>
              <a:t> is a command line version control tool and has 3 states that files can reside: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Committed-Data is safely stored in local database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Modified- Changed file but not committed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Staged-Marked a modified file in its current version to go into next commit snapshot.</a:t>
            </a:r>
          </a:p>
          <a:p>
            <a:pPr indent="0">
              <a:lnSpc>
                <a:spcPct val="150000"/>
              </a:lnSpc>
              <a:buNone/>
            </a:pPr>
            <a:r>
              <a:rPr lang="en-US" dirty="0" smtClean="0"/>
              <a:t>Git directory is where Git stores the metadata and object database to your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&amp;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>
            <a:normAutofit/>
          </a:bodyPr>
          <a:lstStyle/>
          <a:p>
            <a:r>
              <a:rPr lang="en-US" b="1" dirty="0"/>
              <a:t>GitHub</a:t>
            </a:r>
            <a:r>
              <a:rPr lang="en-US" dirty="0"/>
              <a:t> provides access control and several collaboration features such as wikis, task management, bug tracking and other features that can be helpful for projects. Centralized location to share repository &amp; web-based interface to view it. And features like forking, pull requests distributed revision control, issues &amp; wikis.</a:t>
            </a:r>
          </a:p>
          <a:p>
            <a:r>
              <a:rPr lang="en-US" b="1" dirty="0"/>
              <a:t>GitHub.com</a:t>
            </a:r>
            <a:r>
              <a:rPr lang="en-US" dirty="0"/>
              <a:t>-Website to log into view repositories online.</a:t>
            </a:r>
          </a:p>
          <a:p>
            <a:r>
              <a:rPr lang="en-US" b="1" dirty="0"/>
              <a:t>Git hub desktop</a:t>
            </a:r>
            <a:r>
              <a:rPr lang="en-US" dirty="0"/>
              <a:t>-An application that you can install on your computer to help you synchronize local code with Github.com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259388"/>
          </a:xfrm>
        </p:spPr>
        <p:txBody>
          <a:bodyPr/>
          <a:lstStyle/>
          <a:p>
            <a:r>
              <a:rPr lang="en-US" b="1" dirty="0"/>
              <a:t>GitHub</a:t>
            </a:r>
            <a:r>
              <a:rPr lang="en-US" dirty="0"/>
              <a:t> is a web-based Git repository hosting service. It offers all of the distributed version control and source code management (SCM) functionality of Git as well as adding its own </a:t>
            </a:r>
            <a:r>
              <a:rPr lang="en-US" dirty="0" smtClean="0"/>
              <a:t>collaboration features.i,e wiki, task management, bug tracking.</a:t>
            </a:r>
            <a:endParaRPr lang="en-US" dirty="0"/>
          </a:p>
          <a:p>
            <a:r>
              <a:rPr lang="en-US" b="1" dirty="0"/>
              <a:t>GitHub</a:t>
            </a:r>
            <a:r>
              <a:rPr lang="en-US" dirty="0"/>
              <a:t> is a code hosting platform for version control and collaboration. It lets you and others work </a:t>
            </a:r>
            <a:r>
              <a:rPr lang="en-US" dirty="0" smtClean="0"/>
              <a:t>together </a:t>
            </a:r>
            <a:r>
              <a:rPr lang="en-US" dirty="0"/>
              <a:t>on projects from </a:t>
            </a:r>
            <a:r>
              <a:rPr lang="en-US" dirty="0" smtClean="0"/>
              <a:t>anywhere. </a:t>
            </a:r>
          </a:p>
          <a:p>
            <a:r>
              <a:rPr lang="en-US" b="1" dirty="0" smtClean="0"/>
              <a:t>GitHub</a:t>
            </a:r>
            <a:r>
              <a:rPr lang="en-US" dirty="0" smtClean="0"/>
              <a:t> is a website where you can upload a copy of your Git repository.</a:t>
            </a:r>
          </a:p>
          <a:p>
            <a:r>
              <a:rPr lang="en-US" b="1" dirty="0" smtClean="0"/>
              <a:t>GitHub</a:t>
            </a:r>
            <a:r>
              <a:rPr lang="en-US" dirty="0" smtClean="0"/>
              <a:t> is a hosting service for projects that use Git repositories.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0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Repositories-A </a:t>
            </a:r>
            <a:r>
              <a:rPr lang="en-US" sz="1800" dirty="0"/>
              <a:t>repository is usually used to organize a single project. Repositories can contain folders and files, images, videos, spread sheets, data sets- anything project </a:t>
            </a:r>
            <a:r>
              <a:rPr lang="en-US" sz="1800" dirty="0" smtClean="0"/>
              <a:t>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Branches- </a:t>
            </a:r>
            <a:r>
              <a:rPr lang="en-US" sz="1800" b="1" dirty="0" smtClean="0"/>
              <a:t>Branching</a:t>
            </a:r>
            <a:r>
              <a:rPr lang="en-US" sz="1800" dirty="0" smtClean="0"/>
              <a:t> </a:t>
            </a:r>
            <a:r>
              <a:rPr lang="en-US" sz="1800" dirty="0"/>
              <a:t>is the way to work on different versions of a repository at one </a:t>
            </a:r>
            <a:r>
              <a:rPr lang="en-US" sz="1800" dirty="0" smtClean="0"/>
              <a:t>time. By default repository has master branch.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Commits-saved changes are called </a:t>
            </a:r>
            <a:r>
              <a:rPr lang="en-US" sz="1800" i="1" dirty="0"/>
              <a:t>commits</a:t>
            </a:r>
            <a:r>
              <a:rPr lang="en-US" sz="1800" dirty="0"/>
              <a:t>. Each commit has an associated </a:t>
            </a:r>
            <a:r>
              <a:rPr lang="en-US" sz="1800" i="1" dirty="0"/>
              <a:t>commit message</a:t>
            </a:r>
            <a:r>
              <a:rPr lang="en-US" sz="1800" dirty="0"/>
              <a:t>, </a:t>
            </a:r>
            <a:r>
              <a:rPr lang="en-US" sz="1800" dirty="0" smtClean="0"/>
              <a:t>Commit </a:t>
            </a:r>
            <a:r>
              <a:rPr lang="en-US" sz="1800" dirty="0"/>
              <a:t>messages capture the history of your </a:t>
            </a:r>
            <a:r>
              <a:rPr lang="en-US" sz="1800" dirty="0" smtClean="0"/>
              <a:t>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Pull Requests-When you open a </a:t>
            </a:r>
            <a:r>
              <a:rPr lang="en-US" sz="1800" i="1" dirty="0"/>
              <a:t>pull request</a:t>
            </a:r>
            <a:r>
              <a:rPr lang="en-US" sz="1800" dirty="0"/>
              <a:t>, you’re proposing your changes and requesting that someone review and pull in your contribution and merge them into their branch.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Merge Request-Merging the branch in to master branch.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8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868988"/>
          </a:xfrm>
        </p:spPr>
        <p:txBody>
          <a:bodyPr/>
          <a:lstStyle/>
          <a:p>
            <a:pPr indent="0">
              <a:buNone/>
            </a:pPr>
            <a:r>
              <a:rPr lang="en-US" sz="1600" dirty="0" smtClean="0"/>
              <a:t>1. In the upper right corner, next to your avatar</a:t>
            </a:r>
          </a:p>
          <a:p>
            <a:pPr indent="0">
              <a:buNone/>
            </a:pPr>
            <a:r>
              <a:rPr lang="en-US" sz="1600" dirty="0" smtClean="0"/>
              <a:t> or ident icon, click + and then select New repository.</a:t>
            </a:r>
          </a:p>
          <a:p>
            <a:pPr indent="0">
              <a:buNone/>
            </a:pPr>
            <a:r>
              <a:rPr lang="en-US" sz="1600" dirty="0" smtClean="0"/>
              <a:t>2. Name your </a:t>
            </a:r>
            <a:r>
              <a:rPr lang="en-US" sz="1600" dirty="0"/>
              <a:t>repository </a:t>
            </a:r>
            <a:r>
              <a:rPr lang="en-US" sz="1600" dirty="0" smtClean="0"/>
              <a:t>I,e “MockProject”</a:t>
            </a:r>
          </a:p>
          <a:p>
            <a:pPr indent="0">
              <a:buNone/>
            </a:pPr>
            <a:r>
              <a:rPr lang="en-US" sz="1600" dirty="0" smtClean="0"/>
              <a:t>3. Write a short description.</a:t>
            </a:r>
          </a:p>
          <a:p>
            <a:pPr indent="0">
              <a:buNone/>
            </a:pPr>
            <a:r>
              <a:rPr lang="en-US" sz="1600" dirty="0" smtClean="0"/>
              <a:t>4. Select initialize this repository with a README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065212"/>
            <a:ext cx="46482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Go to repository “Mock Project”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Click the drop down at the top of the file list that says branch: master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Type branch name, </a:t>
            </a:r>
            <a:r>
              <a:rPr lang="en-US" b="1" dirty="0" smtClean="0"/>
              <a:t>mock branch</a:t>
            </a:r>
            <a:r>
              <a:rPr lang="en-US" dirty="0" smtClean="0"/>
              <a:t>, into new branch textbox.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Select the blue create branch box or hit “Enter” on your keyboard.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6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Click the “Readme.md”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Click the pencil icon in the upper right corner of the file view to edit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In the editor, write a bit about yourself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Write a commit message that describes your changes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Click </a:t>
            </a:r>
            <a:r>
              <a:rPr lang="en-US" b="1" dirty="0"/>
              <a:t>Commit changes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pPr indent="0">
              <a:lnSpc>
                <a:spcPct val="150000"/>
              </a:lnSpc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4648200" cy="269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429000"/>
            <a:ext cx="449580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US" b="1" dirty="0"/>
              <a:t>Pull Request</a:t>
            </a:r>
            <a:r>
              <a:rPr lang="en-US" dirty="0"/>
              <a:t> tab, then from the Pull Request page, click the green </a:t>
            </a:r>
            <a:r>
              <a:rPr lang="en-US" b="1" dirty="0"/>
              <a:t>New pull request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 pull request and Merge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0"/>
            <a:ext cx="9143999" cy="2071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2826"/>
            <a:ext cx="9143999" cy="19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6E2D45C0B094BBDC83CCBD683535D" ma:contentTypeVersion="0" ma:contentTypeDescription="Create a new document." ma:contentTypeScope="" ma:versionID="dcbaa5f35364c0b35504a4da3d9915d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AA18F0-A247-4377-9C3B-8C6823E1087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2D2258-8150-4F67-AA36-9913B4070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BAC7EFA-B5CE-4BBF-9A5D-D80DFC9213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33790</TotalTime>
  <Words>850</Words>
  <Application>Microsoft Office PowerPoint</Application>
  <PresentationFormat>On-screen Show (4:3)</PresentationFormat>
  <Paragraphs>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Tahoma</vt:lpstr>
      <vt:lpstr>Wingdings</vt:lpstr>
      <vt:lpstr>ヒラギノ角ゴ Pro W3</vt:lpstr>
      <vt:lpstr>Office Theme</vt:lpstr>
      <vt:lpstr>Git Hub</vt:lpstr>
      <vt:lpstr>Git &amp; GitHub</vt:lpstr>
      <vt:lpstr>Continuation…</vt:lpstr>
      <vt:lpstr>Git Hub</vt:lpstr>
      <vt:lpstr>Features of GitHub</vt:lpstr>
      <vt:lpstr>Create Repository </vt:lpstr>
      <vt:lpstr>Create Branch</vt:lpstr>
      <vt:lpstr>Commit changes</vt:lpstr>
      <vt:lpstr>Open pull request and Merge</vt:lpstr>
      <vt:lpstr>Continuation…</vt:lpstr>
      <vt:lpstr>Merge pull request</vt:lpstr>
      <vt:lpstr>Data migration from Serena to Git</vt:lpstr>
      <vt:lpstr>Importing a repository with GitHub Importer from TFS</vt:lpstr>
      <vt:lpstr>Continuation…</vt:lpstr>
      <vt:lpstr>Connect &amp; Choose TFS Project to import</vt:lpstr>
      <vt:lpstr>Import in process &amp; mail confirmation</vt:lpstr>
      <vt:lpstr>Project Folder version history after import in GitHub</vt:lpstr>
      <vt:lpstr>File Version history  of each Folder Imported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Quality Operations</dc:creator>
  <cp:lastModifiedBy>Anitha K</cp:lastModifiedBy>
  <cp:revision>2437</cp:revision>
  <dcterms:created xsi:type="dcterms:W3CDTF">2012-01-31T13:53:38Z</dcterms:created>
  <dcterms:modified xsi:type="dcterms:W3CDTF">2016-10-21T10:06:19Z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0x0101004996E2D45C0B094BBDC83CCBD683535D</vt:lpwstr>
  </property>
</Properties>
</file>