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 bookmarkIdSeed="2">
  <p:sldMasterIdLst>
    <p:sldMasterId id="2147483653" r:id="rId1"/>
    <p:sldMasterId id="2147483654" r:id="rId2"/>
    <p:sldMasterId id="2147483657" r:id="rId3"/>
  </p:sldMasterIdLst>
  <p:notesMasterIdLst>
    <p:notesMasterId r:id="rId11"/>
  </p:notesMasterIdLst>
  <p:sldIdLst>
    <p:sldId id="256" r:id="rId4"/>
    <p:sldId id="379" r:id="rId5"/>
    <p:sldId id="382" r:id="rId6"/>
    <p:sldId id="384" r:id="rId7"/>
    <p:sldId id="383" r:id="rId8"/>
    <p:sldId id="381" r:id="rId9"/>
    <p:sldId id="372" r:id="rId10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FF9"/>
    <a:srgbClr val="50C45E"/>
    <a:srgbClr val="0086EA"/>
    <a:srgbClr val="14F439"/>
    <a:srgbClr val="15AB27"/>
    <a:srgbClr val="7818D8"/>
    <a:srgbClr val="20F443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1CBD39-193D-46ED-8C27-A23B8A819F65}">
  <a:tblStyle styleId="{261CBD39-193D-46ED-8C27-A23B8A819F65}" styleName="Table_0"/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9822" autoAdjust="0"/>
  </p:normalViewPr>
  <p:slideViewPr>
    <p:cSldViewPr snapToGrid="0" snapToObjects="1">
      <p:cViewPr varScale="1">
        <p:scale>
          <a:sx n="89" d="100"/>
          <a:sy n="89" d="100"/>
        </p:scale>
        <p:origin x="1026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1637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647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529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53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3385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62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/>
                </a:solidFill>
              </a:rPr>
              <a:t>Slide not required to be covered during the presentation, but could be left to give a context for offline readers</a:t>
            </a:r>
          </a:p>
          <a:p>
            <a:pPr>
              <a:spcBef>
                <a:spcPts val="0"/>
              </a:spcBef>
              <a:buNone/>
            </a:pPr>
            <a:endParaRPr b="0" dirty="0"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320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hasis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8400" y="1057300"/>
            <a:ext cx="6195847" cy="3000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4288" indent="-1587" rtl="0">
              <a:lnSpc>
                <a:spcPct val="90000"/>
              </a:lnSpc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08400" y="1365849"/>
            <a:ext cx="1079872" cy="18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288" indent="-1587" rtl="0">
              <a:spcBef>
                <a:spcPts val="0"/>
              </a:spcBef>
              <a:buClr>
                <a:srgbClr val="A6A6A6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3"/>
          </p:nvPr>
        </p:nvSpPr>
        <p:spPr>
          <a:xfrm>
            <a:off x="7072329" y="697260"/>
            <a:ext cx="1821067" cy="660135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8400" y="217207"/>
            <a:ext cx="6195847" cy="8400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/>
          </p:cNvSpPr>
          <p:nvPr userDrawn="1"/>
        </p:nvSpPr>
        <p:spPr bwMode="auto">
          <a:xfrm flipH="1">
            <a:off x="36513" y="5461001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rIns="3810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000" smtClean="0">
                <a:solidFill>
                  <a:schemeClr val="bg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0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00" y="1071550"/>
            <a:ext cx="8229600" cy="403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46994">
              <a:lnSpc>
                <a:spcPct val="200000"/>
              </a:lnSpc>
              <a:spcBef>
                <a:spcPts val="0"/>
              </a:spcBef>
              <a:defRPr sz="1667" baseline="0">
                <a:solidFill>
                  <a:srgbClr val="000000"/>
                </a:solidFill>
                <a:latin typeface="+mn-lt"/>
              </a:defRPr>
            </a:lvl1pPr>
            <a:lvl2pPr marL="296321" indent="-158744">
              <a:buFont typeface="Wingdings" pitchFamily="2" charset="2"/>
              <a:buChar char="§"/>
              <a:tabLst>
                <a:tab pos="296321" algn="l"/>
              </a:tabLst>
              <a:defRPr sz="1667" baseline="0">
                <a:solidFill>
                  <a:srgbClr val="000000"/>
                </a:solidFill>
                <a:latin typeface="+mn-lt"/>
              </a:defRPr>
            </a:lvl2pPr>
            <a:lvl3pPr marL="518563" indent="-190492">
              <a:buFont typeface="Calibri" pitchFamily="34" charset="0"/>
              <a:buChar char="‒"/>
              <a:tabLst>
                <a:tab pos="518563" algn="l"/>
              </a:tabLst>
              <a:defRPr sz="1667"/>
            </a:lvl3pPr>
            <a:lvl4pPr marL="444482" indent="-190492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97194"/>
            <a:ext cx="6392492" cy="790483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167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4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381000"/>
            <a:ext cx="685800" cy="796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685800" y="8890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/>
          </p:cNvSpPr>
          <p:nvPr userDrawn="1"/>
        </p:nvSpPr>
        <p:spPr bwMode="auto">
          <a:xfrm>
            <a:off x="903337" y="2313169"/>
            <a:ext cx="5375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D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921522" y="3415771"/>
            <a:ext cx="8046303" cy="965729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Mphasis fuels this by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combining superior human capital with cutting edge solutions in hyper-specialized areas. Contact us on </a:t>
            </a:r>
            <a:r>
              <a:rPr lang="en-US" sz="1100" dirty="0" smtClean="0">
                <a:solidFill>
                  <a:srgbClr val="00B0F0"/>
                </a:solidFill>
                <a:latin typeface="Calibri"/>
                <a:ea typeface="ヒラギノ角ゴ Pro W3" charset="0"/>
                <a:cs typeface="Calibri"/>
                <a:hlinkClick r:id="rId2"/>
              </a:rPr>
              <a:t>www.mphasis.com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  </a:t>
            </a:r>
            <a:endParaRPr lang="en-US" sz="1100" b="1" dirty="0" smtClean="0">
              <a:solidFill>
                <a:schemeClr val="tx2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066801" y="2739149"/>
            <a:ext cx="3398057" cy="2381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00070" y="2991749"/>
            <a:ext cx="6431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Calibri"/>
                <a:ea typeface="ヒラギノ角ゴ Pro W3" charset="0"/>
                <a:cs typeface="Calibri"/>
              </a:rPr>
              <a:t>E-mail :</a:t>
            </a:r>
            <a:r>
              <a:rPr lang="en-US" sz="1100" dirty="0" smtClean="0">
                <a:solidFill>
                  <a:srgbClr val="0000FF"/>
                </a:solidFill>
                <a:latin typeface="Calibri"/>
                <a:ea typeface="ヒラギノ角ゴ Pro W3" charset="0"/>
                <a:cs typeface="Calibri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37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 t="2940" b="1469"/>
          <a:stretch/>
        </p:blipFill>
        <p:spPr>
          <a:xfrm>
            <a:off x="-15875" y="1587500"/>
            <a:ext cx="9167811" cy="412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388937" y="1585912"/>
            <a:ext cx="8763000" cy="1587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0" y="1587500"/>
            <a:ext cx="9147175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1350" y="127000"/>
            <a:ext cx="2011362" cy="52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Shape 18"/>
          <p:cNvGrpSpPr/>
          <p:nvPr/>
        </p:nvGrpSpPr>
        <p:grpSpPr>
          <a:xfrm>
            <a:off x="3175" y="-34925"/>
            <a:ext cx="1674811" cy="1609724"/>
            <a:chOff x="0" y="0"/>
            <a:chExt cx="2147483647" cy="2147483647"/>
          </a:xfrm>
        </p:grpSpPr>
        <p:pic>
          <p:nvPicPr>
            <p:cNvPr id="19" name="Shape 19"/>
            <p:cNvPicPr preferRelativeResize="0"/>
            <p:nvPr/>
          </p:nvPicPr>
          <p:blipFill rotWithShape="1">
            <a:blip r:embed="rId5">
              <a:alphaModFix/>
            </a:blip>
            <a:srcRect l="32931"/>
            <a:stretch/>
          </p:blipFill>
          <p:spPr>
            <a:xfrm>
              <a:off x="0" y="0"/>
              <a:ext cx="2147483647" cy="2147483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0"/>
            <p:cNvSpPr txBox="1"/>
            <p:nvPr/>
          </p:nvSpPr>
          <p:spPr>
            <a:xfrm>
              <a:off x="0" y="52946262"/>
              <a:ext cx="2082346506" cy="2094537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685800" y="5567362"/>
            <a:ext cx="6019799" cy="1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| Proprietary and confidential information. © Mphasis 2013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5075" y="5299075"/>
            <a:ext cx="1509711" cy="3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5">
            <a:alphaModFix/>
          </a:blip>
          <a:srcRect l="41735"/>
          <a:stretch/>
        </p:blipFill>
        <p:spPr>
          <a:xfrm>
            <a:off x="0" y="381000"/>
            <a:ext cx="685799" cy="79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hape 49"/>
          <p:cNvCxnSpPr/>
          <p:nvPr/>
        </p:nvCxnSpPr>
        <p:spPr>
          <a:xfrm>
            <a:off x="685800" y="889000"/>
            <a:ext cx="8458200" cy="0"/>
          </a:xfrm>
          <a:prstGeom prst="straightConnector1">
            <a:avLst/>
          </a:prstGeom>
          <a:noFill/>
          <a:ln w="25400" cap="rnd">
            <a:solidFill>
              <a:srgbClr val="A6A6A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0" name="Shape 50"/>
          <p:cNvSpPr txBox="1"/>
          <p:nvPr/>
        </p:nvSpPr>
        <p:spPr>
          <a:xfrm>
            <a:off x="295275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3124200" y="5481637"/>
            <a:ext cx="2895600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605586" y="5481637"/>
            <a:ext cx="2133599" cy="328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9698" y="190500"/>
            <a:ext cx="8864301" cy="839787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b" anchorCtr="0">
            <a:noAutofit/>
          </a:bodyPr>
          <a:lstStyle/>
          <a:p>
            <a:pPr marL="1587" lvl="0" indent="-1587">
              <a:buClr>
                <a:srgbClr val="7F7F7F"/>
              </a:buClr>
              <a:buSzPct val="25000"/>
            </a:pPr>
            <a:r>
              <a:rPr lang="en-US" sz="3600" b="1" kern="1200" dirty="0" smtClean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  <a:sym typeface="Calibri"/>
              </a:rPr>
              <a:t>Deployment using Bamboo</a:t>
            </a:r>
            <a:endParaRPr lang="en-US" sz="3600" b="1" kern="1200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58350" y="1848598"/>
            <a:ext cx="2237592" cy="16949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173707" y="2293800"/>
            <a:ext cx="2237592" cy="169492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4799" y="1032734"/>
            <a:ext cx="2237793" cy="42695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Bamboo – Build</a:t>
            </a:r>
            <a:endParaRPr lang="en-US" sz="2600" dirty="0">
              <a:solidFill>
                <a:srgbClr val="1895D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239" y="1952894"/>
            <a:ext cx="1716150" cy="17062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BuildConfig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&lt;TFD Path&gt;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&lt;Branch&gt;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&lt;etc..)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532" y="3864578"/>
            <a:ext cx="145268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3774" y="3163925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</a:t>
            </a:r>
            <a:r>
              <a:rPr lang="en-US" dirty="0" smtClean="0">
                <a:solidFill>
                  <a:schemeClr val="tx1"/>
                </a:solidFill>
              </a:rPr>
              <a:t>File 3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53204" y="2689525"/>
            <a:ext cx="2237592" cy="16949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Bamboo Jobs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2701" y="3185049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Source Code Task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2701" y="3670222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Build Task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37389" y="2555496"/>
            <a:ext cx="828540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996255" y="3866377"/>
            <a:ext cx="1108037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12109" y="3306912"/>
            <a:ext cx="751665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31705" y="2371234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</a:t>
            </a:r>
            <a:r>
              <a:rPr lang="en-US" dirty="0" smtClean="0">
                <a:solidFill>
                  <a:schemeClr val="tx1"/>
                </a:solidFill>
              </a:rPr>
              <a:t>File 2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11300" y="2514221"/>
            <a:ext cx="998890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21353" y="1597663"/>
            <a:ext cx="1452688" cy="63658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Packaged </a:t>
            </a:r>
            <a:r>
              <a:rPr lang="en-US" dirty="0" smtClean="0">
                <a:solidFill>
                  <a:schemeClr val="tx1"/>
                </a:solidFill>
              </a:rPr>
              <a:t>File 1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195942" y="1897557"/>
            <a:ext cx="1214247" cy="30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55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093612" y="1474640"/>
            <a:ext cx="2743200" cy="28615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Deployment Projects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39848" y="1584862"/>
            <a:ext cx="2743200" cy="2861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Deployment Projects-1</a:t>
            </a:r>
            <a:endParaRPr lang="en-US" dirty="0"/>
          </a:p>
        </p:txBody>
      </p:sp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Bamboo – Deploy</a:t>
            </a:r>
            <a:endParaRPr lang="en-US" sz="2600" dirty="0">
              <a:solidFill>
                <a:srgbClr val="1895D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014" y="1626174"/>
            <a:ext cx="1678598" cy="10980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&lt;Package 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&lt;Deployment type&gt;</a:t>
            </a:r>
          </a:p>
          <a:p>
            <a:r>
              <a:rPr lang="en-US" sz="1100" dirty="0" smtClean="0">
                <a:solidFill>
                  <a:srgbClr val="FFC000"/>
                </a:solidFill>
              </a:rPr>
              <a:t>&lt;Any other…&gt;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779" y="3303446"/>
            <a:ext cx="1678598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9083" y="2077602"/>
            <a:ext cx="1913851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Dev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9084" y="2867092"/>
            <a:ext cx="1913851" cy="3761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9084" y="3570889"/>
            <a:ext cx="1913851" cy="49271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 in Pre-Prod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73956" y="2109183"/>
            <a:ext cx="1674985" cy="615037"/>
            <a:chOff x="3773956" y="2109183"/>
            <a:chExt cx="1466007" cy="615037"/>
          </a:xfrm>
        </p:grpSpPr>
        <p:sp>
          <p:nvSpPr>
            <p:cNvPr id="14" name="Rectangle 13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Deploy-Dev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79343" y="2378420"/>
              <a:ext cx="1097280" cy="219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“Dev”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94979" y="2858442"/>
            <a:ext cx="1702179" cy="615037"/>
            <a:chOff x="3773956" y="2109183"/>
            <a:chExt cx="1466007" cy="615037"/>
          </a:xfrm>
        </p:grpSpPr>
        <p:sp>
          <p:nvSpPr>
            <p:cNvPr id="20" name="Rectangle 19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Deploy-Test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79342" y="2378420"/>
              <a:ext cx="1118303" cy="2118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</a:t>
              </a:r>
              <a:r>
                <a:rPr lang="en-US" dirty="0" smtClean="0">
                  <a:solidFill>
                    <a:schemeClr val="tx1"/>
                  </a:solidFill>
                </a:rPr>
                <a:t>“Test”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2" y="3583720"/>
            <a:ext cx="1681156" cy="615037"/>
            <a:chOff x="3773956" y="2109183"/>
            <a:chExt cx="1466007" cy="615037"/>
          </a:xfrm>
        </p:grpSpPr>
        <p:sp>
          <p:nvSpPr>
            <p:cNvPr id="23" name="Rectangle 22"/>
            <p:cNvSpPr/>
            <p:nvPr/>
          </p:nvSpPr>
          <p:spPr>
            <a:xfrm>
              <a:off x="3773956" y="2109183"/>
              <a:ext cx="1466007" cy="61503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Deploy-Pre Prod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51587" y="2378420"/>
              <a:ext cx="1346330" cy="219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</a:t>
              </a:r>
              <a:r>
                <a:rPr lang="en-US" dirty="0" smtClean="0">
                  <a:solidFill>
                    <a:schemeClr val="tx1"/>
                  </a:solidFill>
                </a:rPr>
                <a:t>“Pre=Prod”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34779" y="3799878"/>
            <a:ext cx="1691833" cy="5363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Environment </a:t>
            </a:r>
            <a:r>
              <a:rPr lang="en-US" dirty="0" smtClean="0">
                <a:solidFill>
                  <a:srgbClr val="FF0000"/>
                </a:solidFill>
              </a:rPr>
              <a:t>type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32717" y="3861255"/>
            <a:ext cx="776912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570385" y="3012240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58055" y="3752988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2237482" y="3410174"/>
            <a:ext cx="782904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224701" y="2137794"/>
            <a:ext cx="776912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526351" y="2240545"/>
            <a:ext cx="1205865" cy="13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995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Dashboards for Work in progress tasks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" y="1172584"/>
            <a:ext cx="8907331" cy="38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58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63774" y="5302252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76188" tIns="76188" rIns="76188" bIns="76188" anchor="t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en-US" sz="1500" dirty="0">
                <a:solidFill>
                  <a:schemeClr val="dk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505204" y="107952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r>
              <a:rPr lang="en-IN" sz="2600" dirty="0" smtClean="0">
                <a:solidFill>
                  <a:srgbClr val="1895D2"/>
                </a:solidFill>
              </a:rPr>
              <a:t>Dashboards – Build and Release</a:t>
            </a:r>
            <a:endParaRPr lang="en-US" sz="2600" dirty="0">
              <a:solidFill>
                <a:srgbClr val="1895D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29" y="3600079"/>
            <a:ext cx="6132152" cy="1787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886" y="1077822"/>
            <a:ext cx="5541295" cy="2410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04" y="1091084"/>
            <a:ext cx="297180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04" y="2365933"/>
            <a:ext cx="2409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5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6266658" y="5481639"/>
            <a:ext cx="1777999" cy="328611"/>
          </a:xfrm>
          <a:prstGeom prst="rect">
            <a:avLst/>
          </a:prstGeom>
          <a:noFill/>
          <a:ln>
            <a:noFill/>
          </a:ln>
        </p:spPr>
        <p:txBody>
          <a:bodyPr lIns="59979" tIns="0" rIns="0" bIns="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 sz="1167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97830" y="2462258"/>
            <a:ext cx="8348339" cy="790483"/>
          </a:xfrm>
        </p:spPr>
        <p:txBody>
          <a:bodyPr wrap="square" tIns="0" bIns="0" anchor="ctr" anchorCtr="0">
            <a:normAutofit/>
          </a:bodyPr>
          <a:lstStyle/>
          <a:p>
            <a:pPr algn="ctr"/>
            <a:r>
              <a:rPr lang="en-US" sz="2600" dirty="0" smtClean="0">
                <a:solidFill>
                  <a:srgbClr val="1895D2"/>
                </a:solidFill>
              </a:rPr>
              <a:t>DEMO</a:t>
            </a:r>
            <a:endParaRPr lang="en-US" sz="2600" dirty="0">
              <a:solidFill>
                <a:srgbClr val="189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662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2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1_blank">
  <a:themeElements>
    <a:clrScheme name="CORPORATE">
      <a:dk1>
        <a:srgbClr val="000000"/>
      </a:dk1>
      <a:lt1>
        <a:srgbClr val="FFFFFF"/>
      </a:lt1>
      <a:dk2>
        <a:srgbClr val="005295"/>
      </a:dk2>
      <a:lt2>
        <a:srgbClr val="FFFFFF"/>
      </a:lt2>
      <a:accent1>
        <a:srgbClr val="D9D9D9"/>
      </a:accent1>
      <a:accent2>
        <a:srgbClr val="B7DEE8"/>
      </a:accent2>
      <a:accent3>
        <a:srgbClr val="005295"/>
      </a:accent3>
      <a:accent4>
        <a:srgbClr val="939598"/>
      </a:accent4>
      <a:accent5>
        <a:srgbClr val="005295"/>
      </a:accent5>
      <a:accent6>
        <a:srgbClr val="00529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12336</TotalTime>
  <Words>219</Words>
  <Application>Microsoft Office PowerPoint</Application>
  <PresentationFormat>On-screen Show (16:10)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blank</vt:lpstr>
      <vt:lpstr>1_blank</vt:lpstr>
      <vt:lpstr>11_blank</vt:lpstr>
      <vt:lpstr>Deployment using Bamboo</vt:lpstr>
      <vt:lpstr>Bamboo – Build</vt:lpstr>
      <vt:lpstr>Bamboo – Deploy</vt:lpstr>
      <vt:lpstr>Dashboards for Work in progress tasks</vt:lpstr>
      <vt:lpstr>Dashboards – Build and Release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Mphasis DevOps Consulting Proposal</dc:title>
  <dc:creator>vijay.vm@mphasis.com</dc:creator>
  <cp:lastModifiedBy>vijay vm</cp:lastModifiedBy>
  <cp:revision>574</cp:revision>
  <dcterms:modified xsi:type="dcterms:W3CDTF">2016-10-17T07:27:05Z</dcterms:modified>
</cp:coreProperties>
</file>