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827" r:id="rId5"/>
    <p:sldId id="952" r:id="rId6"/>
    <p:sldId id="950" r:id="rId7"/>
    <p:sldId id="956" r:id="rId8"/>
    <p:sldId id="951" r:id="rId9"/>
    <p:sldId id="953" r:id="rId10"/>
    <p:sldId id="954" r:id="rId11"/>
    <p:sldId id="955" r:id="rId12"/>
    <p:sldId id="959" r:id="rId13"/>
    <p:sldId id="957" r:id="rId14"/>
    <p:sldId id="958" r:id="rId15"/>
    <p:sldId id="960" r:id="rId16"/>
    <p:sldId id="961" r:id="rId17"/>
    <p:sldId id="962" r:id="rId18"/>
    <p:sldId id="963" r:id="rId19"/>
    <p:sldId id="967" r:id="rId20"/>
    <p:sldId id="964" r:id="rId21"/>
    <p:sldId id="965" r:id="rId22"/>
    <p:sldId id="966" r:id="rId23"/>
    <p:sldId id="82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8EA1F0"/>
    <a:srgbClr val="B3D8F3"/>
    <a:srgbClr val="81EEFD"/>
    <a:srgbClr val="E2F0FA"/>
    <a:srgbClr val="D8D13C"/>
    <a:srgbClr val="00FF00"/>
    <a:srgbClr val="E9F1F5"/>
    <a:srgbClr val="DEEAB8"/>
    <a:srgbClr val="4AA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5" autoAdjust="0"/>
    <p:restoredTop sz="87971" autoAdjust="0"/>
  </p:normalViewPr>
  <p:slideViewPr>
    <p:cSldViewPr>
      <p:cViewPr>
        <p:scale>
          <a:sx n="69" d="100"/>
          <a:sy n="69" d="100"/>
        </p:scale>
        <p:origin x="1152" y="-12"/>
      </p:cViewPr>
      <p:guideLst>
        <p:guide orient="horz" pos="2160"/>
        <p:guide pos="113"/>
      </p:guideLst>
    </p:cSldViewPr>
  </p:slideViewPr>
  <p:outlineViewPr>
    <p:cViewPr>
      <p:scale>
        <a:sx n="33" d="100"/>
        <a:sy n="33" d="100"/>
      </p:scale>
      <p:origin x="0" y="-10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BFC59-0CE1-42DE-82BB-DE1DA58FA7F7}" type="datetimeFigureOut">
              <a:rPr lang="en-IN" smtClean="0"/>
              <a:pPr/>
              <a:t>16-06-2016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F3C0D-FCB3-4B54-8C9C-5E299D83C14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220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02012-1811-4BA1-90AB-8EB7423AB475}" type="datetimeFigureOut">
              <a:rPr lang="en-US" smtClean="0"/>
              <a:pPr/>
              <a:t>6/16/2016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17169-F812-422C-B1A6-C1833BA7A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42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51B0FAB-5814-4E38-945B-F1DDA32D3858}" type="datetime3">
              <a:rPr lang="en-US" smtClean="0"/>
              <a:pPr>
                <a:defRPr/>
              </a:pPr>
              <a:t>16 June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3330CA-C0F3-4F54-B62B-8D91B01DE5C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3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mphasis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D:\Suhas Jadhav\D Drive\2014_Mphasis Brand\PPT\Cover\Cover_01.jp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2941" b="1471"/>
          <a:stretch/>
        </p:blipFill>
        <p:spPr bwMode="auto">
          <a:xfrm>
            <a:off x="-15508" y="1905000"/>
            <a:ext cx="9167446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Connector 18"/>
          <p:cNvCxnSpPr/>
          <p:nvPr userDrawn="1"/>
        </p:nvCxnSpPr>
        <p:spPr>
          <a:xfrm>
            <a:off x="388938" y="1903413"/>
            <a:ext cx="8763000" cy="15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0" y="1905000"/>
            <a:ext cx="91471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D:\Suhas Jadhav\D Drive\2014_Mphasis Brand\Suhas logo\Format\Mphasis-Logo Col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1350" y="152400"/>
            <a:ext cx="201136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08400" y="1268761"/>
            <a:ext cx="6195848" cy="360040"/>
          </a:xfrm>
          <a:prstGeom prst="rect">
            <a:avLst/>
          </a:prstGeom>
        </p:spPr>
        <p:txBody>
          <a:bodyPr tIns="0" rIns="0" bIns="0" anchor="ctr" anchorCtr="0">
            <a:normAutofit/>
          </a:bodyPr>
          <a:lstStyle>
            <a:lvl1pPr marL="14288" indent="0">
              <a:lnSpc>
                <a:spcPct val="90000"/>
              </a:lnSpc>
              <a:buNone/>
              <a:defRPr sz="2200" baseline="0">
                <a:solidFill>
                  <a:srgbClr val="A6A6A6"/>
                </a:solidFill>
                <a:latin typeface="+mj-lt"/>
              </a:defRPr>
            </a:lvl1pPr>
            <a:lvl2pPr>
              <a:defRPr baseline="0">
                <a:solidFill>
                  <a:srgbClr val="000000"/>
                </a:solidFill>
                <a:latin typeface="+mj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8400" y="1639019"/>
            <a:ext cx="1079872" cy="216768"/>
          </a:xfrm>
          <a:prstGeom prst="rect">
            <a:avLst/>
          </a:prstGeom>
        </p:spPr>
        <p:txBody>
          <a:bodyPr>
            <a:noAutofit/>
          </a:bodyPr>
          <a:lstStyle>
            <a:lvl1pPr marL="14288" indent="0">
              <a:buNone/>
              <a:defRPr sz="1100" baseline="0">
                <a:solidFill>
                  <a:srgbClr val="A6A6A6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072330" y="836712"/>
            <a:ext cx="1821068" cy="792162"/>
          </a:xfrm>
          <a:prstGeom prst="rect">
            <a:avLst/>
          </a:prstGeom>
        </p:spPr>
        <p:txBody>
          <a:bodyPr/>
          <a:lstStyle>
            <a:lvl1pPr marL="14288" indent="0">
              <a:buNone/>
              <a:defRPr lang="en-IN" sz="1600" smtClean="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IN" noProof="0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2708" y="-41160"/>
            <a:ext cx="1675866" cy="1931126"/>
            <a:chOff x="-4335" y="1905000"/>
            <a:chExt cx="2518935" cy="3129787"/>
          </a:xfrm>
        </p:grpSpPr>
        <p:pic>
          <p:nvPicPr>
            <p:cNvPr id="26" name="Picture 7" descr="D:\Suhas Jadhav\D Drive\2014_Mphasis Brand\PPT\Template PPT\Mphasis-Logo Color.png"/>
            <p:cNvPicPr>
              <a:picLocks noChangeAspect="1" noChangeArrowheads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31"/>
            <a:stretch/>
          </p:blipFill>
          <p:spPr bwMode="auto">
            <a:xfrm>
              <a:off x="-4335" y="1905000"/>
              <a:ext cx="2518935" cy="3129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/>
            <p:cNvSpPr/>
            <p:nvPr userDrawn="1"/>
          </p:nvSpPr>
          <p:spPr>
            <a:xfrm>
              <a:off x="-4335" y="1981200"/>
              <a:ext cx="2442735" cy="3053587"/>
            </a:xfrm>
            <a:prstGeom prst="rect">
              <a:avLst/>
            </a:prstGeom>
            <a:solidFill>
              <a:srgbClr val="FFFFFF">
                <a:alpha val="5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3"/>
          <p:cNvSpPr>
            <a:spLocks noGrp="1" noChangeAspect="1"/>
          </p:cNvSpPr>
          <p:nvPr>
            <p:ph type="title"/>
          </p:nvPr>
        </p:nvSpPr>
        <p:spPr>
          <a:xfrm>
            <a:off x="608400" y="260648"/>
            <a:ext cx="6195848" cy="1008112"/>
          </a:xfrm>
          <a:prstGeom prst="rect">
            <a:avLst/>
          </a:prstGeom>
        </p:spPr>
        <p:txBody>
          <a:bodyPr wrap="square" tIns="0" rIns="0" bIns="0" anchor="b" anchorCtr="0"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2800" b="1" i="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/>
          <p:cNvSpPr>
            <a:spLocks/>
          </p:cNvSpPr>
          <p:nvPr userDrawn="1"/>
        </p:nvSpPr>
        <p:spPr bwMode="auto">
          <a:xfrm flipH="1">
            <a:off x="190500" y="6607948"/>
            <a:ext cx="3048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92075" indent="-3429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fld id="{A5A3D938-5B7F-4290-80BE-9396A9864D1A}" type="slidenum">
              <a:rPr lang="en-US" altLang="en-US" sz="900" smtClean="0">
                <a:solidFill>
                  <a:schemeClr val="tx1"/>
                </a:solidFill>
                <a:latin typeface="Calibri" pitchFamily="34" charset="0"/>
              </a:rPr>
              <a:pPr algn="ctr" eaLnBrk="1" hangingPunct="1">
                <a:buFont typeface="Wingdings" pitchFamily="2" charset="2"/>
                <a:buNone/>
                <a:defRPr/>
              </a:pPr>
              <a:t>‹#›</a:t>
            </a:fld>
            <a:endParaRPr lang="en-US" altLang="en-US" sz="9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08400" y="1285860"/>
            <a:ext cx="8229600" cy="4840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76400">
              <a:lnSpc>
                <a:spcPct val="200000"/>
              </a:lnSpc>
              <a:spcBef>
                <a:spcPts val="0"/>
              </a:spcBef>
              <a:defRPr sz="2000" baseline="0">
                <a:solidFill>
                  <a:srgbClr val="000000"/>
                </a:solidFill>
                <a:latin typeface="+mn-lt"/>
              </a:defRPr>
            </a:lvl1pPr>
            <a:lvl2pPr marL="355600" indent="-190500">
              <a:buFont typeface="Wingdings" pitchFamily="2" charset="2"/>
              <a:buChar char="§"/>
              <a:tabLst>
                <a:tab pos="355600" algn="l"/>
              </a:tabLst>
              <a:defRPr sz="2000" baseline="0">
                <a:solidFill>
                  <a:srgbClr val="000000"/>
                </a:solidFill>
                <a:latin typeface="+mn-lt"/>
              </a:defRPr>
            </a:lvl2pPr>
            <a:lvl3pPr marL="622300" indent="-228600">
              <a:buFont typeface="Calibri" pitchFamily="34" charset="0"/>
              <a:buChar char="‒"/>
              <a:tabLst>
                <a:tab pos="622300" algn="l"/>
              </a:tabLst>
              <a:defRPr sz="2000"/>
            </a:lvl3pPr>
            <a:lvl4pPr marL="5334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Title 14"/>
          <p:cNvSpPr>
            <a:spLocks noGrp="1" noChangeAspect="1"/>
          </p:cNvSpPr>
          <p:nvPr>
            <p:ph type="title"/>
          </p:nvPr>
        </p:nvSpPr>
        <p:spPr>
          <a:xfrm>
            <a:off x="608400" y="116632"/>
            <a:ext cx="6392492" cy="948580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2600" b="1" i="0" kern="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pic>
        <p:nvPicPr>
          <p:cNvPr id="23" name="Picture 5" descr="D:\Suhas Jadhav\D Drive\2014_Mphasis Brand\PPT\Template PPT\Mphasis-Logo Color.gi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6"/>
          <a:stretch/>
        </p:blipFill>
        <p:spPr bwMode="auto">
          <a:xfrm>
            <a:off x="0" y="457200"/>
            <a:ext cx="685800" cy="9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/>
          <p:nvPr userDrawn="1"/>
        </p:nvCxnSpPr>
        <p:spPr>
          <a:xfrm>
            <a:off x="685800" y="1066800"/>
            <a:ext cx="8458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400" y="1285860"/>
            <a:ext cx="8229600" cy="4840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76400">
              <a:lnSpc>
                <a:spcPct val="200000"/>
              </a:lnSpc>
              <a:spcBef>
                <a:spcPts val="0"/>
              </a:spcBef>
              <a:defRPr sz="2000" baseline="0">
                <a:solidFill>
                  <a:srgbClr val="000000"/>
                </a:solidFill>
                <a:latin typeface="+mn-lt"/>
              </a:defRPr>
            </a:lvl1pPr>
            <a:lvl2pPr marL="355600" indent="-190500">
              <a:buFont typeface="Wingdings" pitchFamily="2" charset="2"/>
              <a:buChar char="§"/>
              <a:tabLst>
                <a:tab pos="355600" algn="l"/>
              </a:tabLst>
              <a:defRPr sz="2000" baseline="0">
                <a:solidFill>
                  <a:srgbClr val="000000"/>
                </a:solidFill>
                <a:latin typeface="+mn-lt"/>
              </a:defRPr>
            </a:lvl2pPr>
            <a:lvl3pPr marL="622300" indent="-228600">
              <a:buFont typeface="Calibri" pitchFamily="34" charset="0"/>
              <a:buChar char="‒"/>
              <a:tabLst>
                <a:tab pos="622300" algn="l"/>
              </a:tabLst>
              <a:defRPr sz="2000"/>
            </a:lvl3pPr>
            <a:lvl4pPr marL="5334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Title 14"/>
          <p:cNvSpPr>
            <a:spLocks noGrp="1" noChangeAspect="1"/>
          </p:cNvSpPr>
          <p:nvPr>
            <p:ph type="title"/>
          </p:nvPr>
        </p:nvSpPr>
        <p:spPr>
          <a:xfrm>
            <a:off x="608400" y="116632"/>
            <a:ext cx="6392492" cy="948580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2600" b="1" i="0" kern="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pic>
        <p:nvPicPr>
          <p:cNvPr id="19" name="Picture 5" descr="D:\Suhas Jadhav\D Drive\2014_Mphasis Brand\PPT\Template PPT\Mphasis-Logo Color.gi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6"/>
          <a:stretch/>
        </p:blipFill>
        <p:spPr bwMode="auto">
          <a:xfrm>
            <a:off x="0" y="457200"/>
            <a:ext cx="685800" cy="9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/>
          <p:nvPr userDrawn="1"/>
        </p:nvCxnSpPr>
        <p:spPr>
          <a:xfrm>
            <a:off x="685800" y="1066800"/>
            <a:ext cx="8458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ubtitle 2"/>
          <p:cNvSpPr>
            <a:spLocks/>
          </p:cNvSpPr>
          <p:nvPr userDrawn="1"/>
        </p:nvSpPr>
        <p:spPr bwMode="auto">
          <a:xfrm flipH="1">
            <a:off x="190500" y="6607948"/>
            <a:ext cx="3048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92075" indent="-3429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fld id="{A5A3D938-5B7F-4290-80BE-9396A9864D1A}" type="slidenum">
              <a:rPr lang="en-US" altLang="en-US" sz="900" smtClean="0">
                <a:solidFill>
                  <a:schemeClr val="tx1"/>
                </a:solidFill>
                <a:latin typeface="Calibri" pitchFamily="34" charset="0"/>
              </a:rPr>
              <a:pPr algn="ctr" eaLnBrk="1" hangingPunct="1">
                <a:buFont typeface="Wingdings" pitchFamily="2" charset="2"/>
                <a:buNone/>
                <a:defRPr/>
              </a:pPr>
              <a:t>‹#›</a:t>
            </a:fld>
            <a:endParaRPr lang="en-US" altLang="en-US" sz="9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608400" y="1285860"/>
            <a:ext cx="8229600" cy="4840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76400">
              <a:lnSpc>
                <a:spcPct val="200000"/>
              </a:lnSpc>
              <a:spcBef>
                <a:spcPts val="0"/>
              </a:spcBef>
              <a:defRPr sz="2000" baseline="0">
                <a:solidFill>
                  <a:srgbClr val="000000"/>
                </a:solidFill>
                <a:latin typeface="+mn-lt"/>
              </a:defRPr>
            </a:lvl1pPr>
            <a:lvl2pPr marL="355600" indent="-190500">
              <a:buFont typeface="Wingdings" pitchFamily="2" charset="2"/>
              <a:buChar char="§"/>
              <a:tabLst>
                <a:tab pos="355600" algn="l"/>
              </a:tabLst>
              <a:defRPr sz="2000" baseline="0">
                <a:solidFill>
                  <a:srgbClr val="000000"/>
                </a:solidFill>
                <a:latin typeface="+mn-lt"/>
              </a:defRPr>
            </a:lvl2pPr>
            <a:lvl3pPr marL="622300" indent="-228600">
              <a:buFont typeface="Calibri" pitchFamily="34" charset="0"/>
              <a:buChar char="‒"/>
              <a:tabLst>
                <a:tab pos="622300" algn="l"/>
              </a:tabLst>
              <a:defRPr sz="2000"/>
            </a:lvl3pPr>
            <a:lvl4pPr marL="5334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1" name="Title 14"/>
          <p:cNvSpPr>
            <a:spLocks noGrp="1" noChangeAspect="1"/>
          </p:cNvSpPr>
          <p:nvPr>
            <p:ph type="title"/>
          </p:nvPr>
        </p:nvSpPr>
        <p:spPr>
          <a:xfrm>
            <a:off x="608400" y="116632"/>
            <a:ext cx="6392492" cy="948580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2600" b="1" i="0" kern="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pic>
        <p:nvPicPr>
          <p:cNvPr id="22" name="Picture 5" descr="D:\Suhas Jadhav\D Drive\2014_Mphasis Brand\PPT\Template PPT\Mphasis-Logo Color.gi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6"/>
          <a:stretch/>
        </p:blipFill>
        <p:spPr bwMode="auto">
          <a:xfrm>
            <a:off x="0" y="457200"/>
            <a:ext cx="685800" cy="9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 userDrawn="1"/>
        </p:nvCxnSpPr>
        <p:spPr>
          <a:xfrm>
            <a:off x="685800" y="1066800"/>
            <a:ext cx="8458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ubtitle 2"/>
          <p:cNvSpPr>
            <a:spLocks/>
          </p:cNvSpPr>
          <p:nvPr userDrawn="1"/>
        </p:nvSpPr>
        <p:spPr bwMode="auto">
          <a:xfrm flipH="1">
            <a:off x="190500" y="6607948"/>
            <a:ext cx="3048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92075" indent="-3429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fld id="{A5A3D938-5B7F-4290-80BE-9396A9864D1A}" type="slidenum">
              <a:rPr lang="en-US" altLang="en-US" sz="900" smtClean="0">
                <a:solidFill>
                  <a:schemeClr val="tx1"/>
                </a:solidFill>
                <a:latin typeface="Calibri" pitchFamily="34" charset="0"/>
              </a:rPr>
              <a:pPr algn="ctr" eaLnBrk="1" hangingPunct="1">
                <a:buFont typeface="Wingdings" pitchFamily="2" charset="2"/>
                <a:buNone/>
                <a:defRPr/>
              </a:pPr>
              <a:t>‹#›</a:t>
            </a:fld>
            <a:endParaRPr lang="en-US" altLang="en-US" sz="9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/>
          </p:cNvSpPr>
          <p:nvPr userDrawn="1"/>
        </p:nvSpPr>
        <p:spPr bwMode="auto">
          <a:xfrm>
            <a:off x="903336" y="2775803"/>
            <a:ext cx="537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 eaLnBrk="1" hangingPunct="1">
              <a:lnSpc>
                <a:spcPct val="80000"/>
              </a:lnSpc>
              <a:defRPr/>
            </a:pPr>
            <a:r>
              <a:rPr lang="en-US" altLang="en-US" sz="3200" b="1" dirty="0" smtClean="0">
                <a:solidFill>
                  <a:srgbClr val="1895D2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 bwMode="auto">
          <a:xfrm>
            <a:off x="893811" y="3169503"/>
            <a:ext cx="36766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cs typeface="Calibri"/>
              </a:rPr>
              <a:t>Presentation by</a:t>
            </a:r>
            <a:endParaRPr lang="en-US" sz="14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en-US" sz="1100" b="1" dirty="0" smtClean="0">
              <a:solidFill>
                <a:srgbClr val="000000"/>
              </a:solidFill>
              <a:latin typeface="Calibri"/>
              <a:ea typeface="ヒラギノ角ゴ Pro W3" charset="0"/>
              <a:cs typeface="Calibri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39752" y="3186293"/>
            <a:ext cx="3398057" cy="2857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600" b="1" baseline="0">
                <a:solidFill>
                  <a:srgbClr val="1895D7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Apps Quality and Delivery Excellence</a:t>
            </a:r>
          </a:p>
        </p:txBody>
      </p:sp>
      <p:pic>
        <p:nvPicPr>
          <p:cNvPr id="11" name="Picture 10" descr="D:\Suhas Jadhav\D Drive\2014_Mphasis Brand\PPT\Template PPT\Mphasis-Logo Color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1" t="4325"/>
          <a:stretch/>
        </p:blipFill>
        <p:spPr bwMode="auto">
          <a:xfrm>
            <a:off x="-171" y="0"/>
            <a:ext cx="2448096" cy="269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2060" y="0"/>
            <a:ext cx="2449985" cy="2698984"/>
          </a:xfrm>
          <a:prstGeom prst="rect">
            <a:avLst/>
          </a:prstGeom>
          <a:solidFill>
            <a:srgbClr val="FFFFFF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5" descr="D:\Suhas Jadhav\D Drive\2014_Mphasis Brand\PPT\Template PPT\Mphasis-Logo Color.gi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9"/>
          <a:stretch/>
        </p:blipFill>
        <p:spPr bwMode="auto">
          <a:xfrm>
            <a:off x="-171" y="2068797"/>
            <a:ext cx="959900" cy="126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893811" y="4296628"/>
            <a:ext cx="8046303" cy="1158875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  <a:t>About Mphasis</a:t>
            </a:r>
            <a:endParaRPr lang="en-US" sz="1200" dirty="0" smtClean="0">
              <a:solidFill>
                <a:srgbClr val="000000"/>
              </a:solidFill>
              <a:latin typeface="Calibri"/>
              <a:ea typeface="ヒラギノ角ゴ Pro W3" charset="0"/>
              <a:cs typeface="Calibri"/>
            </a:endParaRPr>
          </a:p>
          <a:p>
            <a:pPr algn="l"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  <a:t>Mphasis (an HP Company) enables chosen customers to meet the demands of an evolving market place. </a:t>
            </a:r>
            <a:b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</a:br>
            <a: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  <a:t>Mphasis fuels this by combining superior human capital with cutting edge solutions in hyper-specialized areas. </a:t>
            </a:r>
            <a:b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</a:br>
            <a: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</a:rPr>
              <a:t>Contact with us on </a:t>
            </a:r>
            <a:r>
              <a:rPr lang="en-US" sz="1100" dirty="0" smtClean="0">
                <a:solidFill>
                  <a:srgbClr val="000000"/>
                </a:solidFill>
                <a:latin typeface="Calibri"/>
                <a:ea typeface="ヒラギノ角ゴ Pro W3" charset="0"/>
                <a:cs typeface="Calibri"/>
                <a:hlinkClick r:id="rId4"/>
              </a:rPr>
              <a:t>www.mphasis.com</a:t>
            </a:r>
            <a:endParaRPr lang="en-US" sz="1100" dirty="0" smtClean="0">
              <a:solidFill>
                <a:srgbClr val="000000"/>
              </a:solidFill>
              <a:latin typeface="Calibri"/>
              <a:ea typeface="ヒラギノ角ゴ Pro W3" charset="0"/>
              <a:cs typeface="Calibri"/>
            </a:endParaRPr>
          </a:p>
          <a:p>
            <a:pPr algn="just" eaLnBrk="1" hangingPunct="1">
              <a:spcBef>
                <a:spcPct val="20000"/>
              </a:spcBef>
              <a:buFont typeface="Arial" charset="0"/>
              <a:buNone/>
              <a:defRPr/>
            </a:pPr>
            <a:endParaRPr lang="en-US" sz="1100" b="1" dirty="0" smtClean="0">
              <a:solidFill>
                <a:srgbClr val="000000"/>
              </a:solidFill>
              <a:latin typeface="Calibri"/>
              <a:ea typeface="ヒラギノ角ゴ Pro W3" charset="0"/>
              <a:cs typeface="Calibri"/>
            </a:endParaRPr>
          </a:p>
        </p:txBody>
      </p:sp>
      <p:sp>
        <p:nvSpPr>
          <p:cNvPr id="15" name="Subtitle 2"/>
          <p:cNvSpPr>
            <a:spLocks/>
          </p:cNvSpPr>
          <p:nvPr userDrawn="1"/>
        </p:nvSpPr>
        <p:spPr bwMode="auto">
          <a:xfrm flipH="1">
            <a:off x="190500" y="6607948"/>
            <a:ext cx="3048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92075" indent="-3429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fld id="{A5A3D938-5B7F-4290-80BE-9396A9864D1A}" type="slidenum">
              <a:rPr lang="en-US" altLang="en-US" sz="900" smtClean="0">
                <a:solidFill>
                  <a:schemeClr val="tx1"/>
                </a:solidFill>
                <a:latin typeface="Calibri" pitchFamily="34" charset="0"/>
              </a:rPr>
              <a:pPr algn="ctr" eaLnBrk="1" hangingPunct="1">
                <a:buFont typeface="Wingdings" pitchFamily="2" charset="2"/>
                <a:buNone/>
                <a:defRPr/>
              </a:pPr>
              <a:t>‹#›</a:t>
            </a:fld>
            <a:endParaRPr lang="en-US" altLang="en-US" sz="9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/>
          </p:cNvSpPr>
          <p:nvPr userDrawn="1"/>
        </p:nvSpPr>
        <p:spPr bwMode="auto">
          <a:xfrm flipH="1">
            <a:off x="36513" y="6553200"/>
            <a:ext cx="30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92075" indent="-3429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Font typeface="Wingdings" pitchFamily="2" charset="2"/>
              <a:buNone/>
              <a:defRPr/>
            </a:pPr>
            <a:fld id="{A5A3D938-5B7F-4290-80BE-9396A9864D1A}" type="slidenum">
              <a:rPr lang="en-US" altLang="en-US" sz="1200" smtClean="0">
                <a:solidFill>
                  <a:schemeClr val="bg1"/>
                </a:solidFill>
                <a:latin typeface="Calibri" pitchFamily="34" charset="0"/>
              </a:rPr>
              <a:pPr algn="ctr" eaLnBrk="1" hangingPunct="1">
                <a:buFont typeface="Wingdings" pitchFamily="2" charset="2"/>
                <a:buNone/>
                <a:defRPr/>
              </a:pPr>
              <a:t>‹#›</a:t>
            </a:fld>
            <a:endParaRPr lang="en-US" altLang="en-US" sz="12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400" y="1285860"/>
            <a:ext cx="8229600" cy="4840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76400">
              <a:lnSpc>
                <a:spcPct val="200000"/>
              </a:lnSpc>
              <a:spcBef>
                <a:spcPts val="0"/>
              </a:spcBef>
              <a:defRPr sz="2000" baseline="0">
                <a:solidFill>
                  <a:srgbClr val="000000"/>
                </a:solidFill>
                <a:latin typeface="+mn-lt"/>
              </a:defRPr>
            </a:lvl1pPr>
            <a:lvl2pPr marL="355600" indent="-190500">
              <a:buFont typeface="Wingdings" pitchFamily="2" charset="2"/>
              <a:buChar char="§"/>
              <a:tabLst>
                <a:tab pos="355600" algn="l"/>
              </a:tabLst>
              <a:defRPr sz="2000" baseline="0">
                <a:solidFill>
                  <a:srgbClr val="000000"/>
                </a:solidFill>
                <a:latin typeface="+mn-lt"/>
              </a:defRPr>
            </a:lvl2pPr>
            <a:lvl3pPr marL="622300" indent="-228600">
              <a:buFont typeface="Calibri" pitchFamily="34" charset="0"/>
              <a:buChar char="‒"/>
              <a:tabLst>
                <a:tab pos="622300" algn="l"/>
              </a:tabLst>
              <a:defRPr sz="2000"/>
            </a:lvl3pPr>
            <a:lvl4pPr marL="5334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Title 14"/>
          <p:cNvSpPr>
            <a:spLocks noGrp="1" noChangeAspect="1"/>
          </p:cNvSpPr>
          <p:nvPr>
            <p:ph type="title"/>
          </p:nvPr>
        </p:nvSpPr>
        <p:spPr>
          <a:xfrm>
            <a:off x="608400" y="116632"/>
            <a:ext cx="6392492" cy="948580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2600" b="1" i="0" kern="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pic>
        <p:nvPicPr>
          <p:cNvPr id="19" name="Picture 5" descr="D:\Suhas Jadhav\D Drive\2014_Mphasis Brand\PPT\Template PPT\Mphasis-Logo Color.gi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6"/>
          <a:stretch/>
        </p:blipFill>
        <p:spPr bwMode="auto">
          <a:xfrm>
            <a:off x="0" y="457200"/>
            <a:ext cx="685800" cy="9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/>
          <p:nvPr userDrawn="1"/>
        </p:nvCxnSpPr>
        <p:spPr>
          <a:xfrm>
            <a:off x="685800" y="1066800"/>
            <a:ext cx="8458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348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685800" y="6680200"/>
            <a:ext cx="6019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 eaLnBrk="1" hangingPunct="1">
              <a:defRPr/>
            </a:pPr>
            <a:fld id="{DD3E44CC-EE8E-4834-94A3-52284448F6C9}" type="datetime3">
              <a:rPr lang="en-US" altLang="en-US" sz="800" smtClean="0">
                <a:solidFill>
                  <a:srgbClr val="000000"/>
                </a:solidFill>
                <a:latin typeface="Calibri" pitchFamily="34" charset="0"/>
              </a:rPr>
              <a:pPr algn="l" eaLnBrk="1" hangingPunct="1">
                <a:defRPr/>
              </a:pPr>
              <a:t>16 June 2016</a:t>
            </a:fld>
            <a:r>
              <a:rPr lang="en-US" altLang="en-US" sz="800" dirty="0" smtClean="0">
                <a:solidFill>
                  <a:srgbClr val="000000"/>
                </a:solidFill>
                <a:latin typeface="Calibri" pitchFamily="34" charset="0"/>
              </a:rPr>
              <a:t> | </a:t>
            </a:r>
            <a:r>
              <a:rPr lang="en-IN" altLang="en-US" sz="800" dirty="0" smtClean="0">
                <a:solidFill>
                  <a:srgbClr val="000000"/>
                </a:solidFill>
                <a:latin typeface="Calibri" pitchFamily="34" charset="0"/>
              </a:rPr>
              <a:t>Proprietary and confidential information. © MphasiS</a:t>
            </a:r>
            <a:r>
              <a:rPr lang="en-IN" altLang="en-US" sz="800" baseline="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IN" altLang="en-US" sz="800" dirty="0" smtClean="0">
                <a:solidFill>
                  <a:srgbClr val="000000"/>
                </a:solidFill>
                <a:latin typeface="Calibri" pitchFamily="34" charset="0"/>
              </a:rPr>
              <a:t>2013</a:t>
            </a:r>
            <a:endParaRPr lang="en-US" altLang="en-US" sz="8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1" name="Picture 2" descr="D:\Suhas Jadhav\D Drive\2014_Mphasis Brand\Suhas logo\Format\Mphasis-Logo Color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85075" y="6357938"/>
            <a:ext cx="1509713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0" r:id="rId5"/>
    <p:sldLayoutId id="2147483662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itle 4"/>
          <p:cNvSpPr>
            <a:spLocks noGrp="1"/>
          </p:cNvSpPr>
          <p:nvPr>
            <p:ph type="title"/>
          </p:nvPr>
        </p:nvSpPr>
        <p:spPr bwMode="auto">
          <a:xfrm>
            <a:off x="0" y="914401"/>
            <a:ext cx="9144000" cy="533400"/>
          </a:xfrm>
          <a:noFill/>
          <a:ln>
            <a:miter lim="800000"/>
            <a:headEnd/>
            <a:tailEnd/>
          </a:ln>
        </p:spPr>
        <p:txBody>
          <a:bodyPr vert="horz" lIns="91440" numCol="1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</a:pPr>
            <a:r>
              <a:rPr lang="en-IN" altLang="en-US" dirty="0" smtClean="0">
                <a:solidFill>
                  <a:srgbClr val="1895DD"/>
                </a:solidFill>
              </a:rPr>
              <a:t>CI through Bamboo</a:t>
            </a:r>
          </a:p>
        </p:txBody>
      </p:sp>
    </p:spTree>
    <p:extLst>
      <p:ext uri="{BB962C8B-B14F-4D97-AF65-F5344CB8AC3E}">
        <p14:creationId xmlns:p14="http://schemas.microsoft.com/office/powerpoint/2010/main" val="21022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65212"/>
            <a:ext cx="9144000" cy="5060951"/>
          </a:xfrm>
        </p:spPr>
        <p:txBody>
          <a:bodyPr/>
          <a:lstStyle/>
          <a:p>
            <a:r>
              <a:rPr lang="en-US" dirty="0" smtClean="0"/>
              <a:t>Click Build-All build plans-Build dashboard lists all the planned builds for projects</a:t>
            </a:r>
          </a:p>
          <a:p>
            <a:pPr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5212"/>
          </a:xfrm>
        </p:spPr>
        <p:txBody>
          <a:bodyPr/>
          <a:lstStyle/>
          <a:p>
            <a:r>
              <a:rPr lang="en-US" dirty="0" smtClean="0"/>
              <a:t>Build 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90687"/>
            <a:ext cx="9144001" cy="2347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038600"/>
            <a:ext cx="9144001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60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5212"/>
            <a:ext cx="9144000" cy="25923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5212"/>
          </a:xfrm>
        </p:spPr>
        <p:txBody>
          <a:bodyPr/>
          <a:lstStyle/>
          <a:p>
            <a:r>
              <a:rPr lang="en-US" dirty="0" smtClean="0"/>
              <a:t>Linking Jira Issues to builds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3800"/>
            <a:ext cx="9144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5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65212"/>
            <a:ext cx="9144000" cy="5060951"/>
          </a:xfrm>
        </p:spPr>
        <p:txBody>
          <a:bodyPr/>
          <a:lstStyle/>
          <a:p>
            <a:r>
              <a:rPr lang="en-US" dirty="0" smtClean="0"/>
              <a:t>Once build is planned, From build tab, select build activity which list all planned builds, select required to run.</a:t>
            </a:r>
          </a:p>
          <a:p>
            <a:pPr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5212"/>
          </a:xfrm>
        </p:spPr>
        <p:txBody>
          <a:bodyPr/>
          <a:lstStyle/>
          <a:p>
            <a:r>
              <a:rPr lang="en-US" dirty="0" smtClean="0"/>
              <a:t>Run the build from planned build activity list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9067800" cy="368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0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5212"/>
            <a:ext cx="9144000" cy="28209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5212"/>
          </a:xfrm>
        </p:spPr>
        <p:txBody>
          <a:bodyPr/>
          <a:lstStyle/>
          <a:p>
            <a:r>
              <a:rPr lang="en-US" dirty="0" smtClean="0"/>
              <a:t>Build Successful and also reflecting in Jira linked issues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86200"/>
            <a:ext cx="914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32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5212"/>
            <a:ext cx="9144000" cy="50307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5212"/>
          </a:xfrm>
        </p:spPr>
        <p:txBody>
          <a:bodyPr/>
          <a:lstStyle/>
          <a:p>
            <a:r>
              <a:rPr lang="en-US" dirty="0" smtClean="0"/>
              <a:t>Create Deployment Project once build successful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30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5212"/>
            <a:ext cx="9144000" cy="52593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5212"/>
          </a:xfrm>
        </p:spPr>
        <p:txBody>
          <a:bodyPr/>
          <a:lstStyle/>
          <a:p>
            <a:r>
              <a:rPr lang="en-US" dirty="0" smtClean="0"/>
              <a:t>Configure Deployment and Deploy to Required QA/Staging/Prod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48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5212"/>
            <a:ext cx="9144000" cy="533558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5212"/>
          </a:xfrm>
        </p:spPr>
        <p:txBody>
          <a:bodyPr/>
          <a:lstStyle/>
          <a:p>
            <a:r>
              <a:rPr lang="en-US" dirty="0" smtClean="0"/>
              <a:t>Continuous Build </a:t>
            </a:r>
            <a:r>
              <a:rPr lang="en-US" dirty="0" smtClean="0"/>
              <a:t>Configuration adding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67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5212"/>
            <a:ext cx="9144000" cy="31257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5212"/>
          </a:xfrm>
        </p:spPr>
        <p:txBody>
          <a:bodyPr/>
          <a:lstStyle/>
          <a:p>
            <a:r>
              <a:rPr lang="en-US" dirty="0" smtClean="0"/>
              <a:t>Start Deployment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3800"/>
            <a:ext cx="91440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60013"/>
            <a:ext cx="9144000" cy="36713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5212"/>
          </a:xfrm>
        </p:spPr>
        <p:txBody>
          <a:bodyPr/>
          <a:lstStyle/>
          <a:p>
            <a:r>
              <a:rPr lang="en-US" dirty="0" smtClean="0"/>
              <a:t>Deployed to Tomcat server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10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58922"/>
            <a:ext cx="9144000" cy="48656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5212"/>
          </a:xfrm>
        </p:spPr>
        <p:txBody>
          <a:bodyPr/>
          <a:lstStyle/>
          <a:p>
            <a:r>
              <a:rPr lang="en-US" dirty="0" smtClean="0"/>
              <a:t>Deployed in Tomcat </a:t>
            </a:r>
            <a:r>
              <a:rPr lang="en-US" smtClean="0"/>
              <a:t>server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065212"/>
            <a:ext cx="9143999" cy="5369768"/>
          </a:xfrm>
        </p:spPr>
        <p:txBody>
          <a:bodyPr>
            <a:normAutofit lnSpcReduction="10000"/>
          </a:bodyPr>
          <a:lstStyle/>
          <a:p>
            <a:pPr indent="0">
              <a:buNone/>
            </a:pPr>
            <a:endParaRPr lang="en-US" b="1" dirty="0" smtClean="0"/>
          </a:p>
          <a:p>
            <a:pPr indent="0">
              <a:buNone/>
            </a:pPr>
            <a:endParaRPr lang="en-US" b="1" dirty="0"/>
          </a:p>
          <a:p>
            <a:pPr indent="0">
              <a:buNone/>
            </a:pPr>
            <a:endParaRPr lang="en-US" b="1" dirty="0" smtClean="0"/>
          </a:p>
          <a:p>
            <a:pPr indent="0">
              <a:buNone/>
            </a:pPr>
            <a:endParaRPr lang="en-US" b="1" dirty="0"/>
          </a:p>
          <a:p>
            <a:pPr indent="0">
              <a:buNone/>
            </a:pPr>
            <a:endParaRPr lang="en-US" b="1" dirty="0" smtClean="0"/>
          </a:p>
          <a:p>
            <a:pPr indent="0">
              <a:buNone/>
            </a:pPr>
            <a:endParaRPr lang="en-US" b="1" dirty="0"/>
          </a:p>
          <a:p>
            <a:pPr indent="0">
              <a:buNone/>
            </a:pPr>
            <a:endParaRPr lang="en-US" b="1" dirty="0" smtClean="0"/>
          </a:p>
          <a:p>
            <a:pPr indent="0">
              <a:buNone/>
            </a:pPr>
            <a:endParaRPr lang="en-US" b="1" dirty="0" smtClean="0"/>
          </a:p>
          <a:p>
            <a:pPr indent="0">
              <a:buNone/>
            </a:pPr>
            <a:r>
              <a:rPr lang="en-US" b="1" dirty="0" smtClean="0"/>
              <a:t>Note</a:t>
            </a:r>
            <a:r>
              <a:rPr lang="en-US" dirty="0" smtClean="0"/>
              <a:t>: Agent is a service that executes Bamboo builds and service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065212"/>
          </a:xfrm>
        </p:spPr>
        <p:txBody>
          <a:bodyPr/>
          <a:lstStyle/>
          <a:p>
            <a:r>
              <a:rPr lang="en-US" dirty="0"/>
              <a:t>Building with Bamboo</a:t>
            </a:r>
          </a:p>
        </p:txBody>
      </p:sp>
      <p:pic>
        <p:nvPicPr>
          <p:cNvPr id="4" name="Content Placeholder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65212"/>
            <a:ext cx="9143999" cy="442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74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5212"/>
            <a:ext cx="9144000" cy="51831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5212"/>
          </a:xfrm>
        </p:spPr>
        <p:txBody>
          <a:bodyPr/>
          <a:lstStyle/>
          <a:p>
            <a:r>
              <a:rPr lang="en-US" dirty="0" smtClean="0"/>
              <a:t>Set up Remote 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9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5212"/>
          </a:xfrm>
        </p:spPr>
        <p:txBody>
          <a:bodyPr/>
          <a:lstStyle/>
          <a:p>
            <a:r>
              <a:rPr lang="en-US" dirty="0" smtClean="0"/>
              <a:t>Run the Agent to connect bamboo from </a:t>
            </a:r>
            <a:r>
              <a:rPr lang="en-US" smtClean="0"/>
              <a:t>local system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65212"/>
            <a:ext cx="9144000" cy="5060951"/>
          </a:xfrm>
        </p:spPr>
        <p:txBody>
          <a:bodyPr/>
          <a:lstStyle/>
          <a:p>
            <a:pPr indent="0">
              <a:buNone/>
            </a:pPr>
            <a:r>
              <a:rPr lang="en-US" b="1" dirty="0" smtClean="0"/>
              <a:t>Note</a:t>
            </a:r>
            <a:r>
              <a:rPr lang="en-US" dirty="0" smtClean="0"/>
              <a:t>: Due to firewall restriction with in the network it throws Error Message when command is executed as JVM exited. Else it runs successfully and connects to Bamboo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14600"/>
            <a:ext cx="8839200" cy="361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5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5212"/>
            <a:ext cx="9144000" cy="52593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5212"/>
          </a:xfrm>
        </p:spPr>
        <p:txBody>
          <a:bodyPr/>
          <a:lstStyle/>
          <a:p>
            <a:r>
              <a:rPr lang="en-US" dirty="0" smtClean="0"/>
              <a:t>Approve remote agent after installed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6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1065212"/>
          </a:xfrm>
        </p:spPr>
        <p:txBody>
          <a:bodyPr/>
          <a:lstStyle/>
          <a:p>
            <a:r>
              <a:rPr lang="en-US" dirty="0" smtClean="0"/>
              <a:t>Build Plan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5212"/>
            <a:ext cx="9143999" cy="518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0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5212"/>
          </a:xfrm>
        </p:spPr>
        <p:txBody>
          <a:bodyPr/>
          <a:lstStyle/>
          <a:p>
            <a:r>
              <a:rPr lang="en-US" dirty="0" smtClean="0"/>
              <a:t>Configure Plan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5212"/>
            <a:ext cx="9144000" cy="541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2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5212"/>
            <a:ext cx="9144000" cy="533558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5212"/>
          </a:xfrm>
        </p:spPr>
        <p:txBody>
          <a:bodyPr/>
          <a:lstStyle/>
          <a:p>
            <a:r>
              <a:rPr lang="en-US" dirty="0" smtClean="0"/>
              <a:t>Adding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5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85994"/>
            <a:ext cx="9144000" cy="523860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5212"/>
          </a:xfrm>
        </p:spPr>
        <p:txBody>
          <a:bodyPr/>
          <a:lstStyle/>
          <a:p>
            <a:r>
              <a:rPr lang="en-US" dirty="0" smtClean="0"/>
              <a:t>Configuring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77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96E2D45C0B094BBDC83CCBD683535D" ma:contentTypeVersion="0" ma:contentTypeDescription="Create a new document." ma:contentTypeScope="" ma:versionID="dcbaa5f35364c0b35504a4da3d9915d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AA18F0-A247-4377-9C3B-8C6823E1087C}">
  <ds:schemaRefs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D2D2258-8150-4F67-AA36-9913B40705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BAC7EFA-B5CE-4BBF-9A5D-D80DFC9213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30503</TotalTime>
  <Words>165</Words>
  <Application>Microsoft Office PowerPoint</Application>
  <PresentationFormat>On-screen Show (4:3)</PresentationFormat>
  <Paragraphs>33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Calibri</vt:lpstr>
      <vt:lpstr>Tahoma</vt:lpstr>
      <vt:lpstr>Wingdings</vt:lpstr>
      <vt:lpstr>ヒラギノ角ゴ Pro W3</vt:lpstr>
      <vt:lpstr>Office Theme</vt:lpstr>
      <vt:lpstr>CI through Bamboo</vt:lpstr>
      <vt:lpstr>Building with Bamboo</vt:lpstr>
      <vt:lpstr>Set up Remote Agent</vt:lpstr>
      <vt:lpstr>Run the Agent to connect bamboo from local system </vt:lpstr>
      <vt:lpstr>Approve remote agent after installed</vt:lpstr>
      <vt:lpstr>Build Plan </vt:lpstr>
      <vt:lpstr>Configure Plan</vt:lpstr>
      <vt:lpstr>Adding Tasks</vt:lpstr>
      <vt:lpstr>Configuring Task</vt:lpstr>
      <vt:lpstr>Build Dashboard</vt:lpstr>
      <vt:lpstr>Linking Jira Issues to builds</vt:lpstr>
      <vt:lpstr>Run the build from planned build activity list</vt:lpstr>
      <vt:lpstr>Build Successful and also reflecting in Jira linked issues</vt:lpstr>
      <vt:lpstr>Create Deployment Project once build successful</vt:lpstr>
      <vt:lpstr>Configure Deployment and Deploy to Required QA/Staging/Prod</vt:lpstr>
      <vt:lpstr>Continuous Build Configuration adding task</vt:lpstr>
      <vt:lpstr>Start Deployment </vt:lpstr>
      <vt:lpstr>Deployed to Tomcat server failure</vt:lpstr>
      <vt:lpstr>Deployed in Tomcat server Success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Quality Operations</dc:creator>
  <cp:lastModifiedBy>Anitha K</cp:lastModifiedBy>
  <cp:revision>2185</cp:revision>
  <dcterms:created xsi:type="dcterms:W3CDTF">2012-01-31T13:53:38Z</dcterms:created>
  <dcterms:modified xsi:type="dcterms:W3CDTF">2016-06-16T01:35:05Z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0x0101004996E2D45C0B094BBDC83CCBD683535D</vt:lpwstr>
  </property>
</Properties>
</file>