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827" r:id="rId5"/>
    <p:sldId id="965" r:id="rId6"/>
    <p:sldId id="957" r:id="rId7"/>
    <p:sldId id="958" r:id="rId8"/>
    <p:sldId id="959" r:id="rId9"/>
    <p:sldId id="961" r:id="rId10"/>
    <p:sldId id="960" r:id="rId11"/>
    <p:sldId id="962" r:id="rId12"/>
    <p:sldId id="964" r:id="rId13"/>
    <p:sldId id="963" r:id="rId14"/>
    <p:sldId id="966" r:id="rId15"/>
    <p:sldId id="967" r:id="rId16"/>
    <p:sldId id="968" r:id="rId17"/>
    <p:sldId id="969" r:id="rId18"/>
    <p:sldId id="970" r:id="rId19"/>
    <p:sldId id="972" r:id="rId20"/>
    <p:sldId id="971" r:id="rId21"/>
    <p:sldId id="8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EA1F0"/>
    <a:srgbClr val="B3D8F3"/>
    <a:srgbClr val="81EEFD"/>
    <a:srgbClr val="E2F0FA"/>
    <a:srgbClr val="D8D13C"/>
    <a:srgbClr val="00FF00"/>
    <a:srgbClr val="E9F1F5"/>
    <a:srgbClr val="DEEAB8"/>
    <a:srgbClr val="4A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068" y="72"/>
      </p:cViewPr>
      <p:guideLst>
        <p:guide orient="horz" pos="2160"/>
        <p:guide pos="113"/>
      </p:guideLst>
    </p:cSldViewPr>
  </p:slideViewPr>
  <p:outlineViewPr>
    <p:cViewPr>
      <p:scale>
        <a:sx n="33" d="100"/>
        <a:sy n="33" d="100"/>
      </p:scale>
      <p:origin x="0" y="-1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FC59-0CE1-42DE-82BB-DE1DA58FA7F7}" type="datetimeFigureOut">
              <a:rPr lang="en-IN" smtClean="0"/>
              <a:pPr/>
              <a:t>16-06-2016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F3C0D-FCB3-4B54-8C9C-5E299D83C14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2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2012-1811-4BA1-90AB-8EB7423AB475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7169-F812-422C-B1A6-C1833BA7A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51B0FAB-5814-4E38-945B-F1DDA32D3858}" type="datetime3">
              <a:rPr lang="en-US" smtClean="0"/>
              <a:pPr>
                <a:defRPr/>
              </a:pPr>
              <a:t>16 June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mphasis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Suhas Jadhav\D Drive\2014_Mphasis Brand\PPT\Cover\Cover_01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2941" b="1471"/>
          <a:stretch/>
        </p:blipFill>
        <p:spPr bwMode="auto">
          <a:xfrm>
            <a:off x="-15508" y="1905000"/>
            <a:ext cx="916744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388938" y="1903413"/>
            <a:ext cx="8763000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905000"/>
            <a:ext cx="9147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D:\Suhas Jadhav\D Drive\2014_Mphasis Brand\Suhas logo\Format\Mphasis-Logo Col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152400"/>
            <a:ext cx="20113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8400" y="1268761"/>
            <a:ext cx="6195848" cy="360040"/>
          </a:xfrm>
          <a:prstGeom prst="rect">
            <a:avLst/>
          </a:prstGeom>
        </p:spPr>
        <p:txBody>
          <a:bodyPr tIns="0" rIns="0" bIns="0" anchor="ctr" anchorCtr="0">
            <a:normAutofit/>
          </a:bodyPr>
          <a:lstStyle>
            <a:lvl1pPr marL="14288" indent="0">
              <a:lnSpc>
                <a:spcPct val="90000"/>
              </a:lnSpc>
              <a:buNone/>
              <a:defRPr sz="2200" baseline="0">
                <a:solidFill>
                  <a:srgbClr val="A6A6A6"/>
                </a:solidFill>
                <a:latin typeface="+mj-lt"/>
              </a:defRPr>
            </a:lvl1pPr>
            <a:lvl2pPr>
              <a:defRPr baseline="0">
                <a:solidFill>
                  <a:srgbClr val="000000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8400" y="1639019"/>
            <a:ext cx="1079872" cy="216768"/>
          </a:xfrm>
          <a:prstGeom prst="rect">
            <a:avLst/>
          </a:prstGeom>
        </p:spPr>
        <p:txBody>
          <a:bodyPr>
            <a:noAutofit/>
          </a:bodyPr>
          <a:lstStyle>
            <a:lvl1pPr marL="14288" indent="0">
              <a:buNone/>
              <a:defRPr sz="1100" baseline="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72330" y="836712"/>
            <a:ext cx="1821068" cy="792162"/>
          </a:xfrm>
          <a:prstGeom prst="rect">
            <a:avLst/>
          </a:prstGeom>
        </p:spPr>
        <p:txBody>
          <a:bodyPr/>
          <a:lstStyle>
            <a:lvl1pPr marL="14288" indent="0">
              <a:buNone/>
              <a:defRPr lang="en-IN" sz="1600" smtClean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708" y="-41160"/>
            <a:ext cx="1675866" cy="1931126"/>
            <a:chOff x="-4335" y="1905000"/>
            <a:chExt cx="2518935" cy="3129787"/>
          </a:xfrm>
        </p:grpSpPr>
        <p:pic>
          <p:nvPicPr>
            <p:cNvPr id="26" name="Picture 7" descr="D:\Suhas Jadhav\D Drive\2014_Mphasis Brand\PPT\Template PPT\Mphasis-Logo Color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31"/>
            <a:stretch/>
          </p:blipFill>
          <p:spPr bwMode="auto">
            <a:xfrm>
              <a:off x="-4335" y="1905000"/>
              <a:ext cx="2518935" cy="312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 userDrawn="1"/>
          </p:nvSpPr>
          <p:spPr>
            <a:xfrm>
              <a:off x="-4335" y="1981200"/>
              <a:ext cx="2442735" cy="3053587"/>
            </a:xfrm>
            <a:prstGeom prst="rect">
              <a:avLst/>
            </a:prstGeom>
            <a:solidFill>
              <a:srgbClr val="FFFFFF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3"/>
          <p:cNvSpPr>
            <a:spLocks noGrp="1" noChangeAspect="1"/>
          </p:cNvSpPr>
          <p:nvPr>
            <p:ph type="title"/>
          </p:nvPr>
        </p:nvSpPr>
        <p:spPr>
          <a:xfrm>
            <a:off x="608400" y="260648"/>
            <a:ext cx="6195848" cy="1008112"/>
          </a:xfrm>
          <a:prstGeom prst="rect">
            <a:avLst/>
          </a:prstGeom>
        </p:spPr>
        <p:txBody>
          <a:bodyPr wrap="square" tIns="0" rIns="0" bIns="0" anchor="b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800" b="1" i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23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9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1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22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/>
          </p:cNvSpPr>
          <p:nvPr userDrawn="1"/>
        </p:nvSpPr>
        <p:spPr bwMode="auto">
          <a:xfrm>
            <a:off x="903336" y="2775803"/>
            <a:ext cx="537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altLang="en-US" sz="3200" b="1" dirty="0" smtClean="0">
                <a:solidFill>
                  <a:srgbClr val="1895D2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893811" y="3169503"/>
            <a:ext cx="3676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cs typeface="Calibri"/>
              </a:rPr>
              <a:t>Presentation by</a:t>
            </a:r>
            <a:endParaRPr lang="en-US" sz="1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9752" y="3186293"/>
            <a:ext cx="3398057" cy="2857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rgbClr val="1895D7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Apps Quality and Delivery Excellence</a:t>
            </a:r>
          </a:p>
        </p:txBody>
      </p:sp>
      <p:pic>
        <p:nvPicPr>
          <p:cNvPr id="11" name="Picture 10" descr="D:\Suhas Jadhav\D Drive\2014_Mphasis Brand\PPT\Template PPT\Mphasis-Logo Color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4325"/>
          <a:stretch/>
        </p:blipFill>
        <p:spPr bwMode="auto">
          <a:xfrm>
            <a:off x="-171" y="0"/>
            <a:ext cx="2448096" cy="26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2060" y="0"/>
            <a:ext cx="2449985" cy="2698984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9"/>
          <a:stretch/>
        </p:blipFill>
        <p:spPr bwMode="auto">
          <a:xfrm>
            <a:off x="-171" y="2068797"/>
            <a:ext cx="959900" cy="12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893811" y="4296628"/>
            <a:ext cx="8046303" cy="1158875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fuels this by combining superior human capital with cutting edge solutions in hyper-specialized areas. 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Contact with us on 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  <a:hlinkClick r:id="rId4"/>
              </a:rPr>
              <a:t>www.mphasis.com</a:t>
            </a:r>
            <a:endParaRPr lang="en-US" sz="11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just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15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/>
          </p:cNvSpPr>
          <p:nvPr userDrawn="1"/>
        </p:nvSpPr>
        <p:spPr bwMode="auto">
          <a:xfrm flipH="1">
            <a:off x="36513" y="6553200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200" smtClean="0">
                <a:solidFill>
                  <a:schemeClr val="bg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9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4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685800" y="6680200"/>
            <a:ext cx="6019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defRPr/>
            </a:pPr>
            <a:fld id="{DD3E44CC-EE8E-4834-94A3-52284448F6C9}" type="datetime3">
              <a:rPr lang="en-US" altLang="en-US" sz="800" smtClean="0">
                <a:solidFill>
                  <a:srgbClr val="000000"/>
                </a:solidFill>
                <a:latin typeface="Calibri" pitchFamily="34" charset="0"/>
              </a:rPr>
              <a:pPr algn="l" eaLnBrk="1" hangingPunct="1">
                <a:defRPr/>
              </a:pPr>
              <a:t>16 June 2016</a:t>
            </a:fld>
            <a:r>
              <a:rPr lang="en-US" altLang="en-US" sz="800" dirty="0" smtClean="0">
                <a:solidFill>
                  <a:srgbClr val="000000"/>
                </a:solidFill>
                <a:latin typeface="Calibri" pitchFamily="34" charset="0"/>
              </a:rPr>
              <a:t> | </a:t>
            </a:r>
            <a:r>
              <a:rPr lang="en-IN" altLang="en-US" sz="800" dirty="0" smtClean="0">
                <a:solidFill>
                  <a:srgbClr val="000000"/>
                </a:solidFill>
                <a:latin typeface="Calibri" pitchFamily="34" charset="0"/>
              </a:rPr>
              <a:t>Proprietary and confidential information. © MphasiS</a:t>
            </a:r>
            <a:r>
              <a:rPr lang="en-IN" altLang="en-US" sz="800" baseline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IN" altLang="en-US" sz="800" dirty="0" smtClean="0">
                <a:solidFill>
                  <a:srgbClr val="000000"/>
                </a:solidFill>
                <a:latin typeface="Calibri" pitchFamily="34" charset="0"/>
              </a:rPr>
              <a:t>2013</a:t>
            </a:r>
            <a:endParaRPr lang="en-US" altLang="en-US" sz="8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" name="Picture 2" descr="D:\Suhas Jadhav\D Drive\2014_Mphasis Brand\Suhas logo\Format\Mphasis-Logo Color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85075" y="6357938"/>
            <a:ext cx="150971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0" r:id="rId5"/>
    <p:sldLayoutId id="2147483662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itle 4"/>
          <p:cNvSpPr>
            <a:spLocks noGrp="1"/>
          </p:cNvSpPr>
          <p:nvPr>
            <p:ph type="title"/>
          </p:nvPr>
        </p:nvSpPr>
        <p:spPr bwMode="auto">
          <a:xfrm>
            <a:off x="0" y="914401"/>
            <a:ext cx="9144000" cy="533400"/>
          </a:xfrm>
          <a:noFill/>
          <a:ln>
            <a:miter lim="800000"/>
            <a:headEnd/>
            <a:tailEnd/>
          </a:ln>
        </p:spPr>
        <p:txBody>
          <a:bodyPr vert="horz" lIns="91440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solidFill>
                  <a:srgbClr val="1895DD"/>
                </a:solidFill>
              </a:rPr>
              <a:t> Source Code Management on Bitbucket</a:t>
            </a:r>
          </a:p>
        </p:txBody>
      </p:sp>
    </p:spTree>
    <p:extLst>
      <p:ext uri="{BB962C8B-B14F-4D97-AF65-F5344CB8AC3E}">
        <p14:creationId xmlns:p14="http://schemas.microsoft.com/office/powerpoint/2010/main" val="21022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Click on “Clone in SourceTree”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5212"/>
            <a:ext cx="9144000" cy="52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2593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Automatically opens SourceTree window with clone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0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106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Cloning repository to local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4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8915400" cy="53355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Copy Any source file to mock repository locally ex-</a:t>
            </a:r>
            <a:r>
              <a:rPr lang="en-US" dirty="0" err="1" smtClean="0"/>
              <a:t>home.jsp</a:t>
            </a:r>
            <a:r>
              <a:rPr lang="en-US" dirty="0" smtClean="0"/>
              <a:t>, soon after which you would be able to see the file in SourceTree </a:t>
            </a:r>
            <a:r>
              <a:rPr lang="en-US" dirty="0" err="1" smtClean="0"/>
              <a:t>Unstaging</a:t>
            </a:r>
            <a:r>
              <a:rPr lang="en-US" dirty="0" smtClean="0"/>
              <a:t> section.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 file it will automatically get into stag mode, which is ready to commit now.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Create file, Add it locally and Push it to Bitbucket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3371"/>
            <a:ext cx="9067800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1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Committing code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3"/>
            <a:ext cx="9144000" cy="2744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6200"/>
            <a:ext cx="9144000" cy="2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3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259388"/>
          </a:xfrm>
        </p:spPr>
        <p:txBody>
          <a:bodyPr/>
          <a:lstStyle/>
          <a:p>
            <a:r>
              <a:rPr lang="en-US" dirty="0" smtClean="0"/>
              <a:t>Click on push button. Select all tags and click ok button, it gets stored in bitbucket.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Push to bitbucket from SourceTree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05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4346"/>
            <a:ext cx="9144000" cy="38626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Files pushed to bitbucket succefully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2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r>
              <a:rPr lang="en-US" dirty="0" smtClean="0"/>
              <a:t>Click on source and commits in navigation section to validate.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Validating committed file in Bitbucket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3" y="1328074"/>
            <a:ext cx="8229600" cy="47558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Flow to create repository and add files from local system to Bit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2439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48580"/>
          </a:xfrm>
        </p:spPr>
        <p:txBody>
          <a:bodyPr/>
          <a:lstStyle/>
          <a:p>
            <a:r>
              <a:rPr lang="en-US" dirty="0" smtClean="0"/>
              <a:t>Bit Bucket Repository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9144000" cy="25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r>
              <a:rPr lang="en-US" dirty="0" smtClean="0"/>
              <a:t>Source code can be copied in two ways: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smtClean="0"/>
              <a:t>Clone your repository to your local system</a:t>
            </a:r>
          </a:p>
          <a:p>
            <a:pPr marL="457200" indent="-457200">
              <a:buAutoNum type="arabicPeriod"/>
            </a:pPr>
            <a:r>
              <a:rPr lang="en-US" b="1" dirty="0"/>
              <a:t>Create a file, add it locally, and push it to </a:t>
            </a:r>
            <a:r>
              <a:rPr lang="en-US" b="1" dirty="0" smtClean="0"/>
              <a:t>Bitbucket</a:t>
            </a:r>
            <a:endParaRPr lang="en-US" dirty="0"/>
          </a:p>
          <a:p>
            <a:r>
              <a:rPr lang="en-US" dirty="0" smtClean="0"/>
              <a:t>SourceTree </a:t>
            </a:r>
            <a:r>
              <a:rPr lang="en-US" dirty="0"/>
              <a:t>refers to copying a repository as "cloning" it. When you clone a repository, you create a connection between the Bitbucket server and your local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Copy source code file from Local System to Bitbucket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7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065212"/>
          </a:xfrm>
        </p:spPr>
        <p:txBody>
          <a:bodyPr/>
          <a:lstStyle/>
          <a:p>
            <a:r>
              <a:rPr lang="en-US" dirty="0" smtClean="0"/>
              <a:t>Cloning Repository to Local System using SourceTree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2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Install SourceTree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3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2593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Connect bitbucket via SourceTree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1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1065212"/>
            <a:ext cx="8535987" cy="51831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46667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Click on “Clone in source Tree”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2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6E2D45C0B094BBDC83CCBD683535D" ma:contentTypeVersion="0" ma:contentTypeDescription="Create a new document." ma:contentTypeScope="" ma:versionID="dcbaa5f35364c0b35504a4da3d9915d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BAC7EFA-B5CE-4BBF-9A5D-D80DFC9213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2D2258-8150-4F67-AA36-9913B4070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CAA18F0-A247-4377-9C3B-8C6823E1087C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30483</TotalTime>
  <Words>234</Words>
  <Application>Microsoft Office PowerPoint</Application>
  <PresentationFormat>On-screen Show (4:3)</PresentationFormat>
  <Paragraphs>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Tahoma</vt:lpstr>
      <vt:lpstr>Wingdings</vt:lpstr>
      <vt:lpstr>ヒラギノ角ゴ Pro W3</vt:lpstr>
      <vt:lpstr>Office Theme</vt:lpstr>
      <vt:lpstr> Source Code Management on Bitbucket</vt:lpstr>
      <vt:lpstr>Flow to create repository and add files from local system to Bit bucket</vt:lpstr>
      <vt:lpstr>Bit Bucket Repository </vt:lpstr>
      <vt:lpstr>Copy source code file from Local System to Bitbucket</vt:lpstr>
      <vt:lpstr>Cloning Repository to Local System using SourceTree</vt:lpstr>
      <vt:lpstr>Install SourceTree</vt:lpstr>
      <vt:lpstr>Connect bitbucket via SourceTree</vt:lpstr>
      <vt:lpstr>PowerPoint Presentation</vt:lpstr>
      <vt:lpstr>Click on “Clone in source Tree” Button</vt:lpstr>
      <vt:lpstr>Click on “Clone in SourceTree”</vt:lpstr>
      <vt:lpstr>Automatically opens SourceTree window with clone info</vt:lpstr>
      <vt:lpstr>Cloning repository to local system</vt:lpstr>
      <vt:lpstr>Create file, Add it locally and Push it to Bitbucket</vt:lpstr>
      <vt:lpstr>Committing code </vt:lpstr>
      <vt:lpstr>Push to bitbucket from SourceTree</vt:lpstr>
      <vt:lpstr>Files pushed to bitbucket succefully</vt:lpstr>
      <vt:lpstr>Validating committed file in Bitbucket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Quality Operations</dc:creator>
  <cp:lastModifiedBy>Anitha K</cp:lastModifiedBy>
  <cp:revision>2174</cp:revision>
  <dcterms:created xsi:type="dcterms:W3CDTF">2012-01-31T13:53:38Z</dcterms:created>
  <dcterms:modified xsi:type="dcterms:W3CDTF">2016-06-16T05:21:02Z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0x0101004996E2D45C0B094BBDC83CCBD683535D</vt:lpwstr>
  </property>
</Properties>
</file>