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 bookmarkIdSeed="2">
  <p:sldMasterIdLst>
    <p:sldMasterId id="2147483653" r:id="rId1"/>
    <p:sldMasterId id="2147483654" r:id="rId2"/>
    <p:sldMasterId id="2147483657" r:id="rId3"/>
  </p:sldMasterIdLst>
  <p:notesMasterIdLst>
    <p:notesMasterId r:id="rId13"/>
  </p:notesMasterIdLst>
  <p:sldIdLst>
    <p:sldId id="256" r:id="rId4"/>
    <p:sldId id="379" r:id="rId5"/>
    <p:sldId id="382" r:id="rId6"/>
    <p:sldId id="385" r:id="rId7"/>
    <p:sldId id="386" r:id="rId8"/>
    <p:sldId id="384" r:id="rId9"/>
    <p:sldId id="383" r:id="rId10"/>
    <p:sldId id="381" r:id="rId11"/>
    <p:sldId id="372" r:id="rId12"/>
  </p:sldIdLst>
  <p:sldSz cx="9144000" cy="5715000" type="screen16x1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DFF9"/>
    <a:srgbClr val="50C45E"/>
    <a:srgbClr val="0086EA"/>
    <a:srgbClr val="14F439"/>
    <a:srgbClr val="15AB27"/>
    <a:srgbClr val="7818D8"/>
    <a:srgbClr val="20F443"/>
    <a:srgbClr val="66FF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1CBD39-193D-46ED-8C27-A23B8A819F65}">
  <a:tblStyle styleId="{261CBD39-193D-46ED-8C27-A23B8A819F65}" styleName="Table_0"/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76" autoAdjust="0"/>
    <p:restoredTop sz="99822" autoAdjust="0"/>
  </p:normalViewPr>
  <p:slideViewPr>
    <p:cSldViewPr snapToGrid="0" snapToObjects="1">
      <p:cViewPr varScale="1">
        <p:scale>
          <a:sx n="89" d="100"/>
          <a:sy n="89" d="100"/>
        </p:scale>
        <p:origin x="1026" y="36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685800"/>
            <a:ext cx="54863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616379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06471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 smtClean="0">
                <a:solidFill>
                  <a:schemeClr val="tx1"/>
                </a:solidFill>
              </a:rPr>
              <a:t>Slide not required to be covered during the presentation, but could be left to give a context for offline readers</a:t>
            </a:r>
          </a:p>
          <a:p>
            <a:pPr>
              <a:spcBef>
                <a:spcPts val="0"/>
              </a:spcBef>
              <a:buNone/>
            </a:pPr>
            <a:endParaRPr b="0" dirty="0"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65293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 smtClean="0">
                <a:solidFill>
                  <a:schemeClr val="tx1"/>
                </a:solidFill>
              </a:rPr>
              <a:t>Slide not required to be covered during the presentation, but could be left to give a context for offline readers</a:t>
            </a:r>
          </a:p>
          <a:p>
            <a:pPr>
              <a:spcBef>
                <a:spcPts val="0"/>
              </a:spcBef>
              <a:buNone/>
            </a:pPr>
            <a:endParaRPr b="0" dirty="0"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145352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 smtClean="0">
                <a:solidFill>
                  <a:schemeClr val="tx1"/>
                </a:solidFill>
              </a:rPr>
              <a:t>Slide not required to be covered during the presentation, but could be left to give a context for offline readers</a:t>
            </a:r>
          </a:p>
          <a:p>
            <a:pPr>
              <a:spcBef>
                <a:spcPts val="0"/>
              </a:spcBef>
              <a:buNone/>
            </a:pPr>
            <a:endParaRPr b="0" dirty="0"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033858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 smtClean="0">
                <a:solidFill>
                  <a:schemeClr val="tx1"/>
                </a:solidFill>
              </a:rPr>
              <a:t>Slide not required to be covered during the presentation, but could be left to give a context for offline readers</a:t>
            </a:r>
          </a:p>
          <a:p>
            <a:pPr>
              <a:spcBef>
                <a:spcPts val="0"/>
              </a:spcBef>
              <a:buNone/>
            </a:pPr>
            <a:endParaRPr b="0" dirty="0"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7621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 smtClean="0">
                <a:solidFill>
                  <a:schemeClr val="tx1"/>
                </a:solidFill>
              </a:rPr>
              <a:t>Slide not required to be covered during the presentation, but could be left to give a context for offline readers</a:t>
            </a:r>
          </a:p>
          <a:p>
            <a:pPr>
              <a:spcBef>
                <a:spcPts val="0"/>
              </a:spcBef>
              <a:buNone/>
            </a:pPr>
            <a:endParaRPr b="0" dirty="0"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13208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phasis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608400" y="1057300"/>
            <a:ext cx="6195847" cy="3000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4288" indent="-1587" rtl="0">
              <a:lnSpc>
                <a:spcPct val="90000"/>
              </a:lnSpc>
              <a:spcBef>
                <a:spcPts val="0"/>
              </a:spcBef>
              <a:buClr>
                <a:srgbClr val="A6A6A6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608400" y="1365849"/>
            <a:ext cx="1079872" cy="1806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4288" indent="-1587" rtl="0">
              <a:spcBef>
                <a:spcPts val="0"/>
              </a:spcBef>
              <a:buClr>
                <a:srgbClr val="A6A6A6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>
            <a:spLocks noGrp="1"/>
          </p:cNvSpPr>
          <p:nvPr>
            <p:ph type="pic" idx="3"/>
          </p:nvPr>
        </p:nvSpPr>
        <p:spPr>
          <a:xfrm>
            <a:off x="7072329" y="697260"/>
            <a:ext cx="1821067" cy="660135"/>
          </a:xfrm>
          <a:prstGeom prst="rect">
            <a:avLst/>
          </a:prstGeom>
          <a:noFill/>
          <a:ln>
            <a:noFill/>
          </a:ln>
        </p:spPr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608400" y="217207"/>
            <a:ext cx="6195847" cy="8400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lnSpc>
                <a:spcPct val="85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/>
          </p:cNvSpPr>
          <p:nvPr userDrawn="1"/>
        </p:nvSpPr>
        <p:spPr bwMode="auto">
          <a:xfrm flipH="1">
            <a:off x="36513" y="5461001"/>
            <a:ext cx="3048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rIns="38100">
            <a:spAutoFit/>
          </a:bodyPr>
          <a:lstStyle>
            <a:lvl1pPr marL="92075" indent="-34290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buFont typeface="Wingdings" pitchFamily="2" charset="2"/>
              <a:buNone/>
              <a:defRPr/>
            </a:pPr>
            <a:fld id="{A5A3D938-5B7F-4290-80BE-9396A9864D1A}" type="slidenum">
              <a:rPr lang="en-US" altLang="en-US" sz="1000" smtClean="0">
                <a:solidFill>
                  <a:schemeClr val="bg1"/>
                </a:solidFill>
                <a:latin typeface="Calibri" pitchFamily="34" charset="0"/>
              </a:rPr>
              <a:pPr algn="ctr" eaLnBrk="1" hangingPunct="1">
                <a:buFont typeface="Wingdings" pitchFamily="2" charset="2"/>
                <a:buNone/>
                <a:defRPr/>
              </a:pPr>
              <a:t>‹#›</a:t>
            </a:fld>
            <a:endParaRPr lang="en-US" altLang="en-US" sz="1000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400" y="1071550"/>
            <a:ext cx="8229600" cy="40335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-146994">
              <a:lnSpc>
                <a:spcPct val="200000"/>
              </a:lnSpc>
              <a:spcBef>
                <a:spcPts val="0"/>
              </a:spcBef>
              <a:defRPr sz="1667" baseline="0">
                <a:solidFill>
                  <a:srgbClr val="000000"/>
                </a:solidFill>
                <a:latin typeface="+mn-lt"/>
              </a:defRPr>
            </a:lvl1pPr>
            <a:lvl2pPr marL="296321" indent="-158744">
              <a:buFont typeface="Wingdings" pitchFamily="2" charset="2"/>
              <a:buChar char="§"/>
              <a:tabLst>
                <a:tab pos="296321" algn="l"/>
              </a:tabLst>
              <a:defRPr sz="1667" baseline="0">
                <a:solidFill>
                  <a:srgbClr val="000000"/>
                </a:solidFill>
                <a:latin typeface="+mn-lt"/>
              </a:defRPr>
            </a:lvl2pPr>
            <a:lvl3pPr marL="518563" indent="-190492">
              <a:buFont typeface="Calibri" pitchFamily="34" charset="0"/>
              <a:buChar char="‒"/>
              <a:tabLst>
                <a:tab pos="518563" algn="l"/>
              </a:tabLst>
              <a:defRPr sz="1667"/>
            </a:lvl3pPr>
            <a:lvl4pPr marL="444482" indent="-190492"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Title 14"/>
          <p:cNvSpPr>
            <a:spLocks noGrp="1" noChangeAspect="1"/>
          </p:cNvSpPr>
          <p:nvPr>
            <p:ph type="title"/>
          </p:nvPr>
        </p:nvSpPr>
        <p:spPr>
          <a:xfrm>
            <a:off x="608400" y="97194"/>
            <a:ext cx="6392492" cy="790483"/>
          </a:xfrm>
          <a:prstGeom prst="rect">
            <a:avLst/>
          </a:prstGeom>
        </p:spPr>
        <p:txBody>
          <a:bodyPr wrap="square" tIns="0" bIns="0" anchor="ctr" anchorCtr="0">
            <a:normAutofit/>
          </a:bodyPr>
          <a:lstStyle>
            <a:lvl1pPr>
              <a:lnSpc>
                <a:spcPct val="85000"/>
              </a:lnSpc>
              <a:spcBef>
                <a:spcPts val="0"/>
              </a:spcBef>
              <a:defRPr sz="2167" b="1" i="0" kern="0" baseline="0">
                <a:solidFill>
                  <a:schemeClr val="tx2"/>
                </a:solidFill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pic>
        <p:nvPicPr>
          <p:cNvPr id="14" name="Picture 5" descr="D:\Suhas Jadhav\D Drive\2014_Mphasis Brand\PPT\Template PPT\Mphasis-Logo Color.gif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36"/>
          <a:stretch/>
        </p:blipFill>
        <p:spPr bwMode="auto">
          <a:xfrm>
            <a:off x="0" y="381000"/>
            <a:ext cx="685800" cy="796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/>
          <p:cNvCxnSpPr/>
          <p:nvPr userDrawn="1"/>
        </p:nvCxnSpPr>
        <p:spPr>
          <a:xfrm>
            <a:off x="685800" y="889000"/>
            <a:ext cx="84582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69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/>
          </p:cNvSpPr>
          <p:nvPr userDrawn="1"/>
        </p:nvSpPr>
        <p:spPr bwMode="auto">
          <a:xfrm>
            <a:off x="903337" y="2313169"/>
            <a:ext cx="53752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l" eaLnBrk="1" hangingPunct="1">
              <a:lnSpc>
                <a:spcPct val="80000"/>
              </a:lnSpc>
              <a:defRPr/>
            </a:pPr>
            <a:r>
              <a:rPr lang="en-US" altLang="en-US" sz="3200" b="1" dirty="0" smtClean="0">
                <a:solidFill>
                  <a:srgbClr val="1895DD"/>
                </a:solidFill>
                <a:latin typeface="Calibri" pitchFamily="34" charset="0"/>
              </a:rPr>
              <a:t>THANK YOU</a:t>
            </a:r>
          </a:p>
        </p:txBody>
      </p:sp>
      <p:sp>
        <p:nvSpPr>
          <p:cNvPr id="4" name="Subtitle 2"/>
          <p:cNvSpPr txBox="1">
            <a:spLocks/>
          </p:cNvSpPr>
          <p:nvPr userDrawn="1"/>
        </p:nvSpPr>
        <p:spPr>
          <a:xfrm>
            <a:off x="921522" y="3415771"/>
            <a:ext cx="8046303" cy="965729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20000"/>
              </a:spcBef>
              <a:buFont typeface="Arial" charset="0"/>
              <a:buNone/>
              <a:defRPr/>
            </a:pPr>
            <a:r>
              <a:rPr lang="en-US" sz="1200" b="1" dirty="0" smtClean="0">
                <a:solidFill>
                  <a:srgbClr val="000000"/>
                </a:solidFill>
                <a:latin typeface="Calibri"/>
                <a:ea typeface="ヒラギノ角ゴ Pro W3" charset="0"/>
                <a:cs typeface="Calibri"/>
              </a:rPr>
              <a:t>About Mphasis</a:t>
            </a:r>
            <a:endParaRPr lang="en-US" sz="1200" dirty="0" smtClean="0">
              <a:solidFill>
                <a:srgbClr val="000000"/>
              </a:solidFill>
              <a:latin typeface="Calibri"/>
              <a:ea typeface="ヒラギノ角ゴ Pro W3" charset="0"/>
              <a:cs typeface="Calibri"/>
            </a:endParaRPr>
          </a:p>
          <a:p>
            <a:pPr algn="l" eaLnBrk="1" hangingPunct="1">
              <a:spcBef>
                <a:spcPct val="20000"/>
              </a:spcBef>
              <a:buFont typeface="Arial" charset="0"/>
              <a:buNone/>
              <a:defRPr/>
            </a:pPr>
            <a:r>
              <a:rPr lang="en-US" sz="1100" dirty="0" smtClean="0">
                <a:solidFill>
                  <a:srgbClr val="000000"/>
                </a:solidFill>
                <a:latin typeface="Calibri"/>
                <a:ea typeface="ヒラギノ角ゴ Pro W3" charset="0"/>
                <a:cs typeface="Calibri"/>
              </a:rPr>
              <a:t>Mphasis (an HP Company) enables chosen customers to meet the demands of an evolving market place. Mphasis fuels this by</a:t>
            </a:r>
            <a:br>
              <a:rPr lang="en-US" sz="1100" dirty="0" smtClean="0">
                <a:solidFill>
                  <a:srgbClr val="000000"/>
                </a:solidFill>
                <a:latin typeface="Calibri"/>
                <a:ea typeface="ヒラギノ角ゴ Pro W3" charset="0"/>
                <a:cs typeface="Calibri"/>
              </a:rPr>
            </a:br>
            <a:r>
              <a:rPr lang="en-US" sz="1100" dirty="0" smtClean="0">
                <a:solidFill>
                  <a:srgbClr val="000000"/>
                </a:solidFill>
                <a:latin typeface="Calibri"/>
                <a:ea typeface="ヒラギノ角ゴ Pro W3" charset="0"/>
                <a:cs typeface="Calibri"/>
              </a:rPr>
              <a:t>combining superior human capital with cutting edge solutions in hyper-specialized areas. Contact us on </a:t>
            </a:r>
            <a:r>
              <a:rPr lang="en-US" sz="1100" dirty="0" smtClean="0">
                <a:solidFill>
                  <a:srgbClr val="00B0F0"/>
                </a:solidFill>
                <a:latin typeface="Calibri"/>
                <a:ea typeface="ヒラギノ角ゴ Pro W3" charset="0"/>
                <a:cs typeface="Calibri"/>
                <a:hlinkClick r:id="rId2"/>
              </a:rPr>
              <a:t>www.mphasis.com</a:t>
            </a:r>
            <a:r>
              <a:rPr lang="en-US" sz="1100" dirty="0" smtClean="0">
                <a:solidFill>
                  <a:srgbClr val="000000"/>
                </a:solidFill>
                <a:latin typeface="Calibri"/>
                <a:ea typeface="ヒラギノ角ゴ Pro W3" charset="0"/>
                <a:cs typeface="Calibri"/>
              </a:rPr>
              <a:t>  </a:t>
            </a:r>
            <a:endParaRPr lang="en-US" sz="1100" b="1" dirty="0" smtClean="0">
              <a:solidFill>
                <a:schemeClr val="tx2"/>
              </a:solidFill>
              <a:latin typeface="Calibri"/>
              <a:ea typeface="ヒラギノ角ゴ Pro W3" charset="0"/>
              <a:cs typeface="Calibri"/>
            </a:endParaRP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1066801" y="2739149"/>
            <a:ext cx="3398057" cy="2381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4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1000070" y="2991749"/>
            <a:ext cx="64312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latin typeface="Calibri"/>
                <a:ea typeface="ヒラギノ角ゴ Pro W3" charset="0"/>
                <a:cs typeface="Calibri"/>
              </a:rPr>
              <a:t>E-mail :</a:t>
            </a:r>
            <a:r>
              <a:rPr lang="en-US" sz="1100" dirty="0" smtClean="0">
                <a:solidFill>
                  <a:srgbClr val="0000FF"/>
                </a:solidFill>
                <a:latin typeface="Calibri"/>
                <a:ea typeface="ヒラギノ角ゴ Pro W3" charset="0"/>
                <a:cs typeface="Calibri"/>
              </a:rPr>
              <a:t>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3370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/>
        </p:nvSpPr>
        <p:spPr>
          <a:xfrm>
            <a:off x="685800" y="5567362"/>
            <a:ext cx="6019799" cy="101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8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* | Proprietary and confidential information. © Mphasis 2013</a:t>
            </a:r>
          </a:p>
        </p:txBody>
      </p:sp>
      <p:pic>
        <p:nvPicPr>
          <p:cNvPr id="10" name="Shape 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85075" y="5299075"/>
            <a:ext cx="1509711" cy="38893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/>
        </p:nvSpPr>
        <p:spPr>
          <a:xfrm>
            <a:off x="685800" y="5567362"/>
            <a:ext cx="6019799" cy="101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8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* | Proprietary and confidential information. © Mphasis 2013</a:t>
            </a:r>
          </a:p>
        </p:txBody>
      </p:sp>
      <p:pic>
        <p:nvPicPr>
          <p:cNvPr id="13" name="Shape 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5075" y="5299075"/>
            <a:ext cx="1509711" cy="388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Shape 14"/>
          <p:cNvPicPr preferRelativeResize="0"/>
          <p:nvPr/>
        </p:nvPicPr>
        <p:blipFill rotWithShape="1">
          <a:blip r:embed="rId4">
            <a:alphaModFix/>
          </a:blip>
          <a:srcRect t="2940" b="1469"/>
          <a:stretch/>
        </p:blipFill>
        <p:spPr>
          <a:xfrm>
            <a:off x="-15875" y="1587500"/>
            <a:ext cx="9167811" cy="4127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Shape 15"/>
          <p:cNvCxnSpPr/>
          <p:nvPr/>
        </p:nvCxnSpPr>
        <p:spPr>
          <a:xfrm>
            <a:off x="388937" y="1585912"/>
            <a:ext cx="8763000" cy="1587"/>
          </a:xfrm>
          <a:prstGeom prst="straightConnector1">
            <a:avLst/>
          </a:prstGeom>
          <a:noFill/>
          <a:ln w="25400" cap="rnd">
            <a:solidFill>
              <a:srgbClr val="A6A6A6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6" name="Shape 16"/>
          <p:cNvCxnSpPr/>
          <p:nvPr/>
        </p:nvCxnSpPr>
        <p:spPr>
          <a:xfrm>
            <a:off x="0" y="1587500"/>
            <a:ext cx="9147175" cy="0"/>
          </a:xfrm>
          <a:prstGeom prst="straightConnector1">
            <a:avLst/>
          </a:prstGeom>
          <a:noFill/>
          <a:ln w="25400" cap="rnd">
            <a:solidFill>
              <a:srgbClr val="A6A6A6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7" name="Shape 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91350" y="127000"/>
            <a:ext cx="2011362" cy="520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" name="Shape 18"/>
          <p:cNvGrpSpPr/>
          <p:nvPr/>
        </p:nvGrpSpPr>
        <p:grpSpPr>
          <a:xfrm>
            <a:off x="3175" y="-34925"/>
            <a:ext cx="1674811" cy="1609724"/>
            <a:chOff x="0" y="0"/>
            <a:chExt cx="2147483647" cy="2147483647"/>
          </a:xfrm>
        </p:grpSpPr>
        <p:pic>
          <p:nvPicPr>
            <p:cNvPr id="19" name="Shape 19"/>
            <p:cNvPicPr preferRelativeResize="0"/>
            <p:nvPr/>
          </p:nvPicPr>
          <p:blipFill rotWithShape="1">
            <a:blip r:embed="rId5">
              <a:alphaModFix/>
            </a:blip>
            <a:srcRect l="32931"/>
            <a:stretch/>
          </p:blipFill>
          <p:spPr>
            <a:xfrm>
              <a:off x="0" y="0"/>
              <a:ext cx="2147483647" cy="214748364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Shape 20"/>
            <p:cNvSpPr txBox="1"/>
            <p:nvPr/>
          </p:nvSpPr>
          <p:spPr>
            <a:xfrm>
              <a:off x="0" y="52946262"/>
              <a:ext cx="2082346506" cy="20945373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/>
        </p:nvSpPr>
        <p:spPr>
          <a:xfrm>
            <a:off x="685800" y="5567362"/>
            <a:ext cx="6019799" cy="101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8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* | Proprietary and confidential information. © Mphasis 2013</a:t>
            </a:r>
          </a:p>
        </p:txBody>
      </p:sp>
      <p:pic>
        <p:nvPicPr>
          <p:cNvPr id="47" name="Shape 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85075" y="5299075"/>
            <a:ext cx="1509711" cy="388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Shape 48"/>
          <p:cNvPicPr preferRelativeResize="0"/>
          <p:nvPr/>
        </p:nvPicPr>
        <p:blipFill rotWithShape="1">
          <a:blip r:embed="rId5">
            <a:alphaModFix/>
          </a:blip>
          <a:srcRect l="41735"/>
          <a:stretch/>
        </p:blipFill>
        <p:spPr>
          <a:xfrm>
            <a:off x="0" y="381000"/>
            <a:ext cx="685799" cy="7969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" name="Shape 49"/>
          <p:cNvCxnSpPr/>
          <p:nvPr/>
        </p:nvCxnSpPr>
        <p:spPr>
          <a:xfrm>
            <a:off x="685800" y="889000"/>
            <a:ext cx="8458200" cy="0"/>
          </a:xfrm>
          <a:prstGeom prst="straightConnector1">
            <a:avLst/>
          </a:prstGeom>
          <a:noFill/>
          <a:ln w="25400" cap="rnd">
            <a:solidFill>
              <a:srgbClr val="A6A6A6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0" name="Shape 50"/>
          <p:cNvSpPr txBox="1"/>
          <p:nvPr/>
        </p:nvSpPr>
        <p:spPr>
          <a:xfrm>
            <a:off x="295275" y="5481637"/>
            <a:ext cx="2133599" cy="3286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Shape 51"/>
          <p:cNvSpPr txBox="1"/>
          <p:nvPr/>
        </p:nvSpPr>
        <p:spPr>
          <a:xfrm>
            <a:off x="3124200" y="5481637"/>
            <a:ext cx="2895600" cy="3286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Shape 52"/>
          <p:cNvSpPr txBox="1"/>
          <p:nvPr/>
        </p:nvSpPr>
        <p:spPr>
          <a:xfrm>
            <a:off x="6605586" y="5481637"/>
            <a:ext cx="2133599" cy="3286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7" r:id="rId2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279698" y="190500"/>
            <a:ext cx="8864301" cy="839787"/>
          </a:xfrm>
          <a:prstGeom prst="rect">
            <a:avLst/>
          </a:prstGeom>
          <a:noFill/>
          <a:ln>
            <a:noFill/>
          </a:ln>
        </p:spPr>
        <p:txBody>
          <a:bodyPr lIns="91425" tIns="0" rIns="0" bIns="0" anchor="b" anchorCtr="0">
            <a:noAutofit/>
          </a:bodyPr>
          <a:lstStyle/>
          <a:p>
            <a:pPr marL="1587" lvl="0" indent="-1587">
              <a:buClr>
                <a:srgbClr val="7F7F7F"/>
              </a:buClr>
              <a:buSzPct val="25000"/>
            </a:pPr>
            <a:r>
              <a:rPr lang="en-US" sz="3600" b="1" kern="1200" dirty="0" smtClean="0">
                <a:solidFill>
                  <a:srgbClr val="0070C0"/>
                </a:solidFill>
                <a:latin typeface="Calibri" panose="020F0502020204030204" pitchFamily="34" charset="0"/>
                <a:ea typeface="+mj-ea"/>
                <a:cs typeface="+mj-cs"/>
                <a:sym typeface="Calibri"/>
              </a:rPr>
              <a:t>Deployment using Bamboo</a:t>
            </a:r>
            <a:endParaRPr lang="en-US" sz="3600" b="1" kern="1200" dirty="0">
              <a:solidFill>
                <a:srgbClr val="0070C0"/>
              </a:solidFill>
              <a:latin typeface="Calibri" panose="020F0502020204030204" pitchFamily="34" charset="0"/>
              <a:ea typeface="+mj-ea"/>
              <a:cs typeface="+mj-cs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2958350" y="1848598"/>
            <a:ext cx="2237592" cy="1694924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Bamboo Jobs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173707" y="2293800"/>
            <a:ext cx="2237592" cy="1694924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Bamboo Jobs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354799" y="1032734"/>
            <a:ext cx="2237793" cy="426951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Team Foundation Server</a:t>
            </a:r>
            <a:endParaRPr lang="en-US" dirty="0"/>
          </a:p>
        </p:txBody>
      </p:sp>
      <p:sp>
        <p:nvSpPr>
          <p:cNvPr id="81" name="Shape 81"/>
          <p:cNvSpPr txBox="1"/>
          <p:nvPr/>
        </p:nvSpPr>
        <p:spPr>
          <a:xfrm>
            <a:off x="6266658" y="5481639"/>
            <a:ext cx="1777999" cy="328611"/>
          </a:xfrm>
          <a:prstGeom prst="rect">
            <a:avLst/>
          </a:prstGeom>
          <a:noFill/>
          <a:ln>
            <a:noFill/>
          </a:ln>
        </p:spPr>
        <p:txBody>
          <a:bodyPr lIns="59979" tIns="0" rIns="0" bIns="0" anchor="t" anchorCtr="0">
            <a:noAutofit/>
          </a:bodyPr>
          <a:lstStyle/>
          <a:p>
            <a:pPr algn="r">
              <a:buClr>
                <a:srgbClr val="000000"/>
              </a:buClr>
              <a:buSzPct val="25000"/>
            </a:pPr>
            <a:r>
              <a:rPr lang="en-US" sz="1167" dirty="0">
                <a:latin typeface="Century Gothic"/>
                <a:cs typeface="Century Gothic"/>
              </a:rPr>
              <a:t> 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6463774" y="5302252"/>
            <a:ext cx="1777999" cy="328611"/>
          </a:xfrm>
          <a:prstGeom prst="rect">
            <a:avLst/>
          </a:prstGeom>
          <a:noFill/>
          <a:ln>
            <a:noFill/>
          </a:ln>
        </p:spPr>
        <p:txBody>
          <a:bodyPr lIns="76188" tIns="76188" rIns="76188" bIns="76188" anchor="t" anchorCtr="0">
            <a:noAutofit/>
          </a:bodyPr>
          <a:lstStyle/>
          <a:p>
            <a:pPr algn="r">
              <a:buClr>
                <a:schemeClr val="dk1"/>
              </a:buClr>
              <a:buSzPct val="25000"/>
            </a:pPr>
            <a:r>
              <a:rPr lang="en-US" sz="1500" dirty="0">
                <a:solidFill>
                  <a:schemeClr val="dk1"/>
                </a:solidFill>
                <a:latin typeface="Century Gothic"/>
                <a:cs typeface="Century Gothic"/>
              </a:rPr>
              <a:t> </a:t>
            </a:r>
          </a:p>
        </p:txBody>
      </p:sp>
      <p:sp>
        <p:nvSpPr>
          <p:cNvPr id="11" name="Title 2"/>
          <p:cNvSpPr>
            <a:spLocks noGrp="1"/>
          </p:cNvSpPr>
          <p:nvPr>
            <p:ph type="title"/>
          </p:nvPr>
        </p:nvSpPr>
        <p:spPr>
          <a:xfrm>
            <a:off x="505204" y="107952"/>
            <a:ext cx="8348339" cy="790483"/>
          </a:xfrm>
        </p:spPr>
        <p:txBody>
          <a:bodyPr wrap="square" tIns="0" bIns="0" anchor="ctr" anchorCtr="0">
            <a:normAutofit/>
          </a:bodyPr>
          <a:lstStyle/>
          <a:p>
            <a:r>
              <a:rPr lang="en-IN" sz="2600" dirty="0" smtClean="0">
                <a:solidFill>
                  <a:srgbClr val="1895D2"/>
                </a:solidFill>
              </a:rPr>
              <a:t>Bamboo – Build</a:t>
            </a:r>
            <a:endParaRPr lang="en-US" sz="2600" dirty="0">
              <a:solidFill>
                <a:srgbClr val="1895D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1239" y="1952894"/>
            <a:ext cx="1716150" cy="170628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BuildConfig</a:t>
            </a:r>
            <a:r>
              <a:rPr lang="en-US" dirty="0" smtClean="0">
                <a:solidFill>
                  <a:schemeClr val="tx1"/>
                </a:solidFill>
              </a:rPr>
              <a:t> File</a:t>
            </a:r>
          </a:p>
          <a:p>
            <a:r>
              <a:rPr lang="en-US" sz="1100" dirty="0" smtClean="0">
                <a:solidFill>
                  <a:srgbClr val="FFC000"/>
                </a:solidFill>
              </a:rPr>
              <a:t>&lt;TFD Path&gt;</a:t>
            </a:r>
          </a:p>
          <a:p>
            <a:r>
              <a:rPr lang="en-US" sz="1100" dirty="0" smtClean="0">
                <a:solidFill>
                  <a:srgbClr val="FFC000"/>
                </a:solidFill>
              </a:rPr>
              <a:t>&lt;Branch&gt;</a:t>
            </a:r>
          </a:p>
          <a:p>
            <a:r>
              <a:rPr lang="en-US" sz="1100" dirty="0" smtClean="0">
                <a:solidFill>
                  <a:srgbClr val="FFC000"/>
                </a:solidFill>
              </a:rPr>
              <a:t>&lt;etc..)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7532" y="3864578"/>
            <a:ext cx="1452688" cy="37612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Solution File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63774" y="3163925"/>
            <a:ext cx="1452688" cy="63658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Packaged File 3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453204" y="2689525"/>
            <a:ext cx="2237592" cy="16949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Bamboo Jobs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732701" y="3185049"/>
            <a:ext cx="1678598" cy="37612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Source Code Task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732701" y="3670222"/>
            <a:ext cx="1678598" cy="37612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Build Task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237389" y="2555496"/>
            <a:ext cx="828540" cy="302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996255" y="3866377"/>
            <a:ext cx="1108037" cy="302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5712109" y="3306912"/>
            <a:ext cx="751665" cy="302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431705" y="2371234"/>
            <a:ext cx="1452688" cy="63658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Packaged File 2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5411300" y="2514221"/>
            <a:ext cx="998890" cy="302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421353" y="1597663"/>
            <a:ext cx="1452688" cy="63658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Packaged File 1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5195942" y="1897557"/>
            <a:ext cx="1214247" cy="302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9554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3093612" y="1474640"/>
            <a:ext cx="2743200" cy="2861539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Deployment Projects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3239848" y="1584862"/>
            <a:ext cx="2743200" cy="286153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Deployment Projects-1</a:t>
            </a:r>
            <a:endParaRPr lang="en-US" dirty="0"/>
          </a:p>
        </p:txBody>
      </p:sp>
      <p:sp>
        <p:nvSpPr>
          <p:cNvPr id="81" name="Shape 81"/>
          <p:cNvSpPr txBox="1"/>
          <p:nvPr/>
        </p:nvSpPr>
        <p:spPr>
          <a:xfrm>
            <a:off x="6266658" y="5481639"/>
            <a:ext cx="1777999" cy="328611"/>
          </a:xfrm>
          <a:prstGeom prst="rect">
            <a:avLst/>
          </a:prstGeom>
          <a:noFill/>
          <a:ln>
            <a:noFill/>
          </a:ln>
        </p:spPr>
        <p:txBody>
          <a:bodyPr lIns="59979" tIns="0" rIns="0" bIns="0" anchor="t" anchorCtr="0">
            <a:noAutofit/>
          </a:bodyPr>
          <a:lstStyle/>
          <a:p>
            <a:pPr algn="r">
              <a:buClr>
                <a:srgbClr val="000000"/>
              </a:buClr>
              <a:buSzPct val="25000"/>
            </a:pPr>
            <a:r>
              <a:rPr lang="en-US" sz="1167" dirty="0">
                <a:latin typeface="Century Gothic"/>
                <a:cs typeface="Century Gothic"/>
              </a:rPr>
              <a:t> 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6463774" y="5302252"/>
            <a:ext cx="1777999" cy="328611"/>
          </a:xfrm>
          <a:prstGeom prst="rect">
            <a:avLst/>
          </a:prstGeom>
          <a:noFill/>
          <a:ln>
            <a:noFill/>
          </a:ln>
        </p:spPr>
        <p:txBody>
          <a:bodyPr lIns="76188" tIns="76188" rIns="76188" bIns="76188" anchor="t" anchorCtr="0">
            <a:noAutofit/>
          </a:bodyPr>
          <a:lstStyle/>
          <a:p>
            <a:pPr algn="r">
              <a:buClr>
                <a:schemeClr val="dk1"/>
              </a:buClr>
              <a:buSzPct val="25000"/>
            </a:pPr>
            <a:r>
              <a:rPr lang="en-US" sz="1500" dirty="0">
                <a:solidFill>
                  <a:schemeClr val="dk1"/>
                </a:solidFill>
                <a:latin typeface="Century Gothic"/>
                <a:cs typeface="Century Gothic"/>
              </a:rPr>
              <a:t> </a:t>
            </a:r>
          </a:p>
        </p:txBody>
      </p:sp>
      <p:sp>
        <p:nvSpPr>
          <p:cNvPr id="11" name="Title 2"/>
          <p:cNvSpPr>
            <a:spLocks noGrp="1"/>
          </p:cNvSpPr>
          <p:nvPr>
            <p:ph type="title"/>
          </p:nvPr>
        </p:nvSpPr>
        <p:spPr>
          <a:xfrm>
            <a:off x="505204" y="107952"/>
            <a:ext cx="8348339" cy="790483"/>
          </a:xfrm>
        </p:spPr>
        <p:txBody>
          <a:bodyPr wrap="square" tIns="0" bIns="0" anchor="ctr" anchorCtr="0">
            <a:normAutofit/>
          </a:bodyPr>
          <a:lstStyle/>
          <a:p>
            <a:r>
              <a:rPr lang="en-IN" sz="2600" dirty="0" smtClean="0">
                <a:solidFill>
                  <a:srgbClr val="1895D2"/>
                </a:solidFill>
              </a:rPr>
              <a:t>Bamboo – Deploy</a:t>
            </a:r>
            <a:endParaRPr lang="en-US" sz="2600" dirty="0">
              <a:solidFill>
                <a:srgbClr val="1895D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8014" y="1626174"/>
            <a:ext cx="1678598" cy="109804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Deploy </a:t>
            </a:r>
            <a:r>
              <a:rPr lang="en-US" dirty="0" err="1" smtClean="0">
                <a:solidFill>
                  <a:schemeClr val="tx1"/>
                </a:solidFill>
              </a:rPr>
              <a:t>Config</a:t>
            </a:r>
            <a:r>
              <a:rPr lang="en-US" dirty="0" smtClean="0">
                <a:solidFill>
                  <a:schemeClr val="tx1"/>
                </a:solidFill>
              </a:rPr>
              <a:t> File</a:t>
            </a:r>
          </a:p>
          <a:p>
            <a:r>
              <a:rPr lang="en-US" sz="1100" dirty="0" smtClean="0">
                <a:solidFill>
                  <a:srgbClr val="FFC000"/>
                </a:solidFill>
              </a:rPr>
              <a:t>&lt;Package &gt;</a:t>
            </a:r>
          </a:p>
          <a:p>
            <a:r>
              <a:rPr lang="en-US" sz="1100" dirty="0" smtClean="0">
                <a:solidFill>
                  <a:srgbClr val="FFC000"/>
                </a:solidFill>
              </a:rPr>
              <a:t>&lt;Deployment type&gt;</a:t>
            </a:r>
          </a:p>
          <a:p>
            <a:r>
              <a:rPr lang="en-US" sz="1100" dirty="0" smtClean="0">
                <a:solidFill>
                  <a:srgbClr val="FFC000"/>
                </a:solidFill>
              </a:rPr>
              <a:t>&lt;Any other…&gt;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4779" y="3303446"/>
            <a:ext cx="1678598" cy="37612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Package File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89083" y="2077602"/>
            <a:ext cx="1913851" cy="37612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Deployment in Dev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89084" y="2867092"/>
            <a:ext cx="1913851" cy="37612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Deployment in Test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789084" y="3570889"/>
            <a:ext cx="1913851" cy="49271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Deployment in Pre-Prod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773956" y="2109183"/>
            <a:ext cx="1674985" cy="615037"/>
            <a:chOff x="3773956" y="2109183"/>
            <a:chExt cx="1466007" cy="615037"/>
          </a:xfrm>
        </p:grpSpPr>
        <p:sp>
          <p:nvSpPr>
            <p:cNvPr id="14" name="Rectangle 13"/>
            <p:cNvSpPr/>
            <p:nvPr/>
          </p:nvSpPr>
          <p:spPr>
            <a:xfrm>
              <a:off x="3773956" y="2109183"/>
              <a:ext cx="1466007" cy="615037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Deploy-Dev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979343" y="2378420"/>
              <a:ext cx="1097280" cy="2190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Task “Dev”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794979" y="2858442"/>
            <a:ext cx="1702179" cy="615037"/>
            <a:chOff x="3773956" y="2109183"/>
            <a:chExt cx="1466007" cy="615037"/>
          </a:xfrm>
        </p:grpSpPr>
        <p:sp>
          <p:nvSpPr>
            <p:cNvPr id="20" name="Rectangle 19"/>
            <p:cNvSpPr/>
            <p:nvPr/>
          </p:nvSpPr>
          <p:spPr>
            <a:xfrm>
              <a:off x="3773956" y="2109183"/>
              <a:ext cx="1466007" cy="615037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Deploy-Test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979342" y="2378420"/>
              <a:ext cx="1118303" cy="2118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Task </a:t>
              </a:r>
              <a:r>
                <a:rPr lang="en-US" dirty="0" smtClean="0">
                  <a:solidFill>
                    <a:schemeClr val="tx1"/>
                  </a:solidFill>
                </a:rPr>
                <a:t>“Test”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816002" y="3583720"/>
            <a:ext cx="1681156" cy="615037"/>
            <a:chOff x="3773956" y="2109183"/>
            <a:chExt cx="1466007" cy="615037"/>
          </a:xfrm>
        </p:grpSpPr>
        <p:sp>
          <p:nvSpPr>
            <p:cNvPr id="23" name="Rectangle 22"/>
            <p:cNvSpPr/>
            <p:nvPr/>
          </p:nvSpPr>
          <p:spPr>
            <a:xfrm>
              <a:off x="3773956" y="2109183"/>
              <a:ext cx="1466007" cy="615037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Deploy-Pre Prod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851587" y="2378420"/>
              <a:ext cx="1346330" cy="2190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Task </a:t>
              </a:r>
              <a:r>
                <a:rPr lang="en-US" dirty="0" smtClean="0">
                  <a:solidFill>
                    <a:schemeClr val="tx1"/>
                  </a:solidFill>
                </a:rPr>
                <a:t>“Pre=Prod”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534779" y="3799878"/>
            <a:ext cx="1691833" cy="53630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Environment type ???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232717" y="3861255"/>
            <a:ext cx="776912" cy="130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5570385" y="3012240"/>
            <a:ext cx="1205865" cy="130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5558055" y="3752988"/>
            <a:ext cx="1205865" cy="130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2237482" y="3410174"/>
            <a:ext cx="782904" cy="130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2224701" y="2137794"/>
            <a:ext cx="776912" cy="130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5526351" y="2240545"/>
            <a:ext cx="1205865" cy="130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9950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>
                <a:solidFill>
                  <a:srgbClr val="1895D2"/>
                </a:solidFill>
              </a:rPr>
              <a:t>R</a:t>
            </a:r>
            <a:r>
              <a:rPr lang="en-IN" sz="2400" dirty="0" smtClean="0">
                <a:solidFill>
                  <a:srgbClr val="1895D2"/>
                </a:solidFill>
              </a:rPr>
              <a:t>elease pipeline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7677"/>
            <a:ext cx="9144000" cy="4217723"/>
          </a:xfrm>
        </p:spPr>
      </p:pic>
    </p:spTree>
    <p:extLst>
      <p:ext uri="{BB962C8B-B14F-4D97-AF65-F5344CB8AC3E}">
        <p14:creationId xmlns:p14="http://schemas.microsoft.com/office/powerpoint/2010/main" val="2978365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dirty="0">
                <a:solidFill>
                  <a:srgbClr val="1895D2"/>
                </a:solidFill>
              </a:rPr>
              <a:t>B</a:t>
            </a:r>
            <a:r>
              <a:rPr lang="en-IN" sz="2000" dirty="0" smtClean="0">
                <a:solidFill>
                  <a:srgbClr val="1895D2"/>
                </a:solidFill>
              </a:rPr>
              <a:t>amboo gadgets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089" y="887679"/>
            <a:ext cx="4797911" cy="43512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01384"/>
            <a:ext cx="4346089" cy="2237591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9149"/>
            <a:ext cx="4346089" cy="2077337"/>
          </a:xfrm>
        </p:spPr>
      </p:pic>
    </p:spTree>
    <p:extLst>
      <p:ext uri="{BB962C8B-B14F-4D97-AF65-F5344CB8AC3E}">
        <p14:creationId xmlns:p14="http://schemas.microsoft.com/office/powerpoint/2010/main" val="1016439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/>
        </p:nvSpPr>
        <p:spPr>
          <a:xfrm>
            <a:off x="6266658" y="5481639"/>
            <a:ext cx="1777999" cy="328611"/>
          </a:xfrm>
          <a:prstGeom prst="rect">
            <a:avLst/>
          </a:prstGeom>
          <a:noFill/>
          <a:ln>
            <a:noFill/>
          </a:ln>
        </p:spPr>
        <p:txBody>
          <a:bodyPr lIns="59979" tIns="0" rIns="0" bIns="0" anchor="t" anchorCtr="0">
            <a:noAutofit/>
          </a:bodyPr>
          <a:lstStyle/>
          <a:p>
            <a:pPr algn="r">
              <a:buClr>
                <a:srgbClr val="000000"/>
              </a:buClr>
              <a:buSzPct val="25000"/>
            </a:pPr>
            <a:r>
              <a:rPr lang="en-US" sz="1167" dirty="0">
                <a:latin typeface="Century Gothic"/>
                <a:cs typeface="Century Gothic"/>
              </a:rPr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Dashboards for Work in progress tasks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68" y="1172584"/>
            <a:ext cx="8907331" cy="383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38589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/>
        </p:nvSpPr>
        <p:spPr>
          <a:xfrm>
            <a:off x="6266658" y="5481639"/>
            <a:ext cx="1777999" cy="328611"/>
          </a:xfrm>
          <a:prstGeom prst="rect">
            <a:avLst/>
          </a:prstGeom>
          <a:noFill/>
          <a:ln>
            <a:noFill/>
          </a:ln>
        </p:spPr>
        <p:txBody>
          <a:bodyPr lIns="59979" tIns="0" rIns="0" bIns="0" anchor="t" anchorCtr="0">
            <a:noAutofit/>
          </a:bodyPr>
          <a:lstStyle/>
          <a:p>
            <a:pPr algn="r">
              <a:buClr>
                <a:srgbClr val="000000"/>
              </a:buClr>
              <a:buSzPct val="25000"/>
            </a:pPr>
            <a:r>
              <a:rPr lang="en-US" sz="1167" dirty="0">
                <a:latin typeface="Century Gothic"/>
                <a:cs typeface="Century Gothic"/>
              </a:rPr>
              <a:t> 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6463774" y="5302252"/>
            <a:ext cx="1777999" cy="328611"/>
          </a:xfrm>
          <a:prstGeom prst="rect">
            <a:avLst/>
          </a:prstGeom>
          <a:noFill/>
          <a:ln>
            <a:noFill/>
          </a:ln>
        </p:spPr>
        <p:txBody>
          <a:bodyPr lIns="76188" tIns="76188" rIns="76188" bIns="76188" anchor="t" anchorCtr="0">
            <a:noAutofit/>
          </a:bodyPr>
          <a:lstStyle/>
          <a:p>
            <a:pPr algn="r">
              <a:buClr>
                <a:schemeClr val="dk1"/>
              </a:buClr>
              <a:buSzPct val="25000"/>
            </a:pPr>
            <a:r>
              <a:rPr lang="en-US" sz="1500" dirty="0">
                <a:solidFill>
                  <a:schemeClr val="dk1"/>
                </a:solidFill>
                <a:latin typeface="Century Gothic"/>
                <a:cs typeface="Century Gothic"/>
              </a:rPr>
              <a:t> </a:t>
            </a:r>
          </a:p>
        </p:txBody>
      </p:sp>
      <p:sp>
        <p:nvSpPr>
          <p:cNvPr id="11" name="Title 2"/>
          <p:cNvSpPr>
            <a:spLocks noGrp="1"/>
          </p:cNvSpPr>
          <p:nvPr>
            <p:ph type="title"/>
          </p:nvPr>
        </p:nvSpPr>
        <p:spPr>
          <a:xfrm>
            <a:off x="505204" y="107952"/>
            <a:ext cx="8348339" cy="790483"/>
          </a:xfrm>
        </p:spPr>
        <p:txBody>
          <a:bodyPr wrap="square" tIns="0" bIns="0" anchor="ctr" anchorCtr="0">
            <a:normAutofit/>
          </a:bodyPr>
          <a:lstStyle/>
          <a:p>
            <a:r>
              <a:rPr lang="en-IN" sz="2600" dirty="0" smtClean="0">
                <a:solidFill>
                  <a:srgbClr val="1895D2"/>
                </a:solidFill>
              </a:rPr>
              <a:t>Dashboards – Build and Release</a:t>
            </a:r>
            <a:endParaRPr lang="en-US" sz="2600" dirty="0">
              <a:solidFill>
                <a:srgbClr val="1895D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029" y="3600079"/>
            <a:ext cx="6132152" cy="17870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886" y="1077822"/>
            <a:ext cx="5541295" cy="24101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204" y="1091084"/>
            <a:ext cx="2971800" cy="1266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204" y="2365933"/>
            <a:ext cx="24098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25509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/>
        </p:nvSpPr>
        <p:spPr>
          <a:xfrm>
            <a:off x="6266658" y="5481639"/>
            <a:ext cx="1777999" cy="328611"/>
          </a:xfrm>
          <a:prstGeom prst="rect">
            <a:avLst/>
          </a:prstGeom>
          <a:noFill/>
          <a:ln>
            <a:noFill/>
          </a:ln>
        </p:spPr>
        <p:txBody>
          <a:bodyPr lIns="59979" tIns="0" rIns="0" bIns="0" anchor="t" anchorCtr="0">
            <a:noAutofit/>
          </a:bodyPr>
          <a:lstStyle/>
          <a:p>
            <a:pPr algn="r">
              <a:buClr>
                <a:srgbClr val="000000"/>
              </a:buClr>
              <a:buSzPct val="25000"/>
            </a:pPr>
            <a:r>
              <a:rPr lang="en-US" sz="1167" dirty="0">
                <a:latin typeface="Century Gothic"/>
                <a:cs typeface="Century Gothic"/>
              </a:rPr>
              <a:t> </a:t>
            </a:r>
          </a:p>
        </p:txBody>
      </p:sp>
      <p:sp>
        <p:nvSpPr>
          <p:cNvPr id="11" name="Title 2"/>
          <p:cNvSpPr>
            <a:spLocks noGrp="1"/>
          </p:cNvSpPr>
          <p:nvPr>
            <p:ph type="title"/>
          </p:nvPr>
        </p:nvSpPr>
        <p:spPr>
          <a:xfrm>
            <a:off x="397830" y="2462258"/>
            <a:ext cx="8348339" cy="790483"/>
          </a:xfrm>
        </p:spPr>
        <p:txBody>
          <a:bodyPr wrap="square" tIns="0" bIns="0" anchor="ctr" anchorCtr="0">
            <a:normAutofit/>
          </a:bodyPr>
          <a:lstStyle/>
          <a:p>
            <a:pPr algn="ctr"/>
            <a:r>
              <a:rPr lang="en-US" sz="2600" dirty="0" smtClean="0">
                <a:solidFill>
                  <a:srgbClr val="1895D2"/>
                </a:solidFill>
              </a:rPr>
              <a:t>DEMO</a:t>
            </a:r>
            <a:endParaRPr lang="en-US" sz="2600" dirty="0">
              <a:solidFill>
                <a:srgbClr val="1895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56620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529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CORPORATE">
      <a:dk1>
        <a:srgbClr val="000000"/>
      </a:dk1>
      <a:lt1>
        <a:srgbClr val="FFFFFF"/>
      </a:lt1>
      <a:dk2>
        <a:srgbClr val="005295"/>
      </a:dk2>
      <a:lt2>
        <a:srgbClr val="FFFFFF"/>
      </a:lt2>
      <a:accent1>
        <a:srgbClr val="D9D9D9"/>
      </a:accent1>
      <a:accent2>
        <a:srgbClr val="B7DEE8"/>
      </a:accent2>
      <a:accent3>
        <a:srgbClr val="005295"/>
      </a:accent3>
      <a:accent4>
        <a:srgbClr val="939598"/>
      </a:accent4>
      <a:accent5>
        <a:srgbClr val="005295"/>
      </a:accent5>
      <a:accent6>
        <a:srgbClr val="005295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lank">
  <a:themeElements>
    <a:clrScheme name="CORPORATE">
      <a:dk1>
        <a:srgbClr val="000000"/>
      </a:dk1>
      <a:lt1>
        <a:srgbClr val="FFFFFF"/>
      </a:lt1>
      <a:dk2>
        <a:srgbClr val="005295"/>
      </a:dk2>
      <a:lt2>
        <a:srgbClr val="FFFFFF"/>
      </a:lt2>
      <a:accent1>
        <a:srgbClr val="D9D9D9"/>
      </a:accent1>
      <a:accent2>
        <a:srgbClr val="B7DEE8"/>
      </a:accent2>
      <a:accent3>
        <a:srgbClr val="005295"/>
      </a:accent3>
      <a:accent4>
        <a:srgbClr val="939598"/>
      </a:accent4>
      <a:accent5>
        <a:srgbClr val="005295"/>
      </a:accent5>
      <a:accent6>
        <a:srgbClr val="005295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1_blank">
  <a:themeElements>
    <a:clrScheme name="CORPORATE">
      <a:dk1>
        <a:srgbClr val="000000"/>
      </a:dk1>
      <a:lt1>
        <a:srgbClr val="FFFFFF"/>
      </a:lt1>
      <a:dk2>
        <a:srgbClr val="005295"/>
      </a:dk2>
      <a:lt2>
        <a:srgbClr val="FFFFFF"/>
      </a:lt2>
      <a:accent1>
        <a:srgbClr val="D9D9D9"/>
      </a:accent1>
      <a:accent2>
        <a:srgbClr val="B7DEE8"/>
      </a:accent2>
      <a:accent3>
        <a:srgbClr val="005295"/>
      </a:accent3>
      <a:accent4>
        <a:srgbClr val="939598"/>
      </a:accent4>
      <a:accent5>
        <a:srgbClr val="005295"/>
      </a:accent5>
      <a:accent6>
        <a:srgbClr val="005295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12388</TotalTime>
  <Words>223</Words>
  <Application>Microsoft Office PowerPoint</Application>
  <PresentationFormat>On-screen Show (16:10)</PresentationFormat>
  <Paragraphs>52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blank</vt:lpstr>
      <vt:lpstr>1_blank</vt:lpstr>
      <vt:lpstr>11_blank</vt:lpstr>
      <vt:lpstr>Deployment using Bamboo</vt:lpstr>
      <vt:lpstr>Bamboo – Build</vt:lpstr>
      <vt:lpstr>Bamboo – Deploy</vt:lpstr>
      <vt:lpstr>Release pipeline</vt:lpstr>
      <vt:lpstr>Bamboo gadgets</vt:lpstr>
      <vt:lpstr>Dashboards for Work in progress tasks</vt:lpstr>
      <vt:lpstr>Dashboards – Build and Release</vt:lpstr>
      <vt:lpstr>DEMO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Mphasis DevOps Consulting Proposal</dc:title>
  <dc:creator>vijay.vm@mphasis.com</dc:creator>
  <cp:lastModifiedBy>Anitha K</cp:lastModifiedBy>
  <cp:revision>580</cp:revision>
  <dcterms:modified xsi:type="dcterms:W3CDTF">2016-10-17T12:54:06Z</dcterms:modified>
</cp:coreProperties>
</file>