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 bookmarkIdSeed="2">
  <p:sldMasterIdLst>
    <p:sldMasterId id="2147483653" r:id="rId1"/>
    <p:sldMasterId id="2147483654" r:id="rId2"/>
    <p:sldMasterId id="2147483657" r:id="rId3"/>
  </p:sldMasterIdLst>
  <p:notesMasterIdLst>
    <p:notesMasterId r:id="rId16"/>
  </p:notesMasterIdLst>
  <p:sldIdLst>
    <p:sldId id="256" r:id="rId4"/>
    <p:sldId id="346" r:id="rId5"/>
    <p:sldId id="334" r:id="rId6"/>
    <p:sldId id="335" r:id="rId7"/>
    <p:sldId id="336" r:id="rId8"/>
    <p:sldId id="345" r:id="rId9"/>
    <p:sldId id="341" r:id="rId10"/>
    <p:sldId id="342" r:id="rId11"/>
    <p:sldId id="343" r:id="rId12"/>
    <p:sldId id="344" r:id="rId13"/>
    <p:sldId id="347" r:id="rId14"/>
    <p:sldId id="301" r:id="rId15"/>
  </p:sldIdLst>
  <p:sldSz cx="9144000" cy="5715000" type="screen16x1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45E"/>
    <a:srgbClr val="0086EA"/>
    <a:srgbClr val="14F439"/>
    <a:srgbClr val="20F443"/>
    <a:srgbClr val="15AB27"/>
    <a:srgbClr val="7818D8"/>
    <a:srgbClr val="66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1CBD39-193D-46ED-8C27-A23B8A819F65}">
  <a:tblStyle styleId="{261CBD39-193D-46ED-8C27-A23B8A819F65}" styleName="Table_0"/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99822" autoAdjust="0"/>
  </p:normalViewPr>
  <p:slideViewPr>
    <p:cSldViewPr snapToGrid="0" snapToObjects="1">
      <p:cViewPr varScale="1">
        <p:scale>
          <a:sx n="89" d="100"/>
          <a:sy n="89" d="100"/>
        </p:scale>
        <p:origin x="960" y="6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9F0068-D3B8-4DE5-80EE-E1A124F588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0BAB7F-FCB9-4BE8-A03E-C43EF0542743}">
      <dgm:prSet/>
      <dgm:spPr>
        <a:xfrm>
          <a:off x="0" y="15216"/>
          <a:ext cx="6420712" cy="585000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l" rtl="0"/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Description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71A66D41-C901-4FED-B2FF-1BC0D9D14A65}" type="parTrans" cxnId="{422FFDAC-2B51-45E5-8C88-319D16C03479}">
      <dgm:prSet/>
      <dgm:spPr/>
      <dgm:t>
        <a:bodyPr/>
        <a:lstStyle/>
        <a:p>
          <a:endParaRPr lang="en-US"/>
        </a:p>
      </dgm:t>
    </dgm:pt>
    <dgm:pt modelId="{D58370B6-010E-40B4-8E34-97B033FB8F3D}" type="sibTrans" cxnId="{422FFDAC-2B51-45E5-8C88-319D16C03479}">
      <dgm:prSet/>
      <dgm:spPr/>
      <dgm:t>
        <a:bodyPr/>
        <a:lstStyle/>
        <a:p>
          <a:endParaRPr lang="en-US"/>
        </a:p>
      </dgm:t>
    </dgm:pt>
    <dgm:pt modelId="{4604618F-FC69-48F5-8F9C-125446DC39BB}">
      <dgm:prSet/>
      <dgm:spPr>
        <a:xfrm>
          <a:off x="0" y="1329216"/>
          <a:ext cx="6420712" cy="585000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l" rtl="0"/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What is in it for me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1FE91830-0DD0-44EA-8661-912849ACBB3C}" type="parTrans" cxnId="{CA26D0DD-79B3-4D1B-A9F8-A9B66CD048B1}">
      <dgm:prSet/>
      <dgm:spPr/>
      <dgm:t>
        <a:bodyPr/>
        <a:lstStyle/>
        <a:p>
          <a:endParaRPr lang="en-US"/>
        </a:p>
      </dgm:t>
    </dgm:pt>
    <dgm:pt modelId="{1322F096-D61B-49AD-8DB8-1A8300258FBC}" type="sibTrans" cxnId="{CA26D0DD-79B3-4D1B-A9F8-A9B66CD048B1}">
      <dgm:prSet/>
      <dgm:spPr/>
      <dgm:t>
        <a:bodyPr/>
        <a:lstStyle/>
        <a:p>
          <a:endParaRPr lang="en-US"/>
        </a:p>
      </dgm:t>
    </dgm:pt>
    <dgm:pt modelId="{68237E3D-895F-4375-9D34-363655F85C89}">
      <dgm:prSet/>
      <dgm:spPr>
        <a:xfrm>
          <a:off x="0" y="1986216"/>
          <a:ext cx="6420712" cy="585000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l" rtl="0"/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Tool usage with Examples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774EC9EE-89E7-4CBC-81F8-DB5ECE3AC30C}" type="parTrans" cxnId="{B7D9ECC6-44BE-4589-917D-39325F220BC4}">
      <dgm:prSet/>
      <dgm:spPr/>
      <dgm:t>
        <a:bodyPr/>
        <a:lstStyle/>
        <a:p>
          <a:endParaRPr lang="en-US"/>
        </a:p>
      </dgm:t>
    </dgm:pt>
    <dgm:pt modelId="{E9436142-4B56-43D3-837A-3200326DAC20}" type="sibTrans" cxnId="{B7D9ECC6-44BE-4589-917D-39325F220BC4}">
      <dgm:prSet/>
      <dgm:spPr/>
      <dgm:t>
        <a:bodyPr/>
        <a:lstStyle/>
        <a:p>
          <a:endParaRPr lang="en-US"/>
        </a:p>
      </dgm:t>
    </dgm:pt>
    <dgm:pt modelId="{C46CEAAD-4E21-4EF4-B8DF-BA9463435E26}">
      <dgm:prSet/>
      <dgm:spPr>
        <a:xfrm>
          <a:off x="0" y="3300216"/>
          <a:ext cx="6420712" cy="585000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l" rtl="0"/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FAQ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EBD62216-CBD0-42C2-8C8A-7BA13E826CAB}" type="parTrans" cxnId="{0ECA76B1-99F3-4D3F-B938-0D549354E95B}">
      <dgm:prSet/>
      <dgm:spPr/>
      <dgm:t>
        <a:bodyPr/>
        <a:lstStyle/>
        <a:p>
          <a:endParaRPr lang="en-US"/>
        </a:p>
      </dgm:t>
    </dgm:pt>
    <dgm:pt modelId="{54B1A582-918D-491B-B64C-D2CA7748F5C5}" type="sibTrans" cxnId="{0ECA76B1-99F3-4D3F-B938-0D549354E95B}">
      <dgm:prSet/>
      <dgm:spPr/>
      <dgm:t>
        <a:bodyPr/>
        <a:lstStyle/>
        <a:p>
          <a:endParaRPr lang="en-US"/>
        </a:p>
      </dgm:t>
    </dgm:pt>
    <dgm:pt modelId="{5EDE49E6-55E3-4766-B944-04847D5957DE}">
      <dgm:prSet/>
      <dgm:spPr>
        <a:xfrm>
          <a:off x="0" y="2643216"/>
          <a:ext cx="6420712" cy="585000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l" rtl="0"/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Case studies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7D6251C1-5DDB-4575-B98A-E0A43AAD6077}" type="parTrans" cxnId="{5334CC9C-D1BE-489F-8E00-BCD0B551D42C}">
      <dgm:prSet/>
      <dgm:spPr/>
      <dgm:t>
        <a:bodyPr/>
        <a:lstStyle/>
        <a:p>
          <a:endParaRPr lang="en-US"/>
        </a:p>
      </dgm:t>
    </dgm:pt>
    <dgm:pt modelId="{753C0BD3-0C6E-4D15-BAF5-817DD766A304}" type="sibTrans" cxnId="{5334CC9C-D1BE-489F-8E00-BCD0B551D42C}">
      <dgm:prSet/>
      <dgm:spPr/>
      <dgm:t>
        <a:bodyPr/>
        <a:lstStyle/>
        <a:p>
          <a:endParaRPr lang="en-US"/>
        </a:p>
      </dgm:t>
    </dgm:pt>
    <dgm:pt modelId="{1CA781A6-7425-461B-A5EC-7F7FA6D5D5F7}">
      <dgm:prSet/>
      <dgm:spPr>
        <a:xfrm>
          <a:off x="0" y="672216"/>
          <a:ext cx="6420712" cy="585000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l" rtl="0"/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Installation, Setup and Environment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8BC90E18-96F6-402D-B722-1278DAB4D8A4}" type="parTrans" cxnId="{343F9E0A-5C73-4164-BB45-BFE2007ECA4D}">
      <dgm:prSet/>
      <dgm:spPr/>
      <dgm:t>
        <a:bodyPr/>
        <a:lstStyle/>
        <a:p>
          <a:endParaRPr lang="en-US"/>
        </a:p>
      </dgm:t>
    </dgm:pt>
    <dgm:pt modelId="{74D898BF-4157-48DF-A431-4B7A82F7E1B2}" type="sibTrans" cxnId="{343F9E0A-5C73-4164-BB45-BFE2007ECA4D}">
      <dgm:prSet/>
      <dgm:spPr/>
      <dgm:t>
        <a:bodyPr/>
        <a:lstStyle/>
        <a:p>
          <a:endParaRPr lang="en-US"/>
        </a:p>
      </dgm:t>
    </dgm:pt>
    <dgm:pt modelId="{23AC2D7D-B56C-49F3-922C-3C57526770E9}" type="pres">
      <dgm:prSet presAssocID="{079F0068-D3B8-4DE5-80EE-E1A124F5889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F1B353-165D-41AB-9DBB-66A9B4A423AB}" type="pres">
      <dgm:prSet presAssocID="{170BAB7F-FCB9-4BE8-A03E-C43EF0542743}" presName="parentText" presStyleLbl="node1" presStyleIdx="0" presStyleCnt="6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A85DC27-21D3-475F-A4E5-7AC726F0C60D}" type="pres">
      <dgm:prSet presAssocID="{D58370B6-010E-40B4-8E34-97B033FB8F3D}" presName="spacer" presStyleCnt="0"/>
      <dgm:spPr/>
    </dgm:pt>
    <dgm:pt modelId="{F63502F3-5145-43E8-B24C-F24CC85847D0}" type="pres">
      <dgm:prSet presAssocID="{1CA781A6-7425-461B-A5EC-7F7FA6D5D5F7}" presName="parentText" presStyleLbl="node1" presStyleIdx="1" presStyleCnt="6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783D6FE-992C-4A8A-B5D1-87AFAD708A08}" type="pres">
      <dgm:prSet presAssocID="{74D898BF-4157-48DF-A431-4B7A82F7E1B2}" presName="spacer" presStyleCnt="0"/>
      <dgm:spPr/>
    </dgm:pt>
    <dgm:pt modelId="{3D6C52D4-2B58-4405-8B3E-C0F25F464550}" type="pres">
      <dgm:prSet presAssocID="{4604618F-FC69-48F5-8F9C-125446DC39BB}" presName="parentText" presStyleLbl="node1" presStyleIdx="2" presStyleCnt="6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772D66AD-1271-46B3-9ABA-C611828877FB}" type="pres">
      <dgm:prSet presAssocID="{1322F096-D61B-49AD-8DB8-1A8300258FBC}" presName="spacer" presStyleCnt="0"/>
      <dgm:spPr/>
    </dgm:pt>
    <dgm:pt modelId="{42FC5387-1697-46B3-B5EA-E04409EFF6DB}" type="pres">
      <dgm:prSet presAssocID="{68237E3D-895F-4375-9D34-363655F85C89}" presName="parentText" presStyleLbl="node1" presStyleIdx="3" presStyleCnt="6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A7E2EF0-3BBA-4674-AC65-A6E9B4332391}" type="pres">
      <dgm:prSet presAssocID="{E9436142-4B56-43D3-837A-3200326DAC20}" presName="spacer" presStyleCnt="0"/>
      <dgm:spPr/>
    </dgm:pt>
    <dgm:pt modelId="{8DD3B7A1-22B0-4D08-AA7C-C84AF418BF18}" type="pres">
      <dgm:prSet presAssocID="{5EDE49E6-55E3-4766-B944-04847D5957DE}" presName="parentText" presStyleLbl="node1" presStyleIdx="4" presStyleCnt="6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74FB7C9A-D4DB-41AA-A714-709E9C58C577}" type="pres">
      <dgm:prSet presAssocID="{753C0BD3-0C6E-4D15-BAF5-817DD766A304}" presName="spacer" presStyleCnt="0"/>
      <dgm:spPr/>
    </dgm:pt>
    <dgm:pt modelId="{2B989645-29ED-465D-BC11-C892D22821CA}" type="pres">
      <dgm:prSet presAssocID="{C46CEAAD-4E21-4EF4-B8DF-BA9463435E26}" presName="parentText" presStyleLbl="node1" presStyleIdx="5" presStyleCnt="6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3050ACA5-E997-4D84-89A5-0F63CE5C3DF4}" type="presOf" srcId="{C46CEAAD-4E21-4EF4-B8DF-BA9463435E26}" destId="{2B989645-29ED-465D-BC11-C892D22821CA}" srcOrd="0" destOrd="0" presId="urn:microsoft.com/office/officeart/2005/8/layout/vList2"/>
    <dgm:cxn modelId="{343F9E0A-5C73-4164-BB45-BFE2007ECA4D}" srcId="{079F0068-D3B8-4DE5-80EE-E1A124F5889F}" destId="{1CA781A6-7425-461B-A5EC-7F7FA6D5D5F7}" srcOrd="1" destOrd="0" parTransId="{8BC90E18-96F6-402D-B722-1278DAB4D8A4}" sibTransId="{74D898BF-4157-48DF-A431-4B7A82F7E1B2}"/>
    <dgm:cxn modelId="{5334CC9C-D1BE-489F-8E00-BCD0B551D42C}" srcId="{079F0068-D3B8-4DE5-80EE-E1A124F5889F}" destId="{5EDE49E6-55E3-4766-B944-04847D5957DE}" srcOrd="4" destOrd="0" parTransId="{7D6251C1-5DDB-4575-B98A-E0A43AAD6077}" sibTransId="{753C0BD3-0C6E-4D15-BAF5-817DD766A304}"/>
    <dgm:cxn modelId="{422FFDAC-2B51-45E5-8C88-319D16C03479}" srcId="{079F0068-D3B8-4DE5-80EE-E1A124F5889F}" destId="{170BAB7F-FCB9-4BE8-A03E-C43EF0542743}" srcOrd="0" destOrd="0" parTransId="{71A66D41-C901-4FED-B2FF-1BC0D9D14A65}" sibTransId="{D58370B6-010E-40B4-8E34-97B033FB8F3D}"/>
    <dgm:cxn modelId="{B7D9ECC6-44BE-4589-917D-39325F220BC4}" srcId="{079F0068-D3B8-4DE5-80EE-E1A124F5889F}" destId="{68237E3D-895F-4375-9D34-363655F85C89}" srcOrd="3" destOrd="0" parTransId="{774EC9EE-89E7-4CBC-81F8-DB5ECE3AC30C}" sibTransId="{E9436142-4B56-43D3-837A-3200326DAC20}"/>
    <dgm:cxn modelId="{22CF9D30-0AC6-4CC9-9411-1EEF36DCEBC9}" type="presOf" srcId="{170BAB7F-FCB9-4BE8-A03E-C43EF0542743}" destId="{57F1B353-165D-41AB-9DBB-66A9B4A423AB}" srcOrd="0" destOrd="0" presId="urn:microsoft.com/office/officeart/2005/8/layout/vList2"/>
    <dgm:cxn modelId="{0ECA76B1-99F3-4D3F-B938-0D549354E95B}" srcId="{079F0068-D3B8-4DE5-80EE-E1A124F5889F}" destId="{C46CEAAD-4E21-4EF4-B8DF-BA9463435E26}" srcOrd="5" destOrd="0" parTransId="{EBD62216-CBD0-42C2-8C8A-7BA13E826CAB}" sibTransId="{54B1A582-918D-491B-B64C-D2CA7748F5C5}"/>
    <dgm:cxn modelId="{931DD141-8540-4261-85CD-58DD119B3CAF}" type="presOf" srcId="{4604618F-FC69-48F5-8F9C-125446DC39BB}" destId="{3D6C52D4-2B58-4405-8B3E-C0F25F464550}" srcOrd="0" destOrd="0" presId="urn:microsoft.com/office/officeart/2005/8/layout/vList2"/>
    <dgm:cxn modelId="{DB9FBF0C-34A0-4C66-8E69-6CE42CE9E764}" type="presOf" srcId="{68237E3D-895F-4375-9D34-363655F85C89}" destId="{42FC5387-1697-46B3-B5EA-E04409EFF6DB}" srcOrd="0" destOrd="0" presId="urn:microsoft.com/office/officeart/2005/8/layout/vList2"/>
    <dgm:cxn modelId="{B07B7903-EAEE-4900-94E6-CA225C6C1A23}" type="presOf" srcId="{5EDE49E6-55E3-4766-B944-04847D5957DE}" destId="{8DD3B7A1-22B0-4D08-AA7C-C84AF418BF18}" srcOrd="0" destOrd="0" presId="urn:microsoft.com/office/officeart/2005/8/layout/vList2"/>
    <dgm:cxn modelId="{CA26D0DD-79B3-4D1B-A9F8-A9B66CD048B1}" srcId="{079F0068-D3B8-4DE5-80EE-E1A124F5889F}" destId="{4604618F-FC69-48F5-8F9C-125446DC39BB}" srcOrd="2" destOrd="0" parTransId="{1FE91830-0DD0-44EA-8661-912849ACBB3C}" sibTransId="{1322F096-D61B-49AD-8DB8-1A8300258FBC}"/>
    <dgm:cxn modelId="{9D112C0E-B2BD-4236-B262-1B49FE9FD42C}" type="presOf" srcId="{1CA781A6-7425-461B-A5EC-7F7FA6D5D5F7}" destId="{F63502F3-5145-43E8-B24C-F24CC85847D0}" srcOrd="0" destOrd="0" presId="urn:microsoft.com/office/officeart/2005/8/layout/vList2"/>
    <dgm:cxn modelId="{33A7EAB3-5CAE-4FE3-A1D0-D8FFAE23CD7F}" type="presOf" srcId="{079F0068-D3B8-4DE5-80EE-E1A124F5889F}" destId="{23AC2D7D-B56C-49F3-922C-3C57526770E9}" srcOrd="0" destOrd="0" presId="urn:microsoft.com/office/officeart/2005/8/layout/vList2"/>
    <dgm:cxn modelId="{ADCD0807-C60B-44E6-9C01-13352F90D472}" type="presParOf" srcId="{23AC2D7D-B56C-49F3-922C-3C57526770E9}" destId="{57F1B353-165D-41AB-9DBB-66A9B4A423AB}" srcOrd="0" destOrd="0" presId="urn:microsoft.com/office/officeart/2005/8/layout/vList2"/>
    <dgm:cxn modelId="{5C968B10-9D18-4CB5-9437-0D4DF6900E5A}" type="presParOf" srcId="{23AC2D7D-B56C-49F3-922C-3C57526770E9}" destId="{3A85DC27-21D3-475F-A4E5-7AC726F0C60D}" srcOrd="1" destOrd="0" presId="urn:microsoft.com/office/officeart/2005/8/layout/vList2"/>
    <dgm:cxn modelId="{E6EB7307-2A79-47CB-A08C-778E5714F3C4}" type="presParOf" srcId="{23AC2D7D-B56C-49F3-922C-3C57526770E9}" destId="{F63502F3-5145-43E8-B24C-F24CC85847D0}" srcOrd="2" destOrd="0" presId="urn:microsoft.com/office/officeart/2005/8/layout/vList2"/>
    <dgm:cxn modelId="{2016589B-D6D3-455D-9DC3-3B7BF0C5520B}" type="presParOf" srcId="{23AC2D7D-B56C-49F3-922C-3C57526770E9}" destId="{E783D6FE-992C-4A8A-B5D1-87AFAD708A08}" srcOrd="3" destOrd="0" presId="urn:microsoft.com/office/officeart/2005/8/layout/vList2"/>
    <dgm:cxn modelId="{E9E84560-C818-4E25-8838-3D2A4B536AE9}" type="presParOf" srcId="{23AC2D7D-B56C-49F3-922C-3C57526770E9}" destId="{3D6C52D4-2B58-4405-8B3E-C0F25F464550}" srcOrd="4" destOrd="0" presId="urn:microsoft.com/office/officeart/2005/8/layout/vList2"/>
    <dgm:cxn modelId="{50D924B5-276D-4444-946C-A009C8790371}" type="presParOf" srcId="{23AC2D7D-B56C-49F3-922C-3C57526770E9}" destId="{772D66AD-1271-46B3-9ABA-C611828877FB}" srcOrd="5" destOrd="0" presId="urn:microsoft.com/office/officeart/2005/8/layout/vList2"/>
    <dgm:cxn modelId="{8F2469F7-7476-4D56-9799-BDEA83FF649A}" type="presParOf" srcId="{23AC2D7D-B56C-49F3-922C-3C57526770E9}" destId="{42FC5387-1697-46B3-B5EA-E04409EFF6DB}" srcOrd="6" destOrd="0" presId="urn:microsoft.com/office/officeart/2005/8/layout/vList2"/>
    <dgm:cxn modelId="{286B4C40-62FD-48E4-B429-0AFF583BA874}" type="presParOf" srcId="{23AC2D7D-B56C-49F3-922C-3C57526770E9}" destId="{FA7E2EF0-3BBA-4674-AC65-A6E9B4332391}" srcOrd="7" destOrd="0" presId="urn:microsoft.com/office/officeart/2005/8/layout/vList2"/>
    <dgm:cxn modelId="{AA3D9A79-31EA-4B0F-9DCC-1E0928A6AADD}" type="presParOf" srcId="{23AC2D7D-B56C-49F3-922C-3C57526770E9}" destId="{8DD3B7A1-22B0-4D08-AA7C-C84AF418BF18}" srcOrd="8" destOrd="0" presId="urn:microsoft.com/office/officeart/2005/8/layout/vList2"/>
    <dgm:cxn modelId="{F2708A7E-08BC-424C-958F-901E3E694615}" type="presParOf" srcId="{23AC2D7D-B56C-49F3-922C-3C57526770E9}" destId="{74FB7C9A-D4DB-41AA-A714-709E9C58C577}" srcOrd="9" destOrd="0" presId="urn:microsoft.com/office/officeart/2005/8/layout/vList2"/>
    <dgm:cxn modelId="{72AB2F91-C89C-42AA-A399-CC9F89102F02}" type="presParOf" srcId="{23AC2D7D-B56C-49F3-922C-3C57526770E9}" destId="{2B989645-29ED-465D-BC11-C892D22821C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1B353-165D-41AB-9DBB-66A9B4A423AB}">
      <dsp:nvSpPr>
        <dsp:cNvPr id="0" name=""/>
        <dsp:cNvSpPr/>
      </dsp:nvSpPr>
      <dsp:spPr>
        <a:xfrm>
          <a:off x="0" y="50496"/>
          <a:ext cx="6420712" cy="575639"/>
        </a:xfrm>
        <a:prstGeom prst="round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Description</a:t>
          </a:r>
          <a:endParaRPr lang="en-US" sz="2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8100" y="78596"/>
        <a:ext cx="6364512" cy="519439"/>
      </dsp:txXfrm>
    </dsp:sp>
    <dsp:sp modelId="{F63502F3-5145-43E8-B24C-F24CC85847D0}">
      <dsp:nvSpPr>
        <dsp:cNvPr id="0" name=""/>
        <dsp:cNvSpPr/>
      </dsp:nvSpPr>
      <dsp:spPr>
        <a:xfrm>
          <a:off x="0" y="695256"/>
          <a:ext cx="6420712" cy="575639"/>
        </a:xfrm>
        <a:prstGeom prst="round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Installation, Setup and Environment</a:t>
          </a:r>
          <a:endParaRPr lang="en-US" sz="2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8100" y="723356"/>
        <a:ext cx="6364512" cy="519439"/>
      </dsp:txXfrm>
    </dsp:sp>
    <dsp:sp modelId="{3D6C52D4-2B58-4405-8B3E-C0F25F464550}">
      <dsp:nvSpPr>
        <dsp:cNvPr id="0" name=""/>
        <dsp:cNvSpPr/>
      </dsp:nvSpPr>
      <dsp:spPr>
        <a:xfrm>
          <a:off x="0" y="1340016"/>
          <a:ext cx="6420712" cy="575639"/>
        </a:xfrm>
        <a:prstGeom prst="round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What is in it for me</a:t>
          </a:r>
          <a:endParaRPr lang="en-US" sz="2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8100" y="1368116"/>
        <a:ext cx="6364512" cy="519439"/>
      </dsp:txXfrm>
    </dsp:sp>
    <dsp:sp modelId="{42FC5387-1697-46B3-B5EA-E04409EFF6DB}">
      <dsp:nvSpPr>
        <dsp:cNvPr id="0" name=""/>
        <dsp:cNvSpPr/>
      </dsp:nvSpPr>
      <dsp:spPr>
        <a:xfrm>
          <a:off x="0" y="1984776"/>
          <a:ext cx="6420712" cy="575639"/>
        </a:xfrm>
        <a:prstGeom prst="round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Tool usage with Examples</a:t>
          </a:r>
          <a:endParaRPr lang="en-US" sz="2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8100" y="2012876"/>
        <a:ext cx="6364512" cy="519439"/>
      </dsp:txXfrm>
    </dsp:sp>
    <dsp:sp modelId="{8DD3B7A1-22B0-4D08-AA7C-C84AF418BF18}">
      <dsp:nvSpPr>
        <dsp:cNvPr id="0" name=""/>
        <dsp:cNvSpPr/>
      </dsp:nvSpPr>
      <dsp:spPr>
        <a:xfrm>
          <a:off x="0" y="2629536"/>
          <a:ext cx="6420712" cy="575639"/>
        </a:xfrm>
        <a:prstGeom prst="round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Case studies</a:t>
          </a:r>
          <a:endParaRPr lang="en-US" sz="2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8100" y="2657636"/>
        <a:ext cx="6364512" cy="519439"/>
      </dsp:txXfrm>
    </dsp:sp>
    <dsp:sp modelId="{2B989645-29ED-465D-BC11-C892D22821CA}">
      <dsp:nvSpPr>
        <dsp:cNvPr id="0" name=""/>
        <dsp:cNvSpPr/>
      </dsp:nvSpPr>
      <dsp:spPr>
        <a:xfrm>
          <a:off x="0" y="3274296"/>
          <a:ext cx="6420712" cy="575639"/>
        </a:xfrm>
        <a:prstGeom prst="round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FAQ</a:t>
          </a:r>
          <a:endParaRPr lang="en-US" sz="2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8100" y="3302396"/>
        <a:ext cx="6364512" cy="519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61637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8672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hasis.com/" TargetMode="Externa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8400" y="1057300"/>
            <a:ext cx="6195847" cy="3000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4288" indent="-1587" rtl="0">
              <a:lnSpc>
                <a:spcPct val="90000"/>
              </a:lnSpc>
              <a:spcBef>
                <a:spcPts val="0"/>
              </a:spcBef>
              <a:buClr>
                <a:srgbClr val="A6A6A6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08400" y="1365849"/>
            <a:ext cx="1079872" cy="180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4288" indent="-1587" rtl="0">
              <a:spcBef>
                <a:spcPts val="0"/>
              </a:spcBef>
              <a:buClr>
                <a:srgbClr val="A6A6A6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pic" idx="3"/>
          </p:nvPr>
        </p:nvSpPr>
        <p:spPr>
          <a:xfrm>
            <a:off x="7072329" y="697260"/>
            <a:ext cx="1821067" cy="660135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08400" y="217207"/>
            <a:ext cx="6195847" cy="8400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lnSpc>
                <a:spcPct val="85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/>
          </p:cNvSpPr>
          <p:nvPr userDrawn="1"/>
        </p:nvSpPr>
        <p:spPr bwMode="auto">
          <a:xfrm>
            <a:off x="903337" y="2313169"/>
            <a:ext cx="53752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 eaLnBrk="1" hangingPunct="1">
              <a:lnSpc>
                <a:spcPct val="80000"/>
              </a:lnSpc>
              <a:defRPr/>
            </a:pPr>
            <a:r>
              <a:rPr lang="en-US" altLang="en-US" sz="3200" b="1" dirty="0" smtClean="0">
                <a:solidFill>
                  <a:srgbClr val="1895DD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>
          <a:xfrm>
            <a:off x="921522" y="3415771"/>
            <a:ext cx="8046303" cy="965729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  <a:t>About Mphasis</a:t>
            </a:r>
            <a:endParaRPr lang="en-US" sz="1200" dirty="0" smtClean="0">
              <a:solidFill>
                <a:srgbClr val="000000"/>
              </a:solidFill>
              <a:latin typeface="Calibri"/>
              <a:ea typeface="ヒラギノ角ゴ Pro W3" charset="0"/>
              <a:cs typeface="Calibri"/>
            </a:endParaRPr>
          </a:p>
          <a:p>
            <a:pPr algn="l"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  <a:t>Mphasis (an HP Company) enables chosen customers to meet the demands of an evolving market place. Mphasis fuels this by</a:t>
            </a:r>
            <a:b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</a:br>
            <a: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  <a:t>combining superior human capital with cutting edge solutions in hyper-specialized areas. Contact us on </a:t>
            </a:r>
            <a:r>
              <a:rPr lang="en-US" sz="1100" dirty="0" smtClean="0">
                <a:solidFill>
                  <a:srgbClr val="00B0F0"/>
                </a:solidFill>
                <a:latin typeface="Calibri"/>
                <a:ea typeface="ヒラギノ角ゴ Pro W3" charset="0"/>
                <a:cs typeface="Calibri"/>
                <a:hlinkClick r:id="rId2"/>
              </a:rPr>
              <a:t>www.mphasis.com</a:t>
            </a:r>
            <a: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  <a:t>  </a:t>
            </a:r>
            <a:endParaRPr lang="en-US" sz="1100" b="1" dirty="0" smtClean="0">
              <a:solidFill>
                <a:schemeClr val="tx2"/>
              </a:solidFill>
              <a:latin typeface="Calibri"/>
              <a:ea typeface="ヒラギノ角ゴ Pro W3" charset="0"/>
              <a:cs typeface="Calibri"/>
            </a:endParaRP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066801" y="2739149"/>
            <a:ext cx="3398057" cy="2381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000070" y="2991749"/>
            <a:ext cx="6431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Calibri"/>
                <a:ea typeface="ヒラギノ角ゴ Pro W3" charset="0"/>
                <a:cs typeface="Calibri"/>
              </a:rPr>
              <a:t>E-mail :</a:t>
            </a:r>
            <a:r>
              <a:rPr lang="en-US" sz="1100" dirty="0" smtClean="0">
                <a:solidFill>
                  <a:srgbClr val="0000FF"/>
                </a:solidFill>
                <a:latin typeface="Calibri"/>
                <a:ea typeface="ヒラギノ角ゴ Pro W3" charset="0"/>
                <a:cs typeface="Calibri"/>
              </a:rPr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36443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/>
          </p:cNvSpPr>
          <p:nvPr userDrawn="1"/>
        </p:nvSpPr>
        <p:spPr bwMode="auto">
          <a:xfrm flipH="1">
            <a:off x="0" y="5484813"/>
            <a:ext cx="304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92075" indent="-3429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fld id="{A5A3D938-5B7F-4290-80BE-9396A9864D1A}" type="slidenum">
              <a:rPr lang="en-US" altLang="en-US" sz="1200" smtClean="0">
                <a:solidFill>
                  <a:schemeClr val="tx1"/>
                </a:solidFill>
                <a:latin typeface="Calibri" pitchFamily="34" charset="0"/>
              </a:rPr>
              <a:pPr algn="ctr" eaLnBrk="1" hangingPunct="1">
                <a:buFont typeface="Wingdings" pitchFamily="2" charset="2"/>
                <a:buNone/>
                <a:defRPr/>
              </a:pPr>
              <a:t>‹#›</a:t>
            </a:fld>
            <a:endParaRPr lang="en-US" altLang="en-US" sz="12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400" y="1071550"/>
            <a:ext cx="8229600" cy="40335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76400">
              <a:lnSpc>
                <a:spcPct val="200000"/>
              </a:lnSpc>
              <a:spcBef>
                <a:spcPts val="0"/>
              </a:spcBef>
              <a:defRPr sz="2000" baseline="0">
                <a:solidFill>
                  <a:srgbClr val="000000"/>
                </a:solidFill>
                <a:latin typeface="+mn-lt"/>
              </a:defRPr>
            </a:lvl1pPr>
            <a:lvl2pPr marL="355600" indent="-190500">
              <a:buFont typeface="Wingdings" pitchFamily="2" charset="2"/>
              <a:buChar char="§"/>
              <a:tabLst>
                <a:tab pos="355600" algn="l"/>
              </a:tabLst>
              <a:defRPr sz="2000" baseline="0">
                <a:solidFill>
                  <a:srgbClr val="000000"/>
                </a:solidFill>
                <a:latin typeface="+mn-lt"/>
              </a:defRPr>
            </a:lvl2pPr>
            <a:lvl3pPr marL="622300" indent="-228600">
              <a:buFont typeface="Calibri" pitchFamily="34" charset="0"/>
              <a:buChar char="‒"/>
              <a:tabLst>
                <a:tab pos="622300" algn="l"/>
              </a:tabLst>
              <a:defRPr sz="2000"/>
            </a:lvl3pPr>
            <a:lvl4pPr marL="5334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itle 14"/>
          <p:cNvSpPr>
            <a:spLocks noGrp="1" noChangeAspect="1"/>
          </p:cNvSpPr>
          <p:nvPr>
            <p:ph type="title"/>
          </p:nvPr>
        </p:nvSpPr>
        <p:spPr>
          <a:xfrm>
            <a:off x="608400" y="97194"/>
            <a:ext cx="6392492" cy="790483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2600" b="1" i="0" kern="0" baseline="0">
                <a:solidFill>
                  <a:srgbClr val="1895DD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88900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425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/>
        </p:nvSpPr>
        <p:spPr>
          <a:xfrm>
            <a:off x="685800" y="5567362"/>
            <a:ext cx="6019799" cy="10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| Proprietary and confidential information. © Mphasis 2013</a:t>
            </a: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85075" y="5299075"/>
            <a:ext cx="1509711" cy="3889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/>
        </p:nvSpPr>
        <p:spPr>
          <a:xfrm>
            <a:off x="685800" y="5567362"/>
            <a:ext cx="6019799" cy="10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| Proprietary and confidential information. © Mphasis 2013</a:t>
            </a: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075" y="5299075"/>
            <a:ext cx="1509711" cy="388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4">
            <a:alphaModFix/>
          </a:blip>
          <a:srcRect t="2940" b="1469"/>
          <a:stretch/>
        </p:blipFill>
        <p:spPr>
          <a:xfrm>
            <a:off x="-15875" y="1587500"/>
            <a:ext cx="9167811" cy="412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hape 15"/>
          <p:cNvCxnSpPr/>
          <p:nvPr/>
        </p:nvCxnSpPr>
        <p:spPr>
          <a:xfrm>
            <a:off x="388937" y="1585912"/>
            <a:ext cx="8763000" cy="1587"/>
          </a:xfrm>
          <a:prstGeom prst="straightConnector1">
            <a:avLst/>
          </a:prstGeom>
          <a:noFill/>
          <a:ln w="25400" cap="rnd">
            <a:solidFill>
              <a:srgbClr val="A6A6A6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0" y="1587500"/>
            <a:ext cx="9147175" cy="0"/>
          </a:xfrm>
          <a:prstGeom prst="straightConnector1">
            <a:avLst/>
          </a:prstGeom>
          <a:noFill/>
          <a:ln w="25400" cap="rnd">
            <a:solidFill>
              <a:srgbClr val="A6A6A6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7" name="Shape 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1350" y="127000"/>
            <a:ext cx="2011362" cy="520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Shape 18"/>
          <p:cNvGrpSpPr/>
          <p:nvPr/>
        </p:nvGrpSpPr>
        <p:grpSpPr>
          <a:xfrm>
            <a:off x="3175" y="-34925"/>
            <a:ext cx="1674811" cy="1609724"/>
            <a:chOff x="0" y="0"/>
            <a:chExt cx="2147483647" cy="2147483647"/>
          </a:xfrm>
        </p:grpSpPr>
        <p:pic>
          <p:nvPicPr>
            <p:cNvPr id="19" name="Shape 19"/>
            <p:cNvPicPr preferRelativeResize="0"/>
            <p:nvPr/>
          </p:nvPicPr>
          <p:blipFill rotWithShape="1">
            <a:blip r:embed="rId5">
              <a:alphaModFix/>
            </a:blip>
            <a:srcRect l="32931"/>
            <a:stretch/>
          </p:blipFill>
          <p:spPr>
            <a:xfrm>
              <a:off x="0" y="0"/>
              <a:ext cx="2147483647" cy="21474836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Shape 20"/>
            <p:cNvSpPr txBox="1"/>
            <p:nvPr/>
          </p:nvSpPr>
          <p:spPr>
            <a:xfrm>
              <a:off x="0" y="52946262"/>
              <a:ext cx="2082346506" cy="2094537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/>
        </p:nvSpPr>
        <p:spPr>
          <a:xfrm>
            <a:off x="685800" y="5567362"/>
            <a:ext cx="6019799" cy="10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| Proprietary and confidential information. © Mphasis 2013</a:t>
            </a:r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85075" y="5299075"/>
            <a:ext cx="1509711" cy="388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 rotWithShape="1">
          <a:blip r:embed="rId5">
            <a:alphaModFix/>
          </a:blip>
          <a:srcRect l="41735"/>
          <a:stretch/>
        </p:blipFill>
        <p:spPr>
          <a:xfrm>
            <a:off x="0" y="381000"/>
            <a:ext cx="685799" cy="796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" name="Shape 49"/>
          <p:cNvCxnSpPr/>
          <p:nvPr/>
        </p:nvCxnSpPr>
        <p:spPr>
          <a:xfrm>
            <a:off x="685800" y="889000"/>
            <a:ext cx="8458200" cy="0"/>
          </a:xfrm>
          <a:prstGeom prst="straightConnector1">
            <a:avLst/>
          </a:prstGeom>
          <a:noFill/>
          <a:ln w="25400" cap="rnd">
            <a:solidFill>
              <a:srgbClr val="A6A6A6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0" name="Shape 50"/>
          <p:cNvSpPr txBox="1"/>
          <p:nvPr/>
        </p:nvSpPr>
        <p:spPr>
          <a:xfrm>
            <a:off x="295275" y="5481637"/>
            <a:ext cx="2133599" cy="3286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/>
          <p:nvPr/>
        </p:nvSpPr>
        <p:spPr>
          <a:xfrm>
            <a:off x="3124200" y="5481637"/>
            <a:ext cx="2895600" cy="3286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x="6605586" y="5481637"/>
            <a:ext cx="2133599" cy="3286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unt/grunt_installing.htm" TargetMode="External"/><Relationship Id="rId2" Type="http://schemas.openxmlformats.org/officeDocument/2006/relationships/hyperlink" Target="http://mattbailey.io/a-beginners-guide-to-grunt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0" y="190500"/>
            <a:ext cx="9144000" cy="1078902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ctr" anchorCtr="0">
            <a:noAutofit/>
          </a:bodyPr>
          <a:lstStyle/>
          <a:p>
            <a:pPr marL="1587" lvl="0" indent="-1587">
              <a:buClr>
                <a:srgbClr val="7F7F7F"/>
              </a:buClr>
              <a:buSzPct val="25000"/>
            </a:pPr>
            <a:r>
              <a:rPr lang="en-IN" sz="2400" b="1" dirty="0">
                <a:solidFill>
                  <a:srgbClr val="154985"/>
                </a:solidFill>
                <a:latin typeface="+mj-lt"/>
              </a:rPr>
              <a:t>Tools Training for </a:t>
            </a:r>
            <a:r>
              <a:rPr lang="en-IN" sz="2400" b="1" dirty="0" smtClean="0">
                <a:solidFill>
                  <a:srgbClr val="154985"/>
                </a:solidFill>
                <a:latin typeface="+mj-lt"/>
              </a:rPr>
              <a:t>Grunt </a:t>
            </a:r>
            <a:r>
              <a:rPr lang="en-IN" sz="2400" b="1" dirty="0">
                <a:solidFill>
                  <a:srgbClr val="154985"/>
                </a:solidFill>
                <a:latin typeface="+mj-lt"/>
              </a:rPr>
              <a:t/>
            </a:r>
            <a:br>
              <a:rPr lang="en-IN" sz="2400" b="1" dirty="0">
                <a:solidFill>
                  <a:srgbClr val="154985"/>
                </a:solidFill>
                <a:latin typeface="+mj-lt"/>
              </a:rPr>
            </a:br>
            <a:r>
              <a:rPr lang="en-IN" sz="2400" b="1" dirty="0">
                <a:solidFill>
                  <a:srgbClr val="154985"/>
                </a:solidFill>
                <a:latin typeface="+mj-lt"/>
              </a:rPr>
              <a:t>Technology : Java</a:t>
            </a:r>
            <a:br>
              <a:rPr lang="en-IN" sz="2400" b="1" dirty="0">
                <a:solidFill>
                  <a:srgbClr val="154985"/>
                </a:solidFill>
                <a:latin typeface="+mj-lt"/>
              </a:rPr>
            </a:br>
            <a:r>
              <a:rPr lang="en-IN" sz="2400" b="1" dirty="0">
                <a:solidFill>
                  <a:srgbClr val="154985"/>
                </a:solidFill>
                <a:latin typeface="+mj-lt"/>
              </a:rPr>
              <a:t>Phase : </a:t>
            </a:r>
            <a:r>
              <a:rPr lang="en-IN" sz="2400" b="1" dirty="0" smtClean="0">
                <a:solidFill>
                  <a:srgbClr val="154985"/>
                </a:solidFill>
                <a:latin typeface="+mj-lt"/>
              </a:rPr>
              <a:t>Build </a:t>
            </a:r>
            <a:r>
              <a:rPr lang="en-IN" sz="2400" b="1" dirty="0" smtClean="0">
                <a:solidFill>
                  <a:srgbClr val="154985"/>
                </a:solidFill>
                <a:latin typeface="+mj-lt"/>
              </a:rPr>
              <a:t>tool for JavaScript </a:t>
            </a:r>
            <a:endParaRPr lang="en-US" sz="2400" b="1" kern="1200" dirty="0">
              <a:solidFill>
                <a:srgbClr val="0070C0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2000" dirty="0" smtClean="0">
                <a:solidFill>
                  <a:schemeClr val="accent5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Grunt --- Creating a Build for JavaScript application</a:t>
            </a:r>
            <a:endParaRPr lang="en-GB" sz="2000" dirty="0">
              <a:solidFill>
                <a:schemeClr val="accent5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8400" y="1143754"/>
            <a:ext cx="82989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Open command prompt. Move to project directory where project code resides. Build the JavaScript project using grunt command given below 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grunt run</a:t>
            </a:r>
          </a:p>
          <a:p>
            <a:endParaRPr lang="en-US" dirty="0" smtClean="0"/>
          </a:p>
          <a:p>
            <a:r>
              <a:rPr lang="en-US" dirty="0" smtClean="0"/>
              <a:t>After successful build, a war file will get generated and will be kept inside build in project directory.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FAQ</a:t>
            </a:r>
            <a:endParaRPr lang="en-GB" sz="2000" dirty="0">
              <a:solidFill>
                <a:schemeClr val="accent5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8400" y="943885"/>
            <a:ext cx="835272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Please refer the following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https://www.tutorialspoint.com/grunt/grunt_overview.htm </a:t>
            </a:r>
          </a:p>
          <a:p>
            <a:pPr>
              <a:buFont typeface="Wingdings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582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557169" y="3029450"/>
            <a:ext cx="3398057" cy="2381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z="1100" b="0" dirty="0" smtClean="0"/>
              <a:t>Rajiv.Ranjan02@mphasis.com</a:t>
            </a:r>
          </a:p>
        </p:txBody>
      </p:sp>
    </p:spTree>
    <p:extLst>
      <p:ext uri="{BB962C8B-B14F-4D97-AF65-F5344CB8AC3E}">
        <p14:creationId xmlns:p14="http://schemas.microsoft.com/office/powerpoint/2010/main" val="6731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3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of Contents</a:t>
            </a:r>
            <a:endParaRPr lang="en-GB" sz="2330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1391647" y="1177314"/>
          <a:ext cx="6420713" cy="3900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35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smtClean="0">
                <a:solidFill>
                  <a:schemeClr val="accent5"/>
                </a:solidFill>
                <a:latin typeface="+mj-lt"/>
              </a:rPr>
              <a:t>Grunt – Build tool for </a:t>
            </a:r>
            <a:r>
              <a:rPr lang="en-US" sz="2000" dirty="0" err="1" smtClean="0">
                <a:solidFill>
                  <a:schemeClr val="accent5"/>
                </a:solidFill>
                <a:latin typeface="+mj-lt"/>
              </a:rPr>
              <a:t>Javascript</a:t>
            </a:r>
            <a:endParaRPr lang="en-GB" sz="2000" dirty="0">
              <a:solidFill>
                <a:schemeClr val="accent5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Content Placeholder 21"/>
          <p:cNvSpPr>
            <a:spLocks noGrp="1"/>
          </p:cNvSpPr>
          <p:nvPr>
            <p:ph idx="1"/>
          </p:nvPr>
        </p:nvSpPr>
        <p:spPr>
          <a:xfrm>
            <a:off x="762000" y="1086521"/>
            <a:ext cx="8123816" cy="41094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1400" b="1" dirty="0" smtClean="0"/>
              <a:t>Grunt </a:t>
            </a:r>
            <a:r>
              <a:rPr lang="en-US" sz="1400" dirty="0" smtClean="0"/>
              <a:t>an open source </a:t>
            </a:r>
            <a:r>
              <a:rPr lang="en-US" sz="1400" dirty="0"/>
              <a:t>task-based command line build tool for JavaScript projects. Grunt is a JavaScript based task runner which means it can automate repetitive tasks in a workflow and it can be used as a command line tool for JavaScript objects</a:t>
            </a:r>
            <a:r>
              <a:rPr lang="en-US" sz="1400" dirty="0" smtClean="0"/>
              <a:t>. </a:t>
            </a:r>
            <a:endParaRPr lang="en-US" sz="1400" dirty="0">
              <a:latin typeface="+mj-lt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1600" dirty="0" smtClean="0"/>
              <a:t>Features</a:t>
            </a:r>
          </a:p>
          <a:p>
            <a:pPr lvl="1">
              <a:buFont typeface="Wingdings" pitchFamily="2" charset="2"/>
              <a:buChar char="ü"/>
            </a:pPr>
            <a:r>
              <a:rPr lang="en-US" sz="1200" dirty="0"/>
              <a:t>Grunt makes the workflow as easy as writing a setup file.</a:t>
            </a:r>
            <a:endParaRPr lang="en-US" sz="1200" dirty="0" smtClean="0"/>
          </a:p>
          <a:p>
            <a:pPr lvl="1">
              <a:buFont typeface="Wingdings" pitchFamily="2" charset="2"/>
              <a:buChar char="ü"/>
            </a:pPr>
            <a:r>
              <a:rPr lang="en-US" sz="1200" dirty="0"/>
              <a:t>You can automate repetitive tasks with minimum effort</a:t>
            </a:r>
            <a:r>
              <a:rPr lang="en-US" sz="1200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sz="1200" dirty="0"/>
              <a:t>Grunt is a popular task runner based on </a:t>
            </a:r>
            <a:r>
              <a:rPr lang="en-US" sz="1200" dirty="0" err="1"/>
              <a:t>NodeJS</a:t>
            </a:r>
            <a:r>
              <a:rPr lang="en-US" sz="1200" dirty="0"/>
              <a:t>. It is flexible and widely adopted</a:t>
            </a:r>
            <a:r>
              <a:rPr lang="en-US" sz="1200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sz="1200" dirty="0"/>
              <a:t>It has a straightforward approach which includes tasks in JS and </a:t>
            </a:r>
            <a:r>
              <a:rPr lang="en-US" sz="1200" dirty="0" err="1"/>
              <a:t>config</a:t>
            </a:r>
            <a:r>
              <a:rPr lang="en-US" sz="1200" dirty="0"/>
              <a:t> in JSON</a:t>
            </a:r>
            <a:r>
              <a:rPr lang="en-US" sz="1200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sz="1200" dirty="0"/>
              <a:t>Grunt minifies JavaScript, CSS files, testing files, compiling CSS preprocessor files (SASS, LESS), etc</a:t>
            </a:r>
            <a:r>
              <a:rPr lang="en-US" sz="1200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sz="1200" dirty="0"/>
              <a:t>Grunt includes built-in tasks that extend the functionality of your plugins and scripts.</a:t>
            </a:r>
            <a:endParaRPr lang="en-US" sz="1200" dirty="0" smtClean="0"/>
          </a:p>
          <a:p>
            <a:pPr lvl="1">
              <a:buFont typeface="Wingdings" pitchFamily="2" charset="2"/>
              <a:buChar char="ü"/>
            </a:pPr>
            <a:r>
              <a:rPr lang="en-US" sz="1200" dirty="0"/>
              <a:t>It speeds up the development workflow and enhances the performance of projects</a:t>
            </a:r>
            <a:r>
              <a:rPr lang="en-US" sz="1200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sz="1200" dirty="0"/>
              <a:t>You can easily work with a new codebase using Grunt because it contains less infrastructure</a:t>
            </a:r>
            <a:r>
              <a:rPr lang="en-US" sz="1200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sz="1200" dirty="0"/>
              <a:t>The ecosystem of Grunt is huge; you can automate anything with very less effort</a:t>
            </a:r>
            <a:r>
              <a:rPr lang="en-US" sz="1200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sz="1200" dirty="0"/>
              <a:t>Grunt reduces the chance of getting errors while performing repetitive tasks</a:t>
            </a:r>
            <a:r>
              <a:rPr lang="en-US" sz="1200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sz="1200" dirty="0"/>
              <a:t>Grunt currently has over 4000 plugins</a:t>
            </a:r>
            <a:r>
              <a:rPr lang="en-US" sz="1200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sz="1200" dirty="0"/>
              <a:t>It can be used in big production sites.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1512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smtClean="0">
                <a:solidFill>
                  <a:schemeClr val="accent5"/>
                </a:solidFill>
                <a:latin typeface="+mj-lt"/>
              </a:rPr>
              <a:t>Grunt - </a:t>
            </a:r>
            <a:r>
              <a:rPr lang="en-US" sz="2000" dirty="0">
                <a:solidFill>
                  <a:schemeClr val="accent5"/>
                </a:solidFill>
                <a:latin typeface="+mj-lt"/>
              </a:rPr>
              <a:t>Installation, Setup and Environment</a:t>
            </a:r>
            <a:endParaRPr lang="en-GB" sz="2000" dirty="0">
              <a:solidFill>
                <a:schemeClr val="accent5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8400" y="1062168"/>
            <a:ext cx="3414960" cy="1587500"/>
          </a:xfrm>
          <a:prstGeom prst="roundRect">
            <a:avLst>
              <a:gd name="adj" fmla="val 61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67" b="1" kern="1200" dirty="0">
                <a:solidFill>
                  <a:prstClr val="black"/>
                </a:solidFill>
              </a:rPr>
              <a:t>System Requirements</a:t>
            </a:r>
          </a:p>
          <a:p>
            <a:pPr marL="146838" indent="-146838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zh-TW" sz="1167" dirty="0">
                <a:solidFill>
                  <a:srgbClr val="5F5F5F"/>
                </a:solidFill>
              </a:rPr>
              <a:t>JDK </a:t>
            </a:r>
            <a:r>
              <a:rPr lang="en-US" altLang="zh-TW" sz="1167" dirty="0" smtClean="0">
                <a:solidFill>
                  <a:srgbClr val="5F5F5F"/>
                </a:solidFill>
              </a:rPr>
              <a:t>1.8.x </a:t>
            </a:r>
            <a:r>
              <a:rPr lang="en-US" altLang="zh-TW" sz="1167" dirty="0">
                <a:solidFill>
                  <a:srgbClr val="5F5F5F"/>
                </a:solidFill>
              </a:rPr>
              <a:t>and higher version.</a:t>
            </a:r>
          </a:p>
          <a:p>
            <a:pPr marL="146838" indent="-146838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zh-TW" sz="1167" dirty="0">
                <a:solidFill>
                  <a:srgbClr val="5F5F5F"/>
                </a:solidFill>
              </a:rPr>
              <a:t>4</a:t>
            </a:r>
            <a:r>
              <a:rPr lang="en-US" altLang="zh-TW" sz="1167" dirty="0" smtClean="0">
                <a:solidFill>
                  <a:srgbClr val="5F5F5F"/>
                </a:solidFill>
              </a:rPr>
              <a:t>GB Ram</a:t>
            </a:r>
          </a:p>
          <a:p>
            <a:pPr marL="146838" indent="-146838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200" b="1" dirty="0"/>
              <a:t>Operating System</a:t>
            </a:r>
            <a:r>
              <a:rPr lang="en-US" sz="1200" dirty="0"/>
              <a:t> − </a:t>
            </a:r>
            <a:r>
              <a:rPr lang="en-US" sz="1200" dirty="0" smtClean="0"/>
              <a:t>Cross-platform</a:t>
            </a:r>
          </a:p>
          <a:p>
            <a:pPr marL="146838" indent="-146838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200" b="1" dirty="0"/>
              <a:t>Browser Support</a:t>
            </a:r>
            <a:r>
              <a:rPr lang="en-US" sz="1200" dirty="0"/>
              <a:t> − IE (Internet Explorer 8+), Firefox, Google Chrome, Safari, Opera</a:t>
            </a:r>
            <a:endParaRPr lang="en-US" altLang="zh-TW" sz="1167" dirty="0">
              <a:solidFill>
                <a:srgbClr val="5F5F5F"/>
              </a:solidFill>
            </a:endParaRPr>
          </a:p>
          <a:p>
            <a:pPr marL="146838" indent="-146838">
              <a:spcBef>
                <a:spcPct val="20000"/>
              </a:spcBef>
              <a:buFontTx/>
              <a:buChar char="•"/>
              <a:defRPr/>
            </a:pPr>
            <a:endParaRPr lang="en-US" altLang="zh-TW" sz="1167" dirty="0">
              <a:solidFill>
                <a:srgbClr val="5F5F5F"/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sz="1167" kern="1200" dirty="0">
              <a:solidFill>
                <a:prstClr val="black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8400" y="2824159"/>
            <a:ext cx="3414960" cy="1597234"/>
          </a:xfrm>
          <a:prstGeom prst="roundRect">
            <a:avLst>
              <a:gd name="adj" fmla="val 61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67" b="1" kern="1200" dirty="0">
                <a:solidFill>
                  <a:prstClr val="black"/>
                </a:solidFill>
              </a:rPr>
              <a:t>Important ONLINE information websites:</a:t>
            </a:r>
          </a:p>
          <a:p>
            <a:pPr marL="146838" indent="-146838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zh-TW" sz="1167" dirty="0">
                <a:solidFill>
                  <a:srgbClr val="5F5F5F"/>
                </a:solidFill>
                <a:hlinkClick r:id="rId2"/>
              </a:rPr>
              <a:t>http://</a:t>
            </a:r>
            <a:r>
              <a:rPr lang="en-US" altLang="zh-TW" sz="1167" dirty="0" smtClean="0">
                <a:solidFill>
                  <a:srgbClr val="5F5F5F"/>
                </a:solidFill>
                <a:hlinkClick r:id="rId2"/>
              </a:rPr>
              <a:t>mattbailey.io/a-beginners-guide-to-grunt.html</a:t>
            </a:r>
            <a:endParaRPr lang="en-US" altLang="zh-TW" sz="1167" dirty="0" smtClean="0">
              <a:solidFill>
                <a:srgbClr val="5F5F5F"/>
              </a:solidFill>
            </a:endParaRPr>
          </a:p>
          <a:p>
            <a:pPr marL="146838" indent="-146838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167" kern="1200" dirty="0">
                <a:solidFill>
                  <a:prstClr val="black"/>
                </a:solidFill>
              </a:rPr>
              <a:t>https://www.tutorialspoint.com/grunt/grunt_overview.htm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281286" y="1062168"/>
            <a:ext cx="4071134" cy="4284383"/>
          </a:xfrm>
          <a:prstGeom prst="roundRect">
            <a:avLst>
              <a:gd name="adj" fmla="val 6170"/>
            </a:avLst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285739" marR="0" lvl="0" indent="-285739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67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Grunt Installation</a:t>
            </a:r>
          </a:p>
          <a:p>
            <a:pPr marL="285739" marR="0" lvl="0" indent="-285739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67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39" marR="0" lvl="0" indent="-285739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1167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grunt installation, Refer the URL</a:t>
            </a:r>
          </a:p>
          <a:p>
            <a:pPr>
              <a:defRPr/>
            </a:pPr>
            <a:r>
              <a:rPr lang="en-US" altLang="zh-TW" sz="1167" dirty="0">
                <a:solidFill>
                  <a:srgbClr val="5F5F5F"/>
                </a:solidFill>
                <a:latin typeface="Calibri" panose="020F0502020204030204" pitchFamily="34" charset="0"/>
                <a:hlinkClick r:id="rId3"/>
              </a:rPr>
              <a:t>https://</a:t>
            </a:r>
            <a:r>
              <a:rPr lang="en-US" altLang="zh-TW" sz="1167" dirty="0" smtClean="0">
                <a:solidFill>
                  <a:srgbClr val="5F5F5F"/>
                </a:solidFill>
                <a:latin typeface="Calibri" panose="020F0502020204030204" pitchFamily="34" charset="0"/>
                <a:hlinkClick r:id="rId3"/>
              </a:rPr>
              <a:t>www.tutorialspoint.com/grunt/grunt_installing.htm</a:t>
            </a:r>
            <a:endParaRPr lang="en-US" altLang="zh-TW" sz="1167" dirty="0" smtClean="0">
              <a:solidFill>
                <a:srgbClr val="5F5F5F"/>
              </a:solidFill>
              <a:latin typeface="Calibri" panose="020F0502020204030204" pitchFamily="34" charset="0"/>
            </a:endParaRPr>
          </a:p>
          <a:p>
            <a:pPr>
              <a:defRPr/>
            </a:pPr>
            <a:endParaRPr lang="en-US" altLang="zh-TW" sz="1167" dirty="0" smtClean="0">
              <a:solidFill>
                <a:srgbClr val="5F5F5F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altLang="zh-TW" sz="1167" b="1" dirty="0" smtClean="0">
                <a:solidFill>
                  <a:srgbClr val="5F5F5F"/>
                </a:solidFill>
                <a:latin typeface="Calibri" panose="020F0502020204030204" pitchFamily="34" charset="0"/>
              </a:rPr>
              <a:t>2.      </a:t>
            </a:r>
            <a:r>
              <a:rPr lang="en-US" sz="1167" b="1" u="sng" kern="1200" dirty="0">
                <a:solidFill>
                  <a:prstClr val="black"/>
                </a:solidFill>
                <a:latin typeface="Calibri"/>
              </a:rPr>
              <a:t>Grunt </a:t>
            </a:r>
            <a:r>
              <a:rPr lang="en-US" sz="1167" b="1" u="sng" kern="1200" dirty="0" smtClean="0">
                <a:solidFill>
                  <a:prstClr val="black"/>
                </a:solidFill>
                <a:latin typeface="Calibri"/>
              </a:rPr>
              <a:t>Configuration &amp; Sample Grunt Application</a:t>
            </a:r>
            <a:endParaRPr lang="en-US" sz="1167" b="1" u="sng" kern="1200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endParaRPr lang="en-US" sz="1167" b="1" u="sng" kern="1200" dirty="0">
              <a:solidFill>
                <a:prstClr val="black"/>
              </a:solidFill>
              <a:latin typeface="Calibri"/>
            </a:endParaRPr>
          </a:p>
          <a:p>
            <a:pPr marL="285739" lvl="0" indent="-285739">
              <a:buFont typeface="Wingdings" pitchFamily="2" charset="2"/>
              <a:buChar char="ü"/>
              <a:defRPr/>
            </a:pPr>
            <a:r>
              <a:rPr lang="en-US" sz="1200" dirty="0" smtClean="0">
                <a:latin typeface="Calibri" panose="020F0502020204030204" pitchFamily="34" charset="0"/>
              </a:rPr>
              <a:t>For configuration and sample application, refer the below URL</a:t>
            </a:r>
          </a:p>
          <a:p>
            <a:pPr lvl="0">
              <a:defRPr/>
            </a:pPr>
            <a:r>
              <a:rPr lang="en-US" sz="1200" kern="1200" dirty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</a:t>
            </a:r>
            <a:r>
              <a:rPr lang="en-US" sz="1200" kern="1200" dirty="0" smtClean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+mn-cs"/>
                <a:hlinkClick r:id="rId3"/>
              </a:rPr>
              <a:t>www.tutorialspoint.com/grunt/grunt_installing.htm</a:t>
            </a:r>
            <a:endParaRPr lang="en-US" sz="1200" kern="1200" dirty="0" smtClean="0">
              <a:solidFill>
                <a:prstClr val="black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lvl="0"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lvl="0">
              <a:defRPr/>
            </a:pPr>
            <a:r>
              <a:rPr lang="en-US" sz="1200" kern="1200" dirty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+mn-cs"/>
                <a:hlinkClick r:id="rId2"/>
              </a:rPr>
              <a:t>http://</a:t>
            </a:r>
            <a:r>
              <a:rPr lang="en-US" sz="1200" kern="1200" dirty="0" smtClean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+mn-cs"/>
                <a:hlinkClick r:id="rId2"/>
              </a:rPr>
              <a:t>mattbailey.io/a-beginners-guide-to-grunt.html</a:t>
            </a:r>
            <a:endParaRPr lang="en-US" sz="1200" kern="1200" dirty="0" smtClean="0">
              <a:solidFill>
                <a:prstClr val="black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lvl="0"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lvl="0"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lvl="0">
              <a:defRPr/>
            </a:pPr>
            <a:endParaRPr kumimoji="0" lang="en-US" sz="1167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39" marR="0" lvl="0" indent="-285739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67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39" marR="0" lvl="0" indent="-285739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167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3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2000" dirty="0" smtClean="0">
                <a:solidFill>
                  <a:schemeClr val="accent5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Grunt --- Creating a Build for JavaScript application</a:t>
            </a:r>
            <a:endParaRPr lang="en-GB" sz="2000" dirty="0">
              <a:solidFill>
                <a:schemeClr val="accent5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8400" y="1143754"/>
            <a:ext cx="82989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Create a </a:t>
            </a:r>
            <a:r>
              <a:rPr lang="en-US" dirty="0" smtClean="0"/>
              <a:t>project folder where your entire project code (UI and </a:t>
            </a:r>
            <a:r>
              <a:rPr lang="en-US" dirty="0" err="1" smtClean="0"/>
              <a:t>Javascript</a:t>
            </a:r>
            <a:r>
              <a:rPr lang="en-US" dirty="0" smtClean="0"/>
              <a:t> files) will be kept. </a:t>
            </a:r>
            <a:r>
              <a:rPr lang="en-US" dirty="0"/>
              <a:t>Thereafter create a </a:t>
            </a:r>
            <a:r>
              <a:rPr lang="en-US" dirty="0" err="1" smtClean="0"/>
              <a:t>package.json</a:t>
            </a:r>
            <a:r>
              <a:rPr lang="en-US" dirty="0" smtClean="0"/>
              <a:t> file inside this folder. </a:t>
            </a:r>
          </a:p>
          <a:p>
            <a:r>
              <a:rPr lang="en-US" dirty="0" smtClean="0">
                <a:latin typeface="+mn-lt"/>
              </a:rPr>
              <a:t>It contains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+mn-lt"/>
              </a:rPr>
              <a:t>name of the project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+mn-lt"/>
              </a:rPr>
              <a:t>version of the project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+mn-lt"/>
              </a:rPr>
              <a:t>all libraries files which need for grunt to run and execute</a:t>
            </a:r>
          </a:p>
          <a:p>
            <a:endParaRPr lang="en-US" dirty="0">
              <a:latin typeface="+mn-lt"/>
            </a:endParaRPr>
          </a:p>
          <a:p>
            <a:r>
              <a:rPr lang="en-US" dirty="0"/>
              <a:t>The contents of this file will be look like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65" y="3000269"/>
            <a:ext cx="47720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0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2000" dirty="0" smtClean="0">
                <a:solidFill>
                  <a:schemeClr val="accent5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Grunt --- Creating a Build for JavaScript application</a:t>
            </a:r>
            <a:endParaRPr lang="en-GB" sz="2000" dirty="0">
              <a:solidFill>
                <a:schemeClr val="accent5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8400" y="1143754"/>
            <a:ext cx="82989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The complete project code structure should be like this (given below)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src</a:t>
            </a:r>
            <a:r>
              <a:rPr lang="en-US" dirty="0" smtClean="0"/>
              <a:t> folder : it contains all source files (UI and JavaScript code)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test folder : it contains all unit test cases written for JavaScript files.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build folder : It contains the war file which grunt generates after successful build.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node_modules</a:t>
            </a:r>
            <a:r>
              <a:rPr lang="en-US" dirty="0" smtClean="0"/>
              <a:t> folder : It contains all required grunt libraries.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reports folder : It contains all generated report (unit test report and coverage report).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README.md file : It contains some user instructions. It is an optional file. It can be empty.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77" y="2809483"/>
            <a:ext cx="7573383" cy="22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4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2000" dirty="0" smtClean="0">
                <a:solidFill>
                  <a:schemeClr val="accent5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Grunt --- Creating a Build for JavaScript application</a:t>
            </a:r>
            <a:endParaRPr lang="en-GB" sz="2000" dirty="0">
              <a:solidFill>
                <a:schemeClr val="accent5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8400" y="1143754"/>
            <a:ext cx="82989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Next create </a:t>
            </a:r>
            <a:r>
              <a:rPr lang="en-US" dirty="0"/>
              <a:t>a </a:t>
            </a:r>
            <a:r>
              <a:rPr lang="en-US" dirty="0" smtClean="0"/>
              <a:t>Gruntfile.js file inside this folder. </a:t>
            </a:r>
          </a:p>
          <a:p>
            <a:r>
              <a:rPr lang="en-US" dirty="0" smtClean="0"/>
              <a:t>It contains different task to be run. It has 2 task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j</a:t>
            </a:r>
            <a:r>
              <a:rPr lang="en-US" dirty="0" smtClean="0"/>
              <a:t>asmine task : it executes all unit test cases related to JavaScript files and prepare a Unit test result report using jasmine which provides information how many unit test cases have been passed or failed. It also prepares a code coverage report using Istanbul.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war : It compiles all </a:t>
            </a:r>
            <a:r>
              <a:rPr lang="en-US" dirty="0" err="1" smtClean="0"/>
              <a:t>javascript</a:t>
            </a:r>
            <a:r>
              <a:rPr lang="en-US" dirty="0" smtClean="0"/>
              <a:t> and UI code and creates a war file for deployment.</a:t>
            </a:r>
          </a:p>
          <a:p>
            <a:endParaRPr lang="en-US" dirty="0" smtClean="0"/>
          </a:p>
          <a:p>
            <a:r>
              <a:rPr lang="en-US" dirty="0" smtClean="0"/>
              <a:t>download all the required </a:t>
            </a:r>
            <a:r>
              <a:rPr lang="en-US" dirty="0"/>
              <a:t>libraries like grunt, </a:t>
            </a:r>
            <a:r>
              <a:rPr lang="en-US" dirty="0" smtClean="0"/>
              <a:t>grunt-</a:t>
            </a:r>
            <a:r>
              <a:rPr lang="en-US" dirty="0" err="1" smtClean="0"/>
              <a:t>contrib</a:t>
            </a:r>
            <a:r>
              <a:rPr lang="en-US" dirty="0"/>
              <a:t>-jasmine, </a:t>
            </a:r>
            <a:r>
              <a:rPr lang="en-US" dirty="0" smtClean="0"/>
              <a:t>grunt-lib-</a:t>
            </a:r>
            <a:r>
              <a:rPr lang="en-US" dirty="0" err="1" smtClean="0"/>
              <a:t>phantomjs</a:t>
            </a:r>
            <a:r>
              <a:rPr lang="en-US" dirty="0"/>
              <a:t>, grunt-template-jasmine-Istanbul and </a:t>
            </a:r>
            <a:r>
              <a:rPr lang="en-US" dirty="0" smtClean="0"/>
              <a:t>grunt-war.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contents of this file will be look </a:t>
            </a:r>
            <a:r>
              <a:rPr lang="en-US" dirty="0" smtClean="0"/>
              <a:t>like (provided in next slide)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0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2000" dirty="0" smtClean="0">
                <a:solidFill>
                  <a:schemeClr val="accent5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Grunt --- Creating a Build for JavaScript application</a:t>
            </a:r>
            <a:endParaRPr lang="en-GB" sz="2000" dirty="0">
              <a:solidFill>
                <a:schemeClr val="accent5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927" y="1101299"/>
            <a:ext cx="54864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6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2000" dirty="0" smtClean="0">
                <a:solidFill>
                  <a:schemeClr val="accent5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Grunt --- Creating a Build for JavaScript application</a:t>
            </a:r>
            <a:endParaRPr lang="en-GB" sz="2000" dirty="0">
              <a:solidFill>
                <a:schemeClr val="accent5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315235"/>
            <a:ext cx="77819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4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ORPORATE">
      <a:dk1>
        <a:srgbClr val="000000"/>
      </a:dk1>
      <a:lt1>
        <a:srgbClr val="FFFFFF"/>
      </a:lt1>
      <a:dk2>
        <a:srgbClr val="005295"/>
      </a:dk2>
      <a:lt2>
        <a:srgbClr val="FFFFFF"/>
      </a:lt2>
      <a:accent1>
        <a:srgbClr val="D9D9D9"/>
      </a:accent1>
      <a:accent2>
        <a:srgbClr val="B7DEE8"/>
      </a:accent2>
      <a:accent3>
        <a:srgbClr val="005295"/>
      </a:accent3>
      <a:accent4>
        <a:srgbClr val="939598"/>
      </a:accent4>
      <a:accent5>
        <a:srgbClr val="005295"/>
      </a:accent5>
      <a:accent6>
        <a:srgbClr val="005295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">
  <a:themeElements>
    <a:clrScheme name="CORPORATE">
      <a:dk1>
        <a:srgbClr val="000000"/>
      </a:dk1>
      <a:lt1>
        <a:srgbClr val="FFFFFF"/>
      </a:lt1>
      <a:dk2>
        <a:srgbClr val="005295"/>
      </a:dk2>
      <a:lt2>
        <a:srgbClr val="FFFFFF"/>
      </a:lt2>
      <a:accent1>
        <a:srgbClr val="D9D9D9"/>
      </a:accent1>
      <a:accent2>
        <a:srgbClr val="B7DEE8"/>
      </a:accent2>
      <a:accent3>
        <a:srgbClr val="005295"/>
      </a:accent3>
      <a:accent4>
        <a:srgbClr val="939598"/>
      </a:accent4>
      <a:accent5>
        <a:srgbClr val="005295"/>
      </a:accent5>
      <a:accent6>
        <a:srgbClr val="005295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1_blank">
  <a:themeElements>
    <a:clrScheme name="CORPORATE">
      <a:dk1>
        <a:srgbClr val="000000"/>
      </a:dk1>
      <a:lt1>
        <a:srgbClr val="FFFFFF"/>
      </a:lt1>
      <a:dk2>
        <a:srgbClr val="005295"/>
      </a:dk2>
      <a:lt2>
        <a:srgbClr val="FFFFFF"/>
      </a:lt2>
      <a:accent1>
        <a:srgbClr val="D9D9D9"/>
      </a:accent1>
      <a:accent2>
        <a:srgbClr val="B7DEE8"/>
      </a:accent2>
      <a:accent3>
        <a:srgbClr val="005295"/>
      </a:accent3>
      <a:accent4>
        <a:srgbClr val="939598"/>
      </a:accent4>
      <a:accent5>
        <a:srgbClr val="005295"/>
      </a:accent5>
      <a:accent6>
        <a:srgbClr val="005295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13298</TotalTime>
  <Words>705</Words>
  <Application>Microsoft Office PowerPoint</Application>
  <PresentationFormat>On-screen Show (16:10)</PresentationFormat>
  <Paragraphs>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新細明體</vt:lpstr>
      <vt:lpstr>Arial</vt:lpstr>
      <vt:lpstr>Calibri</vt:lpstr>
      <vt:lpstr>Courier New</vt:lpstr>
      <vt:lpstr>Tahoma</vt:lpstr>
      <vt:lpstr>Verdana</vt:lpstr>
      <vt:lpstr>Wingdings</vt:lpstr>
      <vt:lpstr>blank</vt:lpstr>
      <vt:lpstr>1_blank</vt:lpstr>
      <vt:lpstr>11_blank</vt:lpstr>
      <vt:lpstr>Tools Training for Grunt  Technology : Java Phase : Build tool for JavaScript </vt:lpstr>
      <vt:lpstr>Table of Contents</vt:lpstr>
      <vt:lpstr>Grunt – Build tool for Javascript</vt:lpstr>
      <vt:lpstr>Grunt - Installation, Setup and Environment</vt:lpstr>
      <vt:lpstr>Grunt --- Creating a Build for JavaScript application</vt:lpstr>
      <vt:lpstr>Grunt --- Creating a Build for JavaScript application</vt:lpstr>
      <vt:lpstr>Grunt --- Creating a Build for JavaScript application</vt:lpstr>
      <vt:lpstr>Grunt --- Creating a Build for JavaScript application</vt:lpstr>
      <vt:lpstr>Grunt --- Creating a Build for JavaScript application</vt:lpstr>
      <vt:lpstr>Grunt --- Creating a Build for JavaScript application</vt:lpstr>
      <vt:lpstr>FAQ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Mphasis DevOps Consulting Proposal</dc:title>
  <dc:creator>Ravi B K</dc:creator>
  <cp:lastModifiedBy>Rajiv Ranjan02</cp:lastModifiedBy>
  <cp:revision>795</cp:revision>
  <dcterms:modified xsi:type="dcterms:W3CDTF">2016-12-13T09:50:20Z</dcterms:modified>
</cp:coreProperties>
</file>