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7F5AD2-F8BD-7CDD-8952-9E5BA1638149}" v="110" dt="2025-03-24T05:09:56.752"/>
    <p1510:client id="{2BDEF436-F7D3-A504-6544-DFC52FCFAB84}" v="151" dt="2025-03-24T06:51:43.598"/>
    <p1510:client id="{A15F925C-09C6-8AC0-4F36-B7F116CE6ECD}" v="124" dt="2025-03-24T06:43:27.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5" d="100"/>
          <a:sy n="15" d="100"/>
        </p:scale>
        <p:origin x="2659" y="43"/>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jpeg"/><Relationship Id="rId12"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hyperlink" Target="https://drive.google.com/drive/folders/1FWpYNNKTeGRy3J3lkbDEYW5iKk0rlSi-" TargetMode="External"/><Relationship Id="rId15" Type="http://schemas.openxmlformats.org/officeDocument/2006/relationships/image" Target="../media/image12.png"/><Relationship Id="rId10" Type="http://schemas.openxmlformats.org/officeDocument/2006/relationships/image" Target="../media/image7.jpeg"/><Relationship Id="rId4" Type="http://schemas.openxmlformats.org/officeDocument/2006/relationships/hyperlink" Target="https://github.com/Bhanumarripudi/Group_CS6_project" TargetMode="External"/><Relationship Id="rId9" Type="http://schemas.openxmlformats.org/officeDocument/2006/relationships/image" Target="../media/image6.jpe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latin typeface="Times New Roman"/>
                <a:cs typeface="Times New Roman"/>
              </a:rPr>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latin typeface="Times New Roman"/>
                <a:cs typeface="Times New Roman"/>
              </a:rPr>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latin typeface="Times New Roman"/>
                <a:cs typeface="Times New Roman"/>
              </a:rPr>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latin typeface="Times New Roman"/>
                <a:cs typeface="Times New Roman"/>
              </a:rPr>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latin typeface="Times New Roman"/>
                <a:cs typeface="Times New Roman"/>
              </a:rPr>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3175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latin typeface="Times New Roman"/>
                <a:cs typeface="Times New Roman"/>
              </a:endParaRPr>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a:cs typeface="Times New Roman"/>
              </a:endParaRPr>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339759" y="986639"/>
              <a:ext cx="20431124" cy="3782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nchor="t">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a:r>
                <a:rPr lang="en-US" sz="5400" baseline="0" dirty="0">
                  <a:latin typeface="Times New Roman"/>
                  <a:ea typeface="SimSun"/>
                  <a:cs typeface="Times New Roman"/>
                </a:rPr>
                <a:t>Surface EMG Based Hand Gesture Signal</a:t>
              </a:r>
              <a:endParaRPr lang="en-US" sz="5400" b="0" baseline="0" dirty="0">
                <a:latin typeface="Times New Roman"/>
                <a:ea typeface="SimSun"/>
                <a:cs typeface="Times New Roman"/>
              </a:endParaRPr>
            </a:p>
            <a:p>
              <a:pPr algn="ctr"/>
              <a:r>
                <a:rPr lang="en-US" sz="5400" baseline="0">
                  <a:latin typeface="Times New Roman"/>
                  <a:ea typeface="SimSun"/>
                  <a:cs typeface="Times New Roman"/>
                </a:rPr>
                <a:t>Classification Using CNN for Control Of Software Robot</a:t>
              </a:r>
              <a:endParaRPr lang="en-US" sz="5400" b="0" baseline="0">
                <a:latin typeface="Times New Roman"/>
                <a:ea typeface="SimSun"/>
                <a:cs typeface="Times New Roman"/>
              </a:endParaRPr>
            </a:p>
            <a:p>
              <a:pPr algn="ctr">
                <a:spcBef>
                  <a:spcPts val="0"/>
                </a:spcBef>
              </a:pPr>
              <a:endParaRPr lang="en-US" sz="5400" b="0" baseline="0" dirty="0">
                <a:latin typeface="Times New Roman"/>
                <a:ea typeface="SimSun" pitchFamily="2" charset="-122"/>
                <a:cs typeface="Times New Roman"/>
              </a:endParaRPr>
            </a:p>
            <a:p>
              <a:pPr algn="ctr">
                <a:spcBef>
                  <a:spcPts val="0"/>
                </a:spcBef>
              </a:pPr>
              <a:endParaRPr lang="en-US" altLang="zh-CN" sz="8000" baseline="0" dirty="0">
                <a:latin typeface="Times New Roman"/>
                <a:ea typeface="SimSun" pitchFamily="2" charset="-122"/>
                <a:cs typeface="Times New Roman"/>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0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Times New Roman"/>
                  <a:ea typeface="SimSun" pitchFamily="2" charset="-122"/>
                  <a:cs typeface="Times New Roman"/>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048791" y="3627963"/>
              <a:ext cx="27241501" cy="2039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nchor="t">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a:r>
                <a:rPr lang="en-US" sz="6000" baseline="0" dirty="0">
                  <a:latin typeface="Times New Roman"/>
                  <a:ea typeface="SimSun"/>
                  <a:cs typeface="Times New Roman"/>
                </a:rPr>
                <a:t>Supervisor :  Dr. Jaya Prakash Sahoo</a:t>
              </a:r>
              <a:endParaRPr lang="en-US" sz="6000" b="0" baseline="0" dirty="0">
                <a:latin typeface="Times New Roman"/>
                <a:ea typeface="SimSun"/>
                <a:cs typeface="Times New Roman"/>
              </a:endParaRPr>
            </a:p>
            <a:p>
              <a:pPr algn="ctr">
                <a:lnSpc>
                  <a:spcPct val="60000"/>
                </a:lnSpc>
                <a:spcBef>
                  <a:spcPct val="50000"/>
                </a:spcBef>
              </a:pPr>
              <a:endParaRPr lang="en-US" altLang="zh-CN" sz="6000" baseline="0" dirty="0">
                <a:latin typeface="Times New Roman"/>
                <a:ea typeface="SimSun"/>
                <a:cs typeface="Times New Roman"/>
              </a:endParaRP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a:cs typeface="Times New Roman"/>
              </a:endParaRPr>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a:cs typeface="Times New Roman"/>
              </a:endParaRPr>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a:cs typeface="Times New Roman"/>
              </a:endParaRPr>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a:cs typeface="Times New Roman"/>
              </a:endParaRPr>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a:cs typeface="Times New Roman"/>
              </a:endParaRPr>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Times New Roman"/>
                <a:cs typeface="Times New Roman"/>
              </a:endParaRPr>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06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Times New Roman"/>
                  <a:ea typeface="SimSun" pitchFamily="2" charset="-122"/>
                  <a:cs typeface="Times New Roman"/>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286477" cy="1092607"/>
            </a:xfrm>
            <a:prstGeom prst="rect">
              <a:avLst/>
            </a:prstGeom>
            <a:noFill/>
          </p:spPr>
          <p:txBody>
            <a:bodyPr wrap="none" rtlCol="0">
              <a:spAutoFit/>
            </a:bodyPr>
            <a:lstStyle/>
            <a:p>
              <a:r>
                <a:rPr lang="en-IN" sz="6500" b="1" dirty="0">
                  <a:latin typeface="Times New Roman"/>
                  <a:cs typeface="Times New Roman"/>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4569841" cy="1092607"/>
            </a:xfrm>
            <a:prstGeom prst="rect">
              <a:avLst/>
            </a:prstGeom>
            <a:noFill/>
          </p:spPr>
          <p:txBody>
            <a:bodyPr wrap="none" rtlCol="0">
              <a:spAutoFit/>
            </a:bodyPr>
            <a:lstStyle/>
            <a:p>
              <a:r>
                <a:rPr lang="en-IN" sz="6500" b="1" dirty="0">
                  <a:latin typeface="Times New Roman"/>
                  <a:cs typeface="Times New Roman"/>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286477" cy="1092607"/>
            </a:xfrm>
            <a:prstGeom prst="rect">
              <a:avLst/>
            </a:prstGeom>
            <a:noFill/>
          </p:spPr>
          <p:txBody>
            <a:bodyPr wrap="none" rtlCol="0">
              <a:spAutoFit/>
            </a:bodyPr>
            <a:lstStyle/>
            <a:p>
              <a:r>
                <a:rPr lang="en-IN" sz="6500" b="1" dirty="0">
                  <a:latin typeface="Times New Roman"/>
                  <a:cs typeface="Times New Roman"/>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2776722" cy="1092607"/>
            </a:xfrm>
            <a:prstGeom prst="rect">
              <a:avLst/>
            </a:prstGeom>
            <a:noFill/>
          </p:spPr>
          <p:txBody>
            <a:bodyPr wrap="none" rtlCol="0">
              <a:spAutoFit/>
            </a:bodyPr>
            <a:lstStyle/>
            <a:p>
              <a:r>
                <a:rPr lang="en-IN" sz="6500" b="1" dirty="0">
                  <a:latin typeface="Times New Roman"/>
                  <a:cs typeface="Times New Roman"/>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169127" y="24532524"/>
              <a:ext cx="7229223" cy="1092607"/>
            </a:xfrm>
            <a:prstGeom prst="rect">
              <a:avLst/>
            </a:prstGeom>
            <a:noFill/>
          </p:spPr>
          <p:txBody>
            <a:bodyPr wrap="none" rtlCol="0">
              <a:spAutoFit/>
            </a:bodyPr>
            <a:lstStyle/>
            <a:p>
              <a:r>
                <a:rPr lang="en-IN" sz="6500" b="1" dirty="0">
                  <a:latin typeface="Times New Roman"/>
                  <a:cs typeface="Times New Roman"/>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6572633" cy="1092607"/>
            </a:xfrm>
            <a:prstGeom prst="rect">
              <a:avLst/>
            </a:prstGeom>
            <a:noFill/>
          </p:spPr>
          <p:txBody>
            <a:bodyPr wrap="none" rtlCol="0">
              <a:spAutoFit/>
            </a:bodyPr>
            <a:lstStyle/>
            <a:p>
              <a:r>
                <a:rPr lang="en-IN" sz="6500" b="1" dirty="0">
                  <a:latin typeface="Times New Roman"/>
                  <a:cs typeface="Times New Roman"/>
                </a:rPr>
                <a:t>Impact on Society</a:t>
              </a:r>
            </a:p>
          </p:txBody>
        </p:sp>
      </p:grpSp>
      <p:sp>
        <p:nvSpPr>
          <p:cNvPr id="37" name="TextBox 36">
            <a:extLst>
              <a:ext uri="{FF2B5EF4-FFF2-40B4-BE49-F238E27FC236}">
                <a16:creationId xmlns:a16="http://schemas.microsoft.com/office/drawing/2014/main" id="{B412C119-3668-82FF-BE7B-25EECC898EC5}"/>
              </a:ext>
            </a:extLst>
          </p:cNvPr>
          <p:cNvSpPr txBox="1"/>
          <p:nvPr/>
        </p:nvSpPr>
        <p:spPr>
          <a:xfrm rot="-10800000" flipV="1">
            <a:off x="440931" y="5829988"/>
            <a:ext cx="10050522" cy="12280285"/>
          </a:xfrm>
          <a:prstGeom prst="rect">
            <a:avLst/>
          </a:prstGeom>
          <a:noFill/>
        </p:spPr>
        <p:txBody>
          <a:bodyPr wrap="square" lIns="91440" tIns="45720" rIns="91440" bIns="45720" rtlCol="0" anchor="t">
            <a:spAutoFit/>
          </a:bodyPr>
          <a:lstStyle/>
          <a:p>
            <a:pPr algn="just"/>
            <a:r>
              <a:rPr lang="en-US" sz="3600" dirty="0">
                <a:latin typeface="Times New Roman"/>
                <a:cs typeface="Times New Roman"/>
              </a:rPr>
              <a:t>The development of a software robot controlled by a hand gesture recognition model is a modern approach to human-computer interaction. This project applies surface electromyography signals to interpret hand gestures, which are then translated into commands for robot control. The system is developed to perform real-time gesture-based control. The Main features include the seamless integration of the gesture recognition model with the logic of controlling the robot, thus achieving precise and responsive movements, such as moving forward, turning, stopping, or performing task-specific actions. Improving recognition accuracy and robustness under various conditions.</a:t>
            </a:r>
            <a:endParaRPr lang="en-US" sz="3600">
              <a:solidFill>
                <a:srgbClr val="282828"/>
              </a:solidFill>
              <a:latin typeface="Times New Roman"/>
              <a:cs typeface="Times New Roman"/>
            </a:endParaRPr>
          </a:p>
          <a:p>
            <a:pPr algn="just"/>
            <a:r>
              <a:rPr lang="en-US" sz="3600" dirty="0">
                <a:latin typeface="Times New Roman"/>
                <a:cs typeface="Times New Roman"/>
              </a:rPr>
              <a:t>This project not only showcases the feasibility of </a:t>
            </a:r>
            <a:r>
              <a:rPr lang="en-US" sz="3600" err="1">
                <a:latin typeface="Times New Roman"/>
                <a:cs typeface="Times New Roman"/>
              </a:rPr>
              <a:t>sEMG</a:t>
            </a:r>
            <a:r>
              <a:rPr lang="en-US" sz="3600" dirty="0">
                <a:latin typeface="Times New Roman"/>
                <a:cs typeface="Times New Roman"/>
              </a:rPr>
              <a:t>-based control systems but also contributes to the rapidly increasing demand for adaptive and intelligent robotic solutions that could significantly enhance user experience and accessibility in real-world situations</a:t>
            </a:r>
            <a:endParaRPr lang="en-US" sz="3600">
              <a:solidFill>
                <a:srgbClr val="282828"/>
              </a:solidFill>
              <a:latin typeface="Times New Roman"/>
              <a:cs typeface="Times New Roman"/>
            </a:endParaRPr>
          </a:p>
          <a:p>
            <a:endParaRPr lang="en-IN" sz="7200" dirty="0">
              <a:latin typeface="Times New Roman"/>
              <a:cs typeface="Times New Roman"/>
            </a:endParaRPr>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923330"/>
          </a:xfrm>
          <a:prstGeom prst="rect">
            <a:avLst/>
          </a:prstGeom>
          <a:noFill/>
        </p:spPr>
        <p:txBody>
          <a:bodyPr wrap="square" lIns="91440" tIns="45720" rIns="91440" bIns="45720" anchor="t">
            <a:spAutoFit/>
          </a:bodyPr>
          <a:lstStyle/>
          <a:p>
            <a:pPr algn="ctr"/>
            <a:r>
              <a:rPr lang="en-US" sz="5400" b="1" dirty="0">
                <a:latin typeface="Times New Roman"/>
                <a:cs typeface="Times New Roman"/>
              </a:rPr>
              <a:t>Team </a:t>
            </a:r>
            <a:r>
              <a:rPr lang="en-US" sz="5400" b="1" dirty="0">
                <a:latin typeface="Times New Roman"/>
                <a:ea typeface="SimSun"/>
                <a:cs typeface="Times New Roman"/>
              </a:rPr>
              <a:t>members name: Avula Veera Siva Reddy, Boya Rajesh , Bhanu Siva Sai Kumar M </a:t>
            </a:r>
            <a:endParaRPr lang="en-US" sz="5400">
              <a:latin typeface="Times New Roman"/>
              <a:ea typeface="SimSun" pitchFamily="2" charset="-122"/>
              <a:cs typeface="Times New Roman"/>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latin typeface="Times New Roman"/>
              <a:cs typeface="Times New Roman"/>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4166525" cy="1092607"/>
          </a:xfrm>
          <a:prstGeom prst="rect">
            <a:avLst/>
          </a:prstGeom>
          <a:noFill/>
        </p:spPr>
        <p:txBody>
          <a:bodyPr wrap="none" rtlCol="0">
            <a:spAutoFit/>
          </a:bodyPr>
          <a:lstStyle/>
          <a:p>
            <a:r>
              <a:rPr lang="en-IN" sz="6500" b="1" dirty="0">
                <a:latin typeface="Times New Roman"/>
                <a:cs typeface="Times New Roman"/>
              </a:rPr>
              <a:t>Conclusion</a:t>
            </a:r>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178944"/>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a:cs typeface="Times New Roman"/>
            </a:endParaRPr>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5280420" cy="1092607"/>
          </a:xfrm>
          <a:prstGeom prst="rect">
            <a:avLst/>
          </a:prstGeom>
          <a:noFill/>
        </p:spPr>
        <p:txBody>
          <a:bodyPr wrap="none" rtlCol="0">
            <a:spAutoFit/>
          </a:bodyPr>
          <a:lstStyle/>
          <a:p>
            <a:r>
              <a:rPr lang="en-IN" sz="6500" b="1" dirty="0">
                <a:latin typeface="Times New Roman"/>
                <a:cs typeface="Times New Roman"/>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088762"/>
            <a:ext cx="18685396" cy="1785104"/>
          </a:xfrm>
          <a:prstGeom prst="rect">
            <a:avLst/>
          </a:prstGeom>
          <a:noFill/>
        </p:spPr>
        <p:txBody>
          <a:bodyPr wrap="square" lIns="91440" tIns="45720" rIns="91440" bIns="45720" rtlCol="0" anchor="t">
            <a:spAutoFit/>
          </a:bodyPr>
          <a:lstStyle/>
          <a:p>
            <a:r>
              <a:rPr lang="en-IN" sz="5500" dirty="0">
                <a:latin typeface="Times New Roman"/>
                <a:cs typeface="Times New Roman"/>
              </a:rPr>
              <a:t>GitHub link: </a:t>
            </a:r>
            <a:r>
              <a:rPr lang="en-IN" sz="3600" dirty="0">
                <a:latin typeface="Times New Roman"/>
                <a:cs typeface="Times New Roman"/>
                <a:hlinkClick r:id="rId4"/>
              </a:rPr>
              <a:t>https://github.com/Bhanumarripudi/Group_CS6_project</a:t>
            </a:r>
            <a:r>
              <a:rPr lang="en-IN" sz="3600" dirty="0">
                <a:latin typeface="Times New Roman"/>
                <a:cs typeface="Times New Roman"/>
              </a:rPr>
              <a:t> </a:t>
            </a:r>
          </a:p>
          <a:p>
            <a:r>
              <a:rPr lang="en-IN" sz="5500" dirty="0">
                <a:latin typeface="Times New Roman"/>
                <a:cs typeface="Times New Roman"/>
              </a:rPr>
              <a:t>Video link:</a:t>
            </a:r>
            <a:r>
              <a:rPr lang="en-IN" sz="3500" dirty="0">
                <a:latin typeface="Times New Roman"/>
                <a:ea typeface="Calibri"/>
                <a:cs typeface="Times New Roman"/>
                <a:hlinkClick r:id="rId5"/>
              </a:rPr>
              <a:t>https://drive.google.com/drive/folders/1FWpYNNKTeGRy3J3lkbDEYW5iKk0rlSi-</a:t>
            </a:r>
            <a:endParaRPr lang="en-IN" sz="3500">
              <a:latin typeface="Times New Roman"/>
              <a:ea typeface="+mn-lt"/>
              <a:cs typeface="Times New Roman"/>
            </a:endParaRPr>
          </a:p>
        </p:txBody>
      </p:sp>
      <p:pic>
        <p:nvPicPr>
          <p:cNvPr id="43" name="Picture 42" descr="A close up of a device&#10;&#10;AI-generated content may be incorrect.">
            <a:extLst>
              <a:ext uri="{FF2B5EF4-FFF2-40B4-BE49-F238E27FC236}">
                <a16:creationId xmlns:a16="http://schemas.microsoft.com/office/drawing/2014/main" id="{7AD41035-CF63-39A6-FCA5-937E4A660D53}"/>
              </a:ext>
            </a:extLst>
          </p:cNvPr>
          <p:cNvPicPr>
            <a:picLocks noChangeAspect="1"/>
          </p:cNvPicPr>
          <p:nvPr/>
        </p:nvPicPr>
        <p:blipFill>
          <a:blip r:embed="rId6"/>
          <a:stretch>
            <a:fillRect/>
          </a:stretch>
        </p:blipFill>
        <p:spPr>
          <a:xfrm>
            <a:off x="21193544" y="5849270"/>
            <a:ext cx="4745086" cy="2971800"/>
          </a:xfrm>
          <a:prstGeom prst="rect">
            <a:avLst/>
          </a:prstGeom>
        </p:spPr>
      </p:pic>
      <p:pic>
        <p:nvPicPr>
          <p:cNvPr id="44" name="Picture 43" descr="A close up of a machine&#10;&#10;AI-generated content may be incorrect.">
            <a:extLst>
              <a:ext uri="{FF2B5EF4-FFF2-40B4-BE49-F238E27FC236}">
                <a16:creationId xmlns:a16="http://schemas.microsoft.com/office/drawing/2014/main" id="{E94FFD5E-EB58-0619-6B13-936F2EF965AA}"/>
              </a:ext>
            </a:extLst>
          </p:cNvPr>
          <p:cNvPicPr>
            <a:picLocks noChangeAspect="1"/>
          </p:cNvPicPr>
          <p:nvPr/>
        </p:nvPicPr>
        <p:blipFill>
          <a:blip r:embed="rId7"/>
          <a:stretch>
            <a:fillRect/>
          </a:stretch>
        </p:blipFill>
        <p:spPr>
          <a:xfrm>
            <a:off x="21271211" y="10755736"/>
            <a:ext cx="4687917" cy="2971800"/>
          </a:xfrm>
          <a:prstGeom prst="rect">
            <a:avLst/>
          </a:prstGeom>
        </p:spPr>
      </p:pic>
      <p:sp>
        <p:nvSpPr>
          <p:cNvPr id="45" name="TextBox 44">
            <a:extLst>
              <a:ext uri="{FF2B5EF4-FFF2-40B4-BE49-F238E27FC236}">
                <a16:creationId xmlns:a16="http://schemas.microsoft.com/office/drawing/2014/main" id="{2413BEE7-3BB2-9C19-6876-5DD39F4E1601}"/>
              </a:ext>
            </a:extLst>
          </p:cNvPr>
          <p:cNvSpPr txBox="1"/>
          <p:nvPr/>
        </p:nvSpPr>
        <p:spPr>
          <a:xfrm>
            <a:off x="23604803" y="9078188"/>
            <a:ext cx="6718033" cy="126188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Times New Roman"/>
                <a:ea typeface="Calibri"/>
                <a:cs typeface="Times New Roman"/>
              </a:rPr>
              <a:t>Fig 6:Transmitter Section</a:t>
            </a:r>
          </a:p>
          <a:p>
            <a:pPr algn="l"/>
            <a:endParaRPr lang="en-US" sz="3200" dirty="0">
              <a:ea typeface="Calibri"/>
              <a:cs typeface="Calibri"/>
            </a:endParaRPr>
          </a:p>
        </p:txBody>
      </p:sp>
      <p:sp>
        <p:nvSpPr>
          <p:cNvPr id="47" name="TextBox 46">
            <a:extLst>
              <a:ext uri="{FF2B5EF4-FFF2-40B4-BE49-F238E27FC236}">
                <a16:creationId xmlns:a16="http://schemas.microsoft.com/office/drawing/2014/main" id="{711A46DC-8AA5-9E2A-73B3-7384F886C43A}"/>
              </a:ext>
            </a:extLst>
          </p:cNvPr>
          <p:cNvSpPr txBox="1"/>
          <p:nvPr/>
        </p:nvSpPr>
        <p:spPr>
          <a:xfrm>
            <a:off x="23731758" y="14187283"/>
            <a:ext cx="6692022"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Times New Roman"/>
                <a:cs typeface="Times New Roman"/>
              </a:rPr>
              <a:t>Fig 7:Receiver Section</a:t>
            </a:r>
          </a:p>
          <a:p>
            <a:pPr algn="l"/>
            <a:endParaRPr lang="en-US" sz="4400" dirty="0">
              <a:latin typeface="Times New Roman"/>
              <a:ea typeface="Calibri"/>
              <a:cs typeface="Calibri"/>
            </a:endParaRPr>
          </a:p>
        </p:txBody>
      </p:sp>
      <p:pic>
        <p:nvPicPr>
          <p:cNvPr id="48" name="Picture 47" descr="A circuit board with wires connected to it&#10;&#10;AI-generated content may be incorrect.">
            <a:extLst>
              <a:ext uri="{FF2B5EF4-FFF2-40B4-BE49-F238E27FC236}">
                <a16:creationId xmlns:a16="http://schemas.microsoft.com/office/drawing/2014/main" id="{99590283-0230-42AC-B491-27711679AA41}"/>
              </a:ext>
            </a:extLst>
          </p:cNvPr>
          <p:cNvPicPr>
            <a:picLocks noChangeAspect="1"/>
          </p:cNvPicPr>
          <p:nvPr/>
        </p:nvPicPr>
        <p:blipFill>
          <a:blip r:embed="rId8"/>
          <a:stretch>
            <a:fillRect/>
          </a:stretch>
        </p:blipFill>
        <p:spPr>
          <a:xfrm>
            <a:off x="26593353" y="5804970"/>
            <a:ext cx="4841534" cy="2962275"/>
          </a:xfrm>
          <a:prstGeom prst="rect">
            <a:avLst/>
          </a:prstGeom>
        </p:spPr>
      </p:pic>
      <p:pic>
        <p:nvPicPr>
          <p:cNvPr id="35" name="Picture 34" descr="A diagram of a circuit board&#10;&#10;AI-generated content may be incorrect.">
            <a:extLst>
              <a:ext uri="{FF2B5EF4-FFF2-40B4-BE49-F238E27FC236}">
                <a16:creationId xmlns:a16="http://schemas.microsoft.com/office/drawing/2014/main" id="{E8609FDA-EFBE-80D9-B617-C86D74C6C9C3}"/>
              </a:ext>
            </a:extLst>
          </p:cNvPr>
          <p:cNvPicPr>
            <a:picLocks noChangeAspect="1"/>
          </p:cNvPicPr>
          <p:nvPr/>
        </p:nvPicPr>
        <p:blipFill>
          <a:blip r:embed="rId9"/>
          <a:stretch>
            <a:fillRect/>
          </a:stretch>
        </p:blipFill>
        <p:spPr>
          <a:xfrm>
            <a:off x="26415529" y="10760520"/>
            <a:ext cx="5000931" cy="2962274"/>
          </a:xfrm>
          <a:prstGeom prst="rect">
            <a:avLst/>
          </a:prstGeom>
        </p:spPr>
      </p:pic>
      <p:sp>
        <p:nvSpPr>
          <p:cNvPr id="50" name="TextBox 49">
            <a:extLst>
              <a:ext uri="{FF2B5EF4-FFF2-40B4-BE49-F238E27FC236}">
                <a16:creationId xmlns:a16="http://schemas.microsoft.com/office/drawing/2014/main" id="{850C241A-A98F-D7DE-A21F-AE98440C9B24}"/>
              </a:ext>
            </a:extLst>
          </p:cNvPr>
          <p:cNvSpPr txBox="1"/>
          <p:nvPr/>
        </p:nvSpPr>
        <p:spPr>
          <a:xfrm>
            <a:off x="343423" y="19089467"/>
            <a:ext cx="10158502" cy="84638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dirty="0">
                <a:latin typeface="Times New Roman"/>
                <a:ea typeface="Calibri"/>
                <a:cs typeface="Calibri"/>
              </a:rPr>
              <a:t>Robotics</a:t>
            </a:r>
            <a:r>
              <a:rPr lang="en-US" sz="3200" dirty="0">
                <a:latin typeface="Times New Roman"/>
                <a:ea typeface="+mn-lt"/>
                <a:cs typeface="+mn-lt"/>
              </a:rPr>
              <a:t> has increasingly focused on intuitive control systems that go beyond the conventional manual inputs. Gesture control, fueled by the MPU6050—a 6-axis sensor with a gyroscope and accelerometer—converts gestures such as hand tilts into robot commands like "Forward" or "Turn." At the same time, EMG sensors capture muscle electrical activity, allowing commands like "Stop" through muscle contractions. This project brings both together, employing the ESP8266 for wireless communication, to develop a natural, universal control system for robots.</a:t>
            </a:r>
            <a:endParaRPr lang="en-US" sz="3200" dirty="0">
              <a:latin typeface="Times New Roman"/>
              <a:ea typeface="Calibri"/>
              <a:cs typeface="Calibri"/>
            </a:endParaRPr>
          </a:p>
          <a:p>
            <a:pPr algn="just"/>
            <a:r>
              <a:rPr lang="en-US" sz="3200" dirty="0">
                <a:latin typeface="Times New Roman"/>
                <a:ea typeface="+mn-lt"/>
                <a:cs typeface="+mn-lt"/>
              </a:rPr>
              <a:t>Building upon existing research, gesture control was applied in gaming and virtual reality, while EMG systems improved prosthetic technology. Combining these into one wireless robotic system is innovative, addressing issues such as signal noise and sensor synchronization. The ESP8266 provides real-time data communication, improving the potential of the system to be applied in assistive technology and automation.</a:t>
            </a:r>
            <a:endParaRPr lang="en-US" sz="3200" dirty="0">
              <a:latin typeface="Times New Roman"/>
              <a:cs typeface="Times New Roman"/>
            </a:endParaRPr>
          </a:p>
        </p:txBody>
      </p:sp>
      <p:pic>
        <p:nvPicPr>
          <p:cNvPr id="51" name="Picture 50" descr="A person sitting in a chair and holding a red robot">
            <a:extLst>
              <a:ext uri="{FF2B5EF4-FFF2-40B4-BE49-F238E27FC236}">
                <a16:creationId xmlns:a16="http://schemas.microsoft.com/office/drawing/2014/main" id="{18B6AED2-B6A6-3B8C-D373-B27EBCF15D1E}"/>
              </a:ext>
            </a:extLst>
          </p:cNvPr>
          <p:cNvPicPr>
            <a:picLocks noChangeAspect="1"/>
          </p:cNvPicPr>
          <p:nvPr/>
        </p:nvPicPr>
        <p:blipFill>
          <a:blip r:embed="rId10"/>
          <a:stretch>
            <a:fillRect/>
          </a:stretch>
        </p:blipFill>
        <p:spPr>
          <a:xfrm>
            <a:off x="533672" y="27905982"/>
            <a:ext cx="4468766" cy="2895600"/>
          </a:xfrm>
          <a:prstGeom prst="rect">
            <a:avLst/>
          </a:prstGeom>
        </p:spPr>
      </p:pic>
      <p:pic>
        <p:nvPicPr>
          <p:cNvPr id="52" name="Picture 51" descr="A close-up of a hand&#10;&#10;Description automatically generated">
            <a:extLst>
              <a:ext uri="{FF2B5EF4-FFF2-40B4-BE49-F238E27FC236}">
                <a16:creationId xmlns:a16="http://schemas.microsoft.com/office/drawing/2014/main" id="{097A8C3F-CD7A-5270-F339-FF10C4E504CB}"/>
              </a:ext>
            </a:extLst>
          </p:cNvPr>
          <p:cNvPicPr>
            <a:picLocks noChangeAspect="1"/>
          </p:cNvPicPr>
          <p:nvPr/>
        </p:nvPicPr>
        <p:blipFill>
          <a:blip r:embed="rId11"/>
          <a:srcRect l="286" t="-8057" r="585" b="16000"/>
          <a:stretch/>
        </p:blipFill>
        <p:spPr>
          <a:xfrm>
            <a:off x="5468496" y="28000450"/>
            <a:ext cx="5449902" cy="2262244"/>
          </a:xfrm>
          <a:prstGeom prst="rect">
            <a:avLst/>
          </a:prstGeom>
        </p:spPr>
      </p:pic>
      <p:pic>
        <p:nvPicPr>
          <p:cNvPr id="53" name="Picture 52" descr="Control of Robotic Arm using EMG Signals">
            <a:extLst>
              <a:ext uri="{FF2B5EF4-FFF2-40B4-BE49-F238E27FC236}">
                <a16:creationId xmlns:a16="http://schemas.microsoft.com/office/drawing/2014/main" id="{9BC71343-70C9-D409-2DFD-21500B953132}"/>
              </a:ext>
            </a:extLst>
          </p:cNvPr>
          <p:cNvPicPr>
            <a:picLocks noChangeAspect="1"/>
          </p:cNvPicPr>
          <p:nvPr/>
        </p:nvPicPr>
        <p:blipFill>
          <a:blip r:embed="rId12"/>
          <a:stretch>
            <a:fillRect/>
          </a:stretch>
        </p:blipFill>
        <p:spPr>
          <a:xfrm>
            <a:off x="790777" y="31816334"/>
            <a:ext cx="4125748" cy="2457450"/>
          </a:xfrm>
          <a:prstGeom prst="rect">
            <a:avLst/>
          </a:prstGeom>
        </p:spPr>
      </p:pic>
      <p:sp>
        <p:nvSpPr>
          <p:cNvPr id="55" name="TextBox 54">
            <a:extLst>
              <a:ext uri="{FF2B5EF4-FFF2-40B4-BE49-F238E27FC236}">
                <a16:creationId xmlns:a16="http://schemas.microsoft.com/office/drawing/2014/main" id="{477B9B8B-B991-A22A-0C7A-C2725A8E6326}"/>
              </a:ext>
            </a:extLst>
          </p:cNvPr>
          <p:cNvSpPr txBox="1"/>
          <p:nvPr/>
        </p:nvSpPr>
        <p:spPr>
          <a:xfrm>
            <a:off x="622108" y="30739619"/>
            <a:ext cx="489516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Times New Roman"/>
                <a:cs typeface="Times New Roman"/>
              </a:rPr>
              <a:t>Fig 1:Sign language recognition</a:t>
            </a:r>
            <a:endParaRPr lang="en-US" sz="2800">
              <a:ea typeface="Calibri"/>
              <a:cs typeface="Calibri"/>
            </a:endParaRPr>
          </a:p>
          <a:p>
            <a:endParaRPr lang="en-US" sz="2800" dirty="0">
              <a:latin typeface="Calibri"/>
              <a:ea typeface="Calibri"/>
              <a:cs typeface="Calibri"/>
            </a:endParaRPr>
          </a:p>
          <a:p>
            <a:endParaRPr lang="en-US" sz="2800" dirty="0">
              <a:latin typeface="Times New Roman"/>
              <a:cs typeface="Times New Roman"/>
            </a:endParaRPr>
          </a:p>
        </p:txBody>
      </p:sp>
      <p:sp>
        <p:nvSpPr>
          <p:cNvPr id="56" name="TextBox 55">
            <a:extLst>
              <a:ext uri="{FF2B5EF4-FFF2-40B4-BE49-F238E27FC236}">
                <a16:creationId xmlns:a16="http://schemas.microsoft.com/office/drawing/2014/main" id="{EDEEB194-54FE-8E5E-1236-A93D2924FB0C}"/>
              </a:ext>
            </a:extLst>
          </p:cNvPr>
          <p:cNvSpPr txBox="1"/>
          <p:nvPr/>
        </p:nvSpPr>
        <p:spPr>
          <a:xfrm>
            <a:off x="5615788" y="30777279"/>
            <a:ext cx="4794615" cy="1172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ea typeface="Calibri"/>
                <a:cs typeface="Times New Roman"/>
              </a:rPr>
              <a:t>Fig 2:Sign language recognition</a:t>
            </a:r>
            <a:endParaRPr lang="en-US" sz="2800">
              <a:ea typeface="Calibri"/>
              <a:cs typeface="Calibri"/>
            </a:endParaRPr>
          </a:p>
          <a:p>
            <a:endParaRPr lang="en-US" sz="2800" dirty="0">
              <a:latin typeface="Calibri"/>
              <a:ea typeface="Calibri"/>
              <a:cs typeface="Calibri"/>
            </a:endParaRPr>
          </a:p>
          <a:p>
            <a:pPr>
              <a:lnSpc>
                <a:spcPts val="1425"/>
              </a:lnSpc>
            </a:pPr>
            <a:endParaRPr lang="en-US" sz="2800" dirty="0">
              <a:latin typeface="Times New Roman"/>
              <a:ea typeface="Calibri"/>
              <a:cs typeface="Segoe UI"/>
            </a:endParaRPr>
          </a:p>
        </p:txBody>
      </p:sp>
      <p:sp>
        <p:nvSpPr>
          <p:cNvPr id="57" name="TextBox 56">
            <a:extLst>
              <a:ext uri="{FF2B5EF4-FFF2-40B4-BE49-F238E27FC236}">
                <a16:creationId xmlns:a16="http://schemas.microsoft.com/office/drawing/2014/main" id="{891AE9B7-025F-877C-ECCC-159F50D55F8E}"/>
              </a:ext>
            </a:extLst>
          </p:cNvPr>
          <p:cNvSpPr txBox="1"/>
          <p:nvPr/>
        </p:nvSpPr>
        <p:spPr>
          <a:xfrm>
            <a:off x="892613" y="34603199"/>
            <a:ext cx="4404306" cy="1603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Times New Roman"/>
              </a:rPr>
              <a:t>Fig 3:EMG Controlled Robotic Arm</a:t>
            </a:r>
            <a:endParaRPr lang="en-US" sz="2800">
              <a:ea typeface="Calibri"/>
              <a:cs typeface="Calibri"/>
            </a:endParaRPr>
          </a:p>
          <a:p>
            <a:endParaRPr lang="en-US" sz="2800" dirty="0">
              <a:latin typeface="Calibri"/>
              <a:ea typeface="Calibri"/>
              <a:cs typeface="Calibri"/>
            </a:endParaRPr>
          </a:p>
          <a:p>
            <a:pPr>
              <a:lnSpc>
                <a:spcPts val="1425"/>
              </a:lnSpc>
            </a:pPr>
            <a:endParaRPr lang="en-US" sz="2800" dirty="0">
              <a:latin typeface="Times New Roman"/>
              <a:cs typeface="Segoe UI"/>
            </a:endParaRPr>
          </a:p>
        </p:txBody>
      </p:sp>
      <p:sp>
        <p:nvSpPr>
          <p:cNvPr id="58" name="TextBox 57">
            <a:extLst>
              <a:ext uri="{FF2B5EF4-FFF2-40B4-BE49-F238E27FC236}">
                <a16:creationId xmlns:a16="http://schemas.microsoft.com/office/drawing/2014/main" id="{5E91A785-9D28-5E58-9D3E-D7A34432A5C8}"/>
              </a:ext>
            </a:extLst>
          </p:cNvPr>
          <p:cNvSpPr txBox="1"/>
          <p:nvPr/>
        </p:nvSpPr>
        <p:spPr>
          <a:xfrm>
            <a:off x="6383444" y="34695046"/>
            <a:ext cx="3407642" cy="1634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Times New Roman"/>
              </a:rPr>
              <a:t>Fig 4:Virtual Reality (VR) and Gaming</a:t>
            </a:r>
            <a:endParaRPr lang="en-US" sz="2800" dirty="0"/>
          </a:p>
          <a:p>
            <a:endParaRPr lang="en-US" sz="3200" dirty="0">
              <a:latin typeface="Calibri"/>
              <a:ea typeface="Calibri"/>
              <a:cs typeface="Calibri"/>
            </a:endParaRPr>
          </a:p>
          <a:p>
            <a:pPr>
              <a:lnSpc>
                <a:spcPts val="1200"/>
              </a:lnSpc>
            </a:pPr>
            <a:endParaRPr lang="en-US" sz="2400" dirty="0">
              <a:latin typeface="Times New Roman"/>
              <a:cs typeface="Segoe UI"/>
            </a:endParaRPr>
          </a:p>
        </p:txBody>
      </p:sp>
      <p:pic>
        <p:nvPicPr>
          <p:cNvPr id="59" name="Picture 58" descr="A close-up of hands pointing&#10;&#10;Description automatically generated">
            <a:extLst>
              <a:ext uri="{FF2B5EF4-FFF2-40B4-BE49-F238E27FC236}">
                <a16:creationId xmlns:a16="http://schemas.microsoft.com/office/drawing/2014/main" id="{6202B15E-2A27-6CA4-74B0-5F78AE18302C}"/>
              </a:ext>
            </a:extLst>
          </p:cNvPr>
          <p:cNvPicPr>
            <a:picLocks noChangeAspect="1"/>
          </p:cNvPicPr>
          <p:nvPr/>
        </p:nvPicPr>
        <p:blipFill>
          <a:blip r:embed="rId13"/>
          <a:srcRect l="19205" t="-65" r="-3232" b="25698"/>
          <a:stretch/>
        </p:blipFill>
        <p:spPr>
          <a:xfrm>
            <a:off x="6188292" y="31961650"/>
            <a:ext cx="4003162" cy="2153360"/>
          </a:xfrm>
          <a:prstGeom prst="rect">
            <a:avLst/>
          </a:prstGeom>
        </p:spPr>
      </p:pic>
      <p:sp>
        <p:nvSpPr>
          <p:cNvPr id="60" name="TextBox 59">
            <a:extLst>
              <a:ext uri="{FF2B5EF4-FFF2-40B4-BE49-F238E27FC236}">
                <a16:creationId xmlns:a16="http://schemas.microsoft.com/office/drawing/2014/main" id="{627E5E5B-9FE3-F367-38A8-181B8E52DC11}"/>
              </a:ext>
            </a:extLst>
          </p:cNvPr>
          <p:cNvSpPr txBox="1"/>
          <p:nvPr/>
        </p:nvSpPr>
        <p:spPr>
          <a:xfrm>
            <a:off x="11270905" y="30302637"/>
            <a:ext cx="19563073"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Sans-Serif"/>
              <a:buChar char="•"/>
            </a:pPr>
            <a:r>
              <a:rPr lang="en-US" sz="3200" dirty="0">
                <a:latin typeface="Times New Roman"/>
                <a:cs typeface="Times New Roman"/>
              </a:rPr>
              <a:t>Human-Robot Interaction: The employment of intuitive gesture control will enhance the availability of robots in everyday scenarios, as people will be able to use them without any uneasiness in homes, offices and even hospitals which will enhance interaction and efficiency.</a:t>
            </a:r>
          </a:p>
          <a:p>
            <a:pPr marL="457200" indent="-457200">
              <a:buFont typeface="Arial,Sans-Serif"/>
              <a:buChar char="•"/>
            </a:pPr>
            <a:r>
              <a:rPr lang="en-US" sz="3200" dirty="0">
                <a:latin typeface="Times New Roman"/>
                <a:cs typeface="Times New Roman"/>
              </a:rPr>
              <a:t>Gaming and Entertainment: This technology allows for the use of </a:t>
            </a:r>
            <a:r>
              <a:rPr lang="en-US" sz="3200" err="1">
                <a:latin typeface="Times New Roman"/>
                <a:cs typeface="Times New Roman"/>
              </a:rPr>
              <a:t>sEMG</a:t>
            </a:r>
            <a:r>
              <a:rPr lang="en-US" sz="3200" dirty="0">
                <a:latin typeface="Times New Roman"/>
                <a:cs typeface="Times New Roman"/>
              </a:rPr>
              <a:t> in a monoclonal way controlling computer apps or ‘gesture’ interfaces through motion or repositioning the surrounding objects, thus being a key technology in the gaming and virtual reality revolutionizing the way individuals interact with the gaming world.</a:t>
            </a:r>
          </a:p>
          <a:p>
            <a:pPr algn="l"/>
            <a:endParaRPr lang="en-US" dirty="0">
              <a:ea typeface="Calibri"/>
              <a:cs typeface="Calibri"/>
            </a:endParaRPr>
          </a:p>
        </p:txBody>
      </p:sp>
      <p:sp>
        <p:nvSpPr>
          <p:cNvPr id="61" name="TextBox 60">
            <a:extLst>
              <a:ext uri="{FF2B5EF4-FFF2-40B4-BE49-F238E27FC236}">
                <a16:creationId xmlns:a16="http://schemas.microsoft.com/office/drawing/2014/main" id="{B18EAA25-A1EC-6EDD-F9E5-0A902D3A9E22}"/>
              </a:ext>
            </a:extLst>
          </p:cNvPr>
          <p:cNvSpPr txBox="1"/>
          <p:nvPr/>
        </p:nvSpPr>
        <p:spPr>
          <a:xfrm>
            <a:off x="11268561" y="25419712"/>
            <a:ext cx="1958151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latin typeface="Times New Roman"/>
                <a:ea typeface="+mn-lt"/>
                <a:cs typeface="+mn-lt"/>
              </a:rPr>
              <a:t>Future development for the system will continue to refine accuracy and build more control functions. Better signal quality from advanced EMG filtering will create more dependable detection of muscle activity, and machine learning can sharpen up gesture and muscle recognition to yield precise control. Wi-Fi latency is also going to be optimized so that responsiveness becomes real-time. Adding other sensors such as pressure and heart rate into the system's capabilities will facilitate more variety of inputs. The evolution of multi-modal control through the integration of gestures, voice, and muscle signals will be more flexible, while adaptive learning will tailor control to user behavior. Cloud-based data processing will further enhance analysis and system efficiency, mobile app integration will enable remote monitoring, and AI-driven feedback will constantly refine the accuracy and usability of the control system. These improvements will open up wider applications in robotics, healthcare, and assistive technology.</a:t>
            </a:r>
            <a:endParaRPr lang="en-US" sz="2800">
              <a:latin typeface="Times New Roman"/>
              <a:cs typeface="Times New Roman"/>
            </a:endParaRPr>
          </a:p>
          <a:p>
            <a:pPr algn="just"/>
            <a:endParaRPr lang="en-US" sz="2800" dirty="0">
              <a:latin typeface="Times New Roman"/>
              <a:ea typeface="Calibri"/>
              <a:cs typeface="Calibri"/>
            </a:endParaRPr>
          </a:p>
        </p:txBody>
      </p:sp>
      <p:sp>
        <p:nvSpPr>
          <p:cNvPr id="36" name="TextBox 35">
            <a:extLst>
              <a:ext uri="{FF2B5EF4-FFF2-40B4-BE49-F238E27FC236}">
                <a16:creationId xmlns:a16="http://schemas.microsoft.com/office/drawing/2014/main" id="{F83B0BFA-673C-8AD1-CB08-F5C44B85251D}"/>
              </a:ext>
            </a:extLst>
          </p:cNvPr>
          <p:cNvSpPr txBox="1"/>
          <p:nvPr/>
        </p:nvSpPr>
        <p:spPr>
          <a:xfrm>
            <a:off x="21318113" y="16986865"/>
            <a:ext cx="9564169" cy="73712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404040"/>
                </a:solidFill>
                <a:latin typeface="Times New Roman"/>
                <a:cs typeface="Times New Roman"/>
              </a:rPr>
              <a:t>Project Success:</a:t>
            </a:r>
            <a:endParaRPr lang="en-US" sz="4000">
              <a:latin typeface="Times New Roman"/>
              <a:cs typeface="Times New Roman"/>
            </a:endParaRPr>
          </a:p>
          <a:p>
            <a:pPr>
              <a:spcAft>
                <a:spcPts val="300"/>
              </a:spcAft>
            </a:pPr>
            <a:r>
              <a:rPr lang="en-US" sz="4000" b="1">
                <a:solidFill>
                  <a:srgbClr val="404040"/>
                </a:solidFill>
                <a:latin typeface="Times New Roman"/>
                <a:cs typeface="Times New Roman"/>
              </a:rPr>
              <a:t>Achieved Goals:</a:t>
            </a:r>
            <a:endParaRPr lang="en-US" sz="4000">
              <a:latin typeface="Times New Roman"/>
              <a:cs typeface="Times New Roman"/>
            </a:endParaRPr>
          </a:p>
          <a:p>
            <a:pPr marL="742950" lvl="1" indent="-285750">
              <a:spcBef>
                <a:spcPts val="300"/>
              </a:spcBef>
              <a:buFont typeface="Arial,Sans-Serif"/>
              <a:buChar char="•"/>
            </a:pPr>
            <a:r>
              <a:rPr lang="en-US" sz="4000">
                <a:solidFill>
                  <a:srgbClr val="404040"/>
                </a:solidFill>
                <a:latin typeface="Times New Roman"/>
                <a:cs typeface="Times New Roman"/>
              </a:rPr>
              <a:t>Developed a </a:t>
            </a:r>
            <a:r>
              <a:rPr lang="en-US" sz="4000" b="1">
                <a:solidFill>
                  <a:srgbClr val="404040"/>
                </a:solidFill>
                <a:latin typeface="Times New Roman"/>
                <a:cs typeface="Times New Roman"/>
              </a:rPr>
              <a:t>real-time, low-latency</a:t>
            </a:r>
            <a:r>
              <a:rPr lang="en-US" sz="4000">
                <a:solidFill>
                  <a:srgbClr val="404040"/>
                </a:solidFill>
                <a:latin typeface="Times New Roman"/>
                <a:cs typeface="Times New Roman"/>
              </a:rPr>
              <a:t> gesture classification system.</a:t>
            </a:r>
            <a:endParaRPr lang="en-US" sz="4000">
              <a:latin typeface="Times New Roman"/>
              <a:cs typeface="Times New Roman"/>
            </a:endParaRPr>
          </a:p>
          <a:p>
            <a:pPr marL="742950" lvl="1" indent="-285750">
              <a:spcBef>
                <a:spcPts val="300"/>
              </a:spcBef>
              <a:buFont typeface="Arial,Sans-Serif"/>
              <a:buChar char="•"/>
            </a:pPr>
            <a:r>
              <a:rPr lang="en-US" sz="4000" dirty="0">
                <a:solidFill>
                  <a:srgbClr val="404040"/>
                </a:solidFill>
                <a:latin typeface="Times New Roman"/>
                <a:cs typeface="Times New Roman"/>
              </a:rPr>
              <a:t>Successfully controlled a software robot using classified gestures.</a:t>
            </a:r>
            <a:endParaRPr lang="en-US" sz="4000">
              <a:latin typeface="Times New Roman"/>
              <a:cs typeface="Times New Roman"/>
            </a:endParaRPr>
          </a:p>
          <a:p>
            <a:pPr marL="742950" lvl="1" indent="-285750">
              <a:spcBef>
                <a:spcPts val="300"/>
              </a:spcBef>
              <a:buFont typeface="Arial,Sans-Serif"/>
              <a:buChar char="•"/>
            </a:pPr>
            <a:r>
              <a:rPr lang="en-US" sz="4000" dirty="0">
                <a:solidFill>
                  <a:srgbClr val="404040"/>
                </a:solidFill>
                <a:latin typeface="Times New Roman"/>
                <a:cs typeface="Times New Roman"/>
              </a:rPr>
              <a:t>Validated the system with </a:t>
            </a:r>
            <a:r>
              <a:rPr lang="en-US" sz="4000" b="1" dirty="0">
                <a:solidFill>
                  <a:srgbClr val="404040"/>
                </a:solidFill>
                <a:latin typeface="Times New Roman"/>
                <a:cs typeface="Times New Roman"/>
              </a:rPr>
              <a:t>&lt;95% accuracy</a:t>
            </a:r>
            <a:r>
              <a:rPr lang="en-US" sz="4000" dirty="0">
                <a:solidFill>
                  <a:srgbClr val="404040"/>
                </a:solidFill>
                <a:latin typeface="Times New Roman"/>
                <a:cs typeface="Times New Roman"/>
              </a:rPr>
              <a:t> and reliable performance.</a:t>
            </a:r>
            <a:endParaRPr lang="en-US" sz="4000">
              <a:latin typeface="Times New Roman"/>
              <a:cs typeface="Times New Roman"/>
            </a:endParaRPr>
          </a:p>
          <a:p>
            <a:pPr marL="914400" lvl="1" indent="-457200">
              <a:spcBef>
                <a:spcPts val="300"/>
              </a:spcBef>
              <a:buFont typeface="Arial,Sans-Serif"/>
              <a:buChar char="•"/>
            </a:pPr>
            <a:r>
              <a:rPr lang="en-IN" sz="4000" dirty="0">
                <a:solidFill>
                  <a:srgbClr val="404040"/>
                </a:solidFill>
                <a:latin typeface="Times New Roman"/>
                <a:cs typeface="Times New Roman"/>
              </a:rPr>
              <a:t>Translate classified gestures into robot movements</a:t>
            </a:r>
            <a:endParaRPr lang="en-IN" sz="4000">
              <a:latin typeface="Times New Roman"/>
              <a:cs typeface="Times New Roman"/>
            </a:endParaRPr>
          </a:p>
          <a:p>
            <a:pPr lvl="1">
              <a:spcBef>
                <a:spcPts val="300"/>
              </a:spcBef>
            </a:pPr>
            <a:r>
              <a:rPr lang="en-IN" sz="4000" dirty="0">
                <a:solidFill>
                  <a:srgbClr val="404040"/>
                </a:solidFill>
                <a:latin typeface="Times New Roman"/>
                <a:cs typeface="Times New Roman"/>
              </a:rPr>
              <a:t> (e.g., Forward, Backward, Left, Right).</a:t>
            </a:r>
            <a:endParaRPr lang="en-IN" sz="4000" dirty="0">
              <a:latin typeface="Times New Roman"/>
              <a:cs typeface="Times New Roman"/>
            </a:endParaRPr>
          </a:p>
          <a:p>
            <a:pPr algn="l"/>
            <a:endParaRPr lang="en-US" dirty="0">
              <a:ea typeface="Calibri"/>
              <a:cs typeface="Calibri"/>
            </a:endParaRPr>
          </a:p>
        </p:txBody>
      </p:sp>
      <p:pic>
        <p:nvPicPr>
          <p:cNvPr id="32" name="Picture 31" descr="A close-up of a diagram&#10;&#10;AI-generated content may be incorrect.">
            <a:extLst>
              <a:ext uri="{FF2B5EF4-FFF2-40B4-BE49-F238E27FC236}">
                <a16:creationId xmlns:a16="http://schemas.microsoft.com/office/drawing/2014/main" id="{16F49AAB-9A92-D57A-389C-A30C863E4846}"/>
              </a:ext>
            </a:extLst>
          </p:cNvPr>
          <p:cNvPicPr>
            <a:picLocks noChangeAspect="1"/>
          </p:cNvPicPr>
          <p:nvPr/>
        </p:nvPicPr>
        <p:blipFill>
          <a:blip r:embed="rId14"/>
          <a:stretch>
            <a:fillRect/>
          </a:stretch>
        </p:blipFill>
        <p:spPr>
          <a:xfrm>
            <a:off x="12506540" y="5851262"/>
            <a:ext cx="6758909" cy="17496606"/>
          </a:xfrm>
          <a:prstGeom prst="rect">
            <a:avLst/>
          </a:prstGeom>
        </p:spPr>
      </p:pic>
      <p:pic>
        <p:nvPicPr>
          <p:cNvPr id="42" name="Picture 41" descr="A qr code with black squares&#10;&#10;AI-generated content may be incorrect.">
            <a:extLst>
              <a:ext uri="{FF2B5EF4-FFF2-40B4-BE49-F238E27FC236}">
                <a16:creationId xmlns:a16="http://schemas.microsoft.com/office/drawing/2014/main" id="{2BB423AB-E591-EDC9-8166-C20292FDF935}"/>
              </a:ext>
            </a:extLst>
          </p:cNvPr>
          <p:cNvPicPr>
            <a:picLocks noChangeAspect="1"/>
          </p:cNvPicPr>
          <p:nvPr/>
        </p:nvPicPr>
        <p:blipFill>
          <a:blip r:embed="rId15"/>
          <a:stretch>
            <a:fillRect/>
          </a:stretch>
        </p:blipFill>
        <p:spPr>
          <a:xfrm>
            <a:off x="29458648" y="33814049"/>
            <a:ext cx="2074430" cy="1913985"/>
          </a:xfrm>
          <a:prstGeom prst="rect">
            <a:avLst/>
          </a:prstGeom>
        </p:spPr>
      </p:pic>
      <p:sp>
        <p:nvSpPr>
          <p:cNvPr id="11" name="TextBox 10">
            <a:extLst>
              <a:ext uri="{FF2B5EF4-FFF2-40B4-BE49-F238E27FC236}">
                <a16:creationId xmlns:a16="http://schemas.microsoft.com/office/drawing/2014/main" id="{C21C1C15-AAD1-4635-0F0E-9ED68424394E}"/>
              </a:ext>
            </a:extLst>
          </p:cNvPr>
          <p:cNvSpPr txBox="1"/>
          <p:nvPr/>
        </p:nvSpPr>
        <p:spPr>
          <a:xfrm>
            <a:off x="11841466" y="23507984"/>
            <a:ext cx="903605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Times New Roman"/>
                <a:ea typeface="Calibri"/>
                <a:cs typeface="Calibri"/>
              </a:rPr>
              <a:t>Fig 5: Block diagram representation</a:t>
            </a:r>
            <a:endParaRPr lang="en-US" sz="4400" dirty="0" err="1">
              <a:latin typeface="Times New Roman"/>
              <a:cs typeface="Times New Roman"/>
            </a:endParaRPr>
          </a:p>
        </p:txBody>
      </p:sp>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6604</TotalTime>
  <Words>95</Words>
  <Application>Microsoft Office PowerPoint</Application>
  <PresentationFormat>Custom</PresentationFormat>
  <Paragraphs>28</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Jaya Prakash Sahoo</cp:lastModifiedBy>
  <cp:revision>623</cp:revision>
  <cp:lastPrinted>2013-08-04T02:58:23Z</cp:lastPrinted>
  <dcterms:created xsi:type="dcterms:W3CDTF">2011-10-21T15:46:33Z</dcterms:created>
  <dcterms:modified xsi:type="dcterms:W3CDTF">2025-03-24T06:52:04Z</dcterms:modified>
</cp:coreProperties>
</file>