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069C9-7ED5-39F9-B26E-E5F8F50B98E1}" v="75" dt="2024-10-17T10:32:12.4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showGuides="1">
      <p:cViewPr>
        <p:scale>
          <a:sx n="25" d="100"/>
          <a:sy n="25" d="100"/>
        </p:scale>
        <p:origin x="1651" y="-77"/>
      </p:cViewPr>
      <p:guideLst>
        <p:guide orient="horz" pos="11452"/>
        <p:guide pos="10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ln>
          <a:effectLst/>
        </p:spPr>
        <p:txBody>
          <a:bodyPr vert="horz" wrap="square" lIns="91440" tIns="45720" rIns="91440" bIns="45720" numCol="1" anchor="t" anchorCtr="0" compatLnSpc="1"/>
          <a:lstStyle>
            <a:lvl1pPr>
              <a:defRPr sz="1200" baseline="0">
                <a:latin typeface="Arial" panose="020B0604020202020204" pitchFamily="34" charset="0"/>
                <a:ea typeface="+mn-ea"/>
                <a:cs typeface="SimSun" panose="02010600030101010101"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ln>
          <a:effectLst/>
        </p:spPr>
        <p:txBody>
          <a:bodyPr vert="horz" wrap="square" lIns="91440" tIns="45720" rIns="91440" bIns="45720" numCol="1" anchor="t" anchorCtr="0" compatLnSpc="1"/>
          <a:lstStyle>
            <a:lvl1pPr algn="r">
              <a:defRPr sz="1200" baseline="0">
                <a:latin typeface="Arial" panose="020B0604020202020204" pitchFamily="34" charset="0"/>
                <a:ea typeface="+mn-ea"/>
                <a:cs typeface="SimSun" panose="02010600030101010101" pitchFamily="2"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ln>
          <a:effectLst/>
        </p:spPr>
        <p:txBody>
          <a:bodyPr vert="horz" wrap="square" lIns="91440" tIns="45720" rIns="91440" bIns="45720" numCol="1" anchor="b" anchorCtr="0" compatLnSpc="1"/>
          <a:lstStyle>
            <a:lvl1pPr>
              <a:defRPr sz="1200" baseline="0">
                <a:latin typeface="Arial" panose="020B0604020202020204" pitchFamily="34" charset="0"/>
                <a:ea typeface="+mn-ea"/>
                <a:cs typeface="SimSun" panose="02010600030101010101"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ln>
          <a:effectLst/>
        </p:spPr>
        <p:txBody>
          <a:bodyPr vert="horz" wrap="square" lIns="91440" tIns="45720" rIns="91440" bIns="45720" numCol="1" anchor="b" anchorCtr="0" compatLnSpc="1"/>
          <a:lstStyle>
            <a:lvl1pPr algn="r">
              <a:defRPr sz="1200" baseline="0">
                <a:ea typeface="SimSun" panose="02010600030101010101" pitchFamily="2" charset="-122"/>
              </a:defRPr>
            </a:lvl1pPr>
          </a:lstStyle>
          <a:p>
            <a:fld id="{F292183B-F5F8-4439-922E-D0C2BF219BD4}"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399415"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n-cs"/>
      </a:defRPr>
    </a:lvl2pPr>
    <a:lvl3pPr marL="799465"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n-cs"/>
      </a:defRPr>
    </a:lvl3pPr>
    <a:lvl4pPr marL="1198880"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n-cs"/>
      </a:defRPr>
    </a:lvl4pPr>
    <a:lvl5pPr marL="1598930"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n-cs"/>
      </a:defRPr>
    </a:lvl5pPr>
    <a:lvl6pPr marL="1998345" algn="l" defTabSz="399415" rtl="0" eaLnBrk="1" latinLnBrk="0" hangingPunct="1">
      <a:defRPr sz="1000" kern="1200">
        <a:solidFill>
          <a:schemeClr val="tx1"/>
        </a:solidFill>
        <a:latin typeface="+mn-lt"/>
        <a:ea typeface="+mn-ea"/>
        <a:cs typeface="+mn-cs"/>
      </a:defRPr>
    </a:lvl6pPr>
    <a:lvl7pPr marL="2397760" algn="l" defTabSz="399415" rtl="0" eaLnBrk="1" latinLnBrk="0" hangingPunct="1">
      <a:defRPr sz="1000" kern="1200">
        <a:solidFill>
          <a:schemeClr val="tx1"/>
        </a:solidFill>
        <a:latin typeface="+mn-lt"/>
        <a:ea typeface="+mn-ea"/>
        <a:cs typeface="+mn-cs"/>
      </a:defRPr>
    </a:lvl7pPr>
    <a:lvl8pPr marL="2797810" algn="l" defTabSz="399415" rtl="0" eaLnBrk="1" latinLnBrk="0" hangingPunct="1">
      <a:defRPr sz="1000" kern="1200">
        <a:solidFill>
          <a:schemeClr val="tx1"/>
        </a:solidFill>
        <a:latin typeface="+mn-lt"/>
        <a:ea typeface="+mn-ea"/>
        <a:cs typeface="+mn-cs"/>
      </a:defRPr>
    </a:lvl8pPr>
    <a:lvl9pPr marL="3197225" algn="l" defTabSz="399415"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37A3E2A6-8D49-4474-8C7A-1BD77D36969A}" type="slidenum">
              <a:rPr lang="en-US" altLang="zh-CN" smtClean="0"/>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4D3706F-022A-4C06-A89D-CC6518B0B387}" type="slidenum">
              <a:rPr lang="en-US" altLang="zh-CN" smtClean="0"/>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686FC460-F9B2-4FAC-8639-76A81A2F1E07}" type="slidenum">
              <a:rPr lang="en-US" altLang="zh-CN"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ED22DA40-2263-4835-8046-3E03B8C47302}"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A69381DC-2011-4E15-83C5-CAC2DE521040}"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99B2E749-6C7C-465B-A61C-951C49A85D32}" type="slidenum">
              <a:rPr lang="en-US" altLang="zh-CN"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99B2E749-6C7C-465B-A61C-951C49A85D32}"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70D757B5-3395-4EC7-A25C-53DFE322190F}" type="slidenum">
              <a:rPr lang="en-US" altLang="zh-CN" smtClean="0"/>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03DA38B8-F8C0-4B85-A092-4472F1EEDAFC}" type="slidenum">
              <a:rPr lang="en-US" altLang="zh-CN" smtClean="0"/>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BA2ED376-DFAC-423C-9B3E-7CFD32B53ECF}" type="slidenum">
              <a:rPr lang="en-US" altLang="zh-CN" smtClean="0"/>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59CD2008-6B2E-4E35-B5DB-FCAB12E44FEF}" type="slidenum">
              <a:rPr lang="en-US" altLang="zh-CN" smtClean="0"/>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5"/>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5"/>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p:cNvGrpSpPr/>
          <p:nvPr/>
        </p:nvGrpSpPr>
        <p:grpSpPr>
          <a:xfrm>
            <a:off x="0" y="-76199"/>
            <a:ext cx="32004000" cy="36360098"/>
            <a:chOff x="0" y="1"/>
            <a:chExt cx="32004000" cy="36360098"/>
          </a:xfrm>
        </p:grpSpPr>
        <p:sp>
          <p:nvSpPr>
            <p:cNvPr id="12" name="Rectangle 11"/>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p:cNvSpPr txBox="1">
              <a:spLocks noChangeArrowheads="1"/>
            </p:cNvSpPr>
            <p:nvPr/>
          </p:nvSpPr>
          <p:spPr bwMode="auto">
            <a:xfrm>
              <a:off x="6096033" y="806426"/>
              <a:ext cx="20431124" cy="1718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anose="020B0604020202020204" pitchFamily="34" charset="0"/>
                  <a:ea typeface="MS PGothic" panose="020B0600070205080204" pitchFamily="34" charset="-128"/>
                </a:defRPr>
              </a:lvl1pPr>
              <a:lvl2pPr marL="742950" indent="-285750" defTabSz="5016500" eaLnBrk="0" hangingPunct="0">
                <a:defRPr sz="4000" b="1" baseline="-25000">
                  <a:solidFill>
                    <a:schemeClr val="tx1"/>
                  </a:solidFill>
                  <a:latin typeface="Arial" panose="020B0604020202020204" pitchFamily="34" charset="0"/>
                  <a:ea typeface="MS PGothic" panose="020B0600070205080204" pitchFamily="34" charset="-128"/>
                </a:defRPr>
              </a:lvl2pPr>
              <a:lvl3pPr marL="11430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3pPr>
              <a:lvl4pPr marL="16002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4pPr>
              <a:lvl5pPr marL="20574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9pPr>
            </a:lstStyle>
            <a:p>
              <a:pPr algn="ctr" eaLnBrk="1" hangingPunct="1">
                <a:spcBef>
                  <a:spcPts val="0"/>
                </a:spcBef>
              </a:pPr>
              <a:r>
                <a:rPr lang="en-US" altLang="zh-CN" sz="3600" baseline="0" dirty="0">
                  <a:latin typeface="Times New Roman" panose="02020603050405020304" charset="0"/>
                  <a:ea typeface="SimSun" panose="02010600030101010101" pitchFamily="2" charset="-122"/>
                  <a:cs typeface="Times New Roman" panose="02020603050405020304" charset="0"/>
                </a:rPr>
                <a:t>[Surface EMG Based Hand Gesture Signal</a:t>
              </a:r>
            </a:p>
            <a:p>
              <a:pPr algn="ctr" eaLnBrk="1" hangingPunct="1">
                <a:spcBef>
                  <a:spcPts val="0"/>
                </a:spcBef>
              </a:pPr>
              <a:r>
                <a:rPr lang="en-US" altLang="zh-CN" sz="3600" baseline="0" dirty="0">
                  <a:latin typeface="Times New Roman" panose="02020603050405020304" charset="0"/>
                  <a:ea typeface="SimSun" panose="02010600030101010101" pitchFamily="2" charset="-122"/>
                  <a:cs typeface="Times New Roman" panose="02020603050405020304" charset="0"/>
                </a:rPr>
                <a:t> Classification Using CNN for Control Of Software Robot]</a:t>
              </a:r>
            </a:p>
            <a:p>
              <a:pPr algn="ctr" eaLnBrk="1" hangingPunct="1">
                <a:spcBef>
                  <a:spcPts val="0"/>
                </a:spcBef>
              </a:pPr>
              <a:endParaRPr lang="en-US" altLang="zh-CN" sz="3600" baseline="0" dirty="0">
                <a:latin typeface="Times New Roman" panose="02020603050405020304" charset="0"/>
                <a:ea typeface="SimSun" panose="02010600030101010101" pitchFamily="2" charset="-122"/>
                <a:cs typeface="Times New Roman" panose="02020603050405020304" charset="0"/>
              </a:endParaRPr>
            </a:p>
          </p:txBody>
        </p:sp>
        <p:sp>
          <p:nvSpPr>
            <p:cNvPr id="6" name="Text Box 18"/>
            <p:cNvSpPr txBox="1">
              <a:spLocks noChangeArrowheads="1"/>
            </p:cNvSpPr>
            <p:nvPr/>
          </p:nvSpPr>
          <p:spPr bwMode="auto">
            <a:xfrm>
              <a:off x="2196036" y="3873287"/>
              <a:ext cx="27241501" cy="47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anose="020B0604020202020204" pitchFamily="34" charset="0"/>
                  <a:ea typeface="MS PGothic" panose="020B0600070205080204" pitchFamily="34" charset="-128"/>
                </a:defRPr>
              </a:lvl1pPr>
              <a:lvl2pPr marL="742950" indent="-285750" defTabSz="5016500" eaLnBrk="0" hangingPunct="0">
                <a:defRPr sz="4000" b="1" baseline="-25000">
                  <a:solidFill>
                    <a:schemeClr val="tx1"/>
                  </a:solidFill>
                  <a:latin typeface="Arial" panose="020B0604020202020204" pitchFamily="34" charset="0"/>
                  <a:ea typeface="MS PGothic" panose="020B0600070205080204" pitchFamily="34" charset="-128"/>
                </a:defRPr>
              </a:lvl2pPr>
              <a:lvl3pPr marL="11430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3pPr>
              <a:lvl4pPr marL="16002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4pPr>
              <a:lvl5pPr marL="20574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9pPr>
            </a:lstStyle>
            <a:p>
              <a:pPr algn="ctr" eaLnBrk="1" hangingPunct="1">
                <a:lnSpc>
                  <a:spcPct val="60000"/>
                </a:lnSpc>
                <a:spcBef>
                  <a:spcPct val="50000"/>
                </a:spcBef>
              </a:pPr>
              <a:r>
                <a:rPr lang="en-US" altLang="zh-CN" sz="4500" baseline="0" dirty="0">
                  <a:latin typeface="Times New Roman" panose="02020603050405020304" charset="0"/>
                  <a:ea typeface="SimSun" panose="02010600030101010101" pitchFamily="2" charset="-122"/>
                  <a:cs typeface="Times New Roman" panose="02020603050405020304" charset="0"/>
                </a:rPr>
                <a:t>Supervisor : &lt;&lt; Dr. Jaya Prakash Sahoo​ &gt;&gt;</a:t>
              </a:r>
            </a:p>
          </p:txBody>
        </p:sp>
        <p:pic>
          <p:nvPicPr>
            <p:cNvPr id="9" name="Picture 8"/>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p:cNvSpPr txBox="1"/>
            <p:nvPr/>
          </p:nvSpPr>
          <p:spPr>
            <a:xfrm>
              <a:off x="286195" y="4455405"/>
              <a:ext cx="3255010" cy="1091565"/>
            </a:xfrm>
            <a:prstGeom prst="rect">
              <a:avLst/>
            </a:prstGeom>
            <a:noFill/>
          </p:spPr>
          <p:txBody>
            <a:bodyPr wrap="none" rtlCol="0">
              <a:spAutoFit/>
            </a:bodyPr>
            <a:lstStyle/>
            <a:p>
              <a:r>
                <a:rPr lang="en-IN" sz="6500" b="1" dirty="0">
                  <a:latin typeface="Times New Roman" panose="02020603050405020304" charset="0"/>
                  <a:cs typeface="Times New Roman" panose="02020603050405020304" charset="0"/>
                </a:rPr>
                <a:t>Abstract</a:t>
              </a:r>
            </a:p>
          </p:txBody>
        </p:sp>
        <p:sp>
          <p:nvSpPr>
            <p:cNvPr id="23" name="TextBox 22"/>
            <p:cNvSpPr txBox="1"/>
            <p:nvPr/>
          </p:nvSpPr>
          <p:spPr>
            <a:xfrm>
              <a:off x="348508" y="18037321"/>
              <a:ext cx="4525645" cy="1091565"/>
            </a:xfrm>
            <a:prstGeom prst="rect">
              <a:avLst/>
            </a:prstGeom>
            <a:noFill/>
          </p:spPr>
          <p:txBody>
            <a:bodyPr wrap="none" rtlCol="0">
              <a:spAutoFit/>
            </a:bodyPr>
            <a:lstStyle/>
            <a:p>
              <a:r>
                <a:rPr lang="en-IN" sz="6500" b="1" dirty="0">
                  <a:latin typeface="Times New Roman" panose="02020603050405020304" charset="0"/>
                  <a:cs typeface="Times New Roman" panose="02020603050405020304" charset="0"/>
                </a:rPr>
                <a:t>Background</a:t>
              </a:r>
            </a:p>
          </p:txBody>
        </p:sp>
        <p:sp>
          <p:nvSpPr>
            <p:cNvPr id="25" name="TextBox 24"/>
            <p:cNvSpPr txBox="1"/>
            <p:nvPr/>
          </p:nvSpPr>
          <p:spPr>
            <a:xfrm>
              <a:off x="11046578" y="4507362"/>
              <a:ext cx="3255645" cy="1091565"/>
            </a:xfrm>
            <a:prstGeom prst="rect">
              <a:avLst/>
            </a:prstGeom>
            <a:noFill/>
          </p:spPr>
          <p:txBody>
            <a:bodyPr wrap="none" rtlCol="0">
              <a:spAutoFit/>
            </a:bodyPr>
            <a:lstStyle/>
            <a:p>
              <a:r>
                <a:rPr lang="en-IN" sz="6500" b="1" dirty="0">
                  <a:latin typeface="Times New Roman" panose="02020603050405020304" charset="0"/>
                  <a:cs typeface="Times New Roman" panose="02020603050405020304" charset="0"/>
                </a:rPr>
                <a:t>Methods</a:t>
              </a:r>
            </a:p>
          </p:txBody>
        </p:sp>
        <p:sp>
          <p:nvSpPr>
            <p:cNvPr id="27" name="TextBox 26"/>
            <p:cNvSpPr txBox="1"/>
            <p:nvPr/>
          </p:nvSpPr>
          <p:spPr>
            <a:xfrm>
              <a:off x="21235607" y="4551119"/>
              <a:ext cx="6854190" cy="1091565"/>
            </a:xfrm>
            <a:prstGeom prst="rect">
              <a:avLst/>
            </a:prstGeom>
            <a:noFill/>
          </p:spPr>
          <p:txBody>
            <a:bodyPr wrap="none" rtlCol="0">
              <a:spAutoFit/>
            </a:bodyPr>
            <a:lstStyle/>
            <a:p>
              <a:r>
                <a:rPr lang="en-IN" sz="6500" b="1" dirty="0">
                  <a:latin typeface="Times New Roman" panose="02020603050405020304" charset="0"/>
                  <a:cs typeface="Times New Roman" panose="02020603050405020304" charset="0"/>
                </a:rPr>
                <a:t>Expected Outcome</a:t>
              </a:r>
            </a:p>
          </p:txBody>
        </p:sp>
        <p:sp>
          <p:nvSpPr>
            <p:cNvPr id="29" name="TextBox 28"/>
            <p:cNvSpPr txBox="1"/>
            <p:nvPr/>
          </p:nvSpPr>
          <p:spPr>
            <a:xfrm>
              <a:off x="11014056" y="24734444"/>
              <a:ext cx="7158990" cy="1091565"/>
            </a:xfrm>
            <a:prstGeom prst="rect">
              <a:avLst/>
            </a:prstGeom>
            <a:noFill/>
          </p:spPr>
          <p:txBody>
            <a:bodyPr wrap="none" rtlCol="0">
              <a:spAutoFit/>
            </a:bodyPr>
            <a:lstStyle/>
            <a:p>
              <a:r>
                <a:rPr lang="en-IN" sz="6500" b="1" dirty="0">
                  <a:latin typeface="Times New Roman" panose="02020603050405020304" charset="0"/>
                  <a:cs typeface="Times New Roman" panose="02020603050405020304" charset="0"/>
                </a:rPr>
                <a:t>Future Perspectives</a:t>
              </a:r>
            </a:p>
          </p:txBody>
        </p:sp>
        <p:sp>
          <p:nvSpPr>
            <p:cNvPr id="31" name="TextBox 30"/>
            <p:cNvSpPr txBox="1"/>
            <p:nvPr/>
          </p:nvSpPr>
          <p:spPr>
            <a:xfrm>
              <a:off x="11037038" y="31160539"/>
              <a:ext cx="6511290" cy="1091565"/>
            </a:xfrm>
            <a:prstGeom prst="rect">
              <a:avLst/>
            </a:prstGeom>
            <a:noFill/>
          </p:spPr>
          <p:txBody>
            <a:bodyPr wrap="none" rtlCol="0">
              <a:spAutoFit/>
            </a:bodyPr>
            <a:lstStyle/>
            <a:p>
              <a:r>
                <a:rPr lang="en-IN" sz="6500" b="1" dirty="0">
                  <a:latin typeface="Times New Roman" panose="02020603050405020304" charset="0"/>
                  <a:cs typeface="Times New Roman" panose="02020603050405020304" charset="0"/>
                </a:rPr>
                <a:t>Impact on Society</a:t>
              </a:r>
            </a:p>
          </p:txBody>
        </p:sp>
      </p:grpSp>
      <p:sp>
        <p:nvSpPr>
          <p:cNvPr id="36" name="TextBox 35"/>
          <p:cNvSpPr txBox="1"/>
          <p:nvPr/>
        </p:nvSpPr>
        <p:spPr>
          <a:xfrm>
            <a:off x="21255724" y="5646838"/>
            <a:ext cx="6104428" cy="938719"/>
          </a:xfrm>
          <a:prstGeom prst="rect">
            <a:avLst/>
          </a:prstGeom>
          <a:noFill/>
        </p:spPr>
        <p:txBody>
          <a:bodyPr wrap="none" rtlCol="0">
            <a:spAutoFit/>
          </a:bodyPr>
          <a:lstStyle/>
          <a:p>
            <a:r>
              <a:rPr lang="en-IN" sz="5500" dirty="0"/>
              <a:t>Insert your text Here</a:t>
            </a:r>
          </a:p>
        </p:txBody>
      </p:sp>
      <p:pic>
        <p:nvPicPr>
          <p:cNvPr id="5" name="Picture 4"/>
          <p:cNvPicPr>
            <a:picLocks noChangeAspect="1"/>
          </p:cNvPicPr>
          <p:nvPr/>
        </p:nvPicPr>
        <p:blipFill>
          <a:blip r:embed="rId3"/>
          <a:stretch>
            <a:fillRect/>
          </a:stretch>
        </p:blipFill>
        <p:spPr>
          <a:xfrm>
            <a:off x="26898600" y="320343"/>
            <a:ext cx="5128674" cy="2238707"/>
          </a:xfrm>
          <a:prstGeom prst="rect">
            <a:avLst/>
          </a:prstGeom>
        </p:spPr>
      </p:pic>
      <p:sp>
        <p:nvSpPr>
          <p:cNvPr id="10" name="TextBox 9"/>
          <p:cNvSpPr txBox="1"/>
          <p:nvPr/>
        </p:nvSpPr>
        <p:spPr>
          <a:xfrm>
            <a:off x="-306793" y="2810914"/>
            <a:ext cx="32050548" cy="783590"/>
          </a:xfrm>
          <a:prstGeom prst="rect">
            <a:avLst/>
          </a:prstGeom>
          <a:noFill/>
        </p:spPr>
        <p:txBody>
          <a:bodyPr wrap="square" lIns="91440" tIns="45720" rIns="91440" bIns="45720" anchor="t">
            <a:spAutoFit/>
          </a:bodyPr>
          <a:lstStyle/>
          <a:p>
            <a:pPr algn="ctr"/>
            <a:r>
              <a:rPr lang="en-US" sz="4500" b="1" dirty="0">
                <a:latin typeface="Times New Roman"/>
                <a:ea typeface="SimSun"/>
                <a:cs typeface="Times New Roman"/>
              </a:rPr>
              <a:t>Team members name: </a:t>
            </a:r>
            <a:r>
              <a:rPr lang="en-US" sz="4500" b="1" dirty="0">
                <a:latin typeface="Times New Roman"/>
                <a:ea typeface="SimSun"/>
                <a:cs typeface="Times New Roman"/>
                <a:sym typeface="+mn-ea"/>
              </a:rPr>
              <a:t>Avula Veera Siva Reddy, Boya</a:t>
            </a:r>
            <a:r>
              <a:rPr lang="en-US" sz="4500" b="1" dirty="0">
                <a:latin typeface="Times New Roman"/>
                <a:ea typeface="SimSun"/>
                <a:cs typeface="Times New Roman"/>
              </a:rPr>
              <a:t> Rajesh , Bhanu Siva Sai Kumar M​</a:t>
            </a:r>
          </a:p>
        </p:txBody>
      </p:sp>
      <p:pic>
        <p:nvPicPr>
          <p:cNvPr id="13" name="Picture 12"/>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p:cNvSpPr txBox="1"/>
          <p:nvPr/>
        </p:nvSpPr>
        <p:spPr>
          <a:xfrm>
            <a:off x="21047062" y="15615676"/>
            <a:ext cx="4128135" cy="1091565"/>
          </a:xfrm>
          <a:prstGeom prst="rect">
            <a:avLst/>
          </a:prstGeom>
          <a:noFill/>
        </p:spPr>
        <p:txBody>
          <a:bodyPr wrap="none" rtlCol="0">
            <a:spAutoFit/>
          </a:bodyPr>
          <a:lstStyle/>
          <a:p>
            <a:r>
              <a:rPr lang="en-IN" sz="6500" b="1" dirty="0">
                <a:latin typeface="Times New Roman" panose="02020603050405020304" charset="0"/>
                <a:cs typeface="Times New Roman" panose="02020603050405020304" charset="0"/>
              </a:rPr>
              <a:t>Conclusion</a:t>
            </a:r>
          </a:p>
        </p:txBody>
      </p:sp>
      <p:sp>
        <p:nvSpPr>
          <p:cNvPr id="44" name="Text Box 43"/>
          <p:cNvSpPr txBox="1"/>
          <p:nvPr/>
        </p:nvSpPr>
        <p:spPr>
          <a:xfrm>
            <a:off x="513080" y="5779770"/>
            <a:ext cx="9773920" cy="11910060"/>
          </a:xfrm>
          <a:prstGeom prst="rect">
            <a:avLst/>
          </a:prstGeom>
          <a:noFill/>
        </p:spPr>
        <p:txBody>
          <a:bodyPr wrap="square" rtlCol="0">
            <a:spAutoFit/>
          </a:bodyPr>
          <a:lstStyle/>
          <a:p>
            <a:pPr algn="just"/>
            <a:r>
              <a:rPr lang="en-US" sz="3200">
                <a:latin typeface="Times New Roman" panose="02020603050405020304" charset="0"/>
                <a:cs typeface="Times New Roman" panose="02020603050405020304" charset="0"/>
              </a:rPr>
              <a:t>In the rapidly growing field of human-robot interaction (HRI), intuitive and high performance control mechanisms are highly demanded. This paper presents an EMG signal based hand gesture classification method for software robots management. Electromyography (EMG) technology, detecting the electric activities generated by muscle contractions, offers a potential solution for accurate understanding of human gestures and translating them into meaningful commands. The main objective of this research is to develop a classification system, which is robust and reliable for translating EMG signals generated from different hand gestures to the commands of software robots. To achieve this, state-of-the-art machine learning algorithms are adopted with advanced signal processing approaches in order to improve the accuracy and convenience of gesture-based control systems compared to conventional input devices, such as keyboard and mouse. The study contains several main parts, which are as follows: the signals’ acquisition and pre-processing (EMG for a wide range of hand gestures), developing deep learning i.e CNN based classifiers for the recognition of hand gesture signals. Finally, the developed recognition system can be interface with software robot’s control system.​</a:t>
            </a:r>
          </a:p>
        </p:txBody>
      </p:sp>
      <p:sp>
        <p:nvSpPr>
          <p:cNvPr id="48" name="Text Box 47"/>
          <p:cNvSpPr txBox="1"/>
          <p:nvPr/>
        </p:nvSpPr>
        <p:spPr>
          <a:xfrm>
            <a:off x="11181080" y="5714365"/>
            <a:ext cx="9088120" cy="13387705"/>
          </a:xfrm>
          <a:prstGeom prst="rect">
            <a:avLst/>
          </a:prstGeom>
          <a:noFill/>
        </p:spPr>
        <p:txBody>
          <a:bodyPr wrap="square" rtlCol="0">
            <a:spAutoFit/>
          </a:bodyPr>
          <a:lstStyle/>
          <a:p>
            <a:pPr marL="571500" indent="-571500" algn="just">
              <a:buFont typeface="Arial" panose="020B0604020202020204" pitchFamily="34" charset="0"/>
              <a:buChar char="•"/>
            </a:pPr>
            <a:r>
              <a:rPr lang="en-US" sz="3600">
                <a:latin typeface="Times New Roman" panose="02020603050405020304" charset="0"/>
                <a:cs typeface="Times New Roman" panose="02020603050405020304" charset="0"/>
              </a:rPr>
              <a:t>Collection and Curation of Data: </a:t>
            </a:r>
          </a:p>
          <a:p>
            <a:pPr indent="0" algn="just">
              <a:buFont typeface="Arial" panose="020B0604020202020204" pitchFamily="34" charset="0"/>
              <a:buNone/>
            </a:pPr>
            <a:r>
              <a:rPr lang="en-US" sz="3600">
                <a:latin typeface="Times New Roman" panose="02020603050405020304" charset="0"/>
                <a:cs typeface="Times New Roman" panose="02020603050405020304" charset="0"/>
              </a:rPr>
              <a:t> Utilize EMG devices to gather signals for each of the gestures, remove any unwanted signals usually known as noise, and make the signals usable by dividing them into manageable time segments.</a:t>
            </a:r>
          </a:p>
          <a:p>
            <a:pPr marL="571500" indent="-571500" algn="just">
              <a:buFont typeface="Arial" panose="020B0604020202020204" pitchFamily="34" charset="0"/>
              <a:buChar char="•"/>
            </a:pPr>
            <a:endParaRPr lang="en-US" sz="3600">
              <a:latin typeface="Times New Roman" panose="02020603050405020304" charset="0"/>
              <a:cs typeface="Times New Roman" panose="02020603050405020304" charset="0"/>
            </a:endParaRPr>
          </a:p>
          <a:p>
            <a:pPr marL="571500" indent="-571500" algn="just">
              <a:buFont typeface="Arial" panose="020B0604020202020204" pitchFamily="34" charset="0"/>
              <a:buChar char="•"/>
            </a:pPr>
            <a:r>
              <a:rPr lang="en-US" sz="3600">
                <a:latin typeface="Times New Roman" panose="02020603050405020304" charset="0"/>
                <a:cs typeface="Times New Roman" panose="02020603050405020304" charset="0"/>
              </a:rPr>
              <a:t>Feature Extraction: </a:t>
            </a:r>
          </a:p>
          <a:p>
            <a:pPr indent="0" algn="just">
              <a:buFont typeface="Arial" panose="020B0604020202020204" pitchFamily="34" charset="0"/>
              <a:buNone/>
            </a:pPr>
            <a:r>
              <a:rPr lang="en-US" sz="3600">
                <a:latin typeface="Times New Roman" panose="02020603050405020304" charset="0"/>
                <a:cs typeface="Times New Roman" panose="02020603050405020304" charset="0"/>
              </a:rPr>
              <a:t>Further classification of gestures requires extracting time-domain features e.g. root mean square (RMS), mean absolute value (MAV) and frequency-domain features e.g. Power Spectrum Density.</a:t>
            </a:r>
          </a:p>
          <a:p>
            <a:pPr marL="571500" indent="-571500" algn="just">
              <a:buFont typeface="Arial" panose="020B0604020202020204" pitchFamily="34" charset="0"/>
              <a:buChar char="•"/>
            </a:pPr>
            <a:endParaRPr lang="en-US" sz="3600">
              <a:latin typeface="Times New Roman" panose="02020603050405020304" charset="0"/>
              <a:cs typeface="Times New Roman" panose="02020603050405020304" charset="0"/>
            </a:endParaRPr>
          </a:p>
          <a:p>
            <a:pPr marL="571500" indent="-571500" algn="just">
              <a:buFont typeface="Arial" panose="020B0604020202020204" pitchFamily="34" charset="0"/>
              <a:buChar char="•"/>
            </a:pPr>
            <a:r>
              <a:rPr lang="en-US" sz="3600">
                <a:latin typeface="Times New Roman" panose="02020603050405020304" charset="0"/>
                <a:cs typeface="Times New Roman" panose="02020603050405020304" charset="0"/>
              </a:rPr>
              <a:t>Model Development (CNN): </a:t>
            </a:r>
          </a:p>
          <a:p>
            <a:pPr indent="0" algn="just">
              <a:buFont typeface="Arial" panose="020B0604020202020204" pitchFamily="34" charset="0"/>
              <a:buNone/>
            </a:pPr>
            <a:r>
              <a:rPr lang="en-US" sz="3600">
                <a:latin typeface="Times New Roman" panose="02020603050405020304" charset="0"/>
                <a:cs typeface="Times New Roman" panose="02020603050405020304" charset="0"/>
              </a:rPr>
              <a:t>Create and train a CNN model capable of recognizing gestures based on sEMG signal data prepared in an image-like format or even raw data.</a:t>
            </a:r>
          </a:p>
          <a:p>
            <a:pPr marL="571500" indent="-571500" algn="just">
              <a:buFont typeface="Arial" panose="020B0604020202020204" pitchFamily="34" charset="0"/>
              <a:buChar char="•"/>
            </a:pPr>
            <a:endParaRPr lang="en-US" sz="3600">
              <a:latin typeface="Times New Roman" panose="02020603050405020304" charset="0"/>
              <a:cs typeface="Times New Roman" panose="02020603050405020304" charset="0"/>
            </a:endParaRPr>
          </a:p>
          <a:p>
            <a:pPr marL="571500" indent="-571500" algn="just">
              <a:buFont typeface="Arial" panose="020B0604020202020204" pitchFamily="34" charset="0"/>
              <a:buChar char="•"/>
            </a:pPr>
            <a:r>
              <a:rPr lang="en-US" sz="3600">
                <a:latin typeface="Times New Roman" panose="02020603050405020304" charset="0"/>
                <a:cs typeface="Times New Roman" panose="02020603050405020304" charset="0"/>
              </a:rPr>
              <a:t>Controlling Robot:</a:t>
            </a:r>
          </a:p>
          <a:p>
            <a:pPr indent="0" algn="just">
              <a:buFont typeface="Arial" panose="020B0604020202020204" pitchFamily="34" charset="0"/>
              <a:buNone/>
            </a:pPr>
            <a:r>
              <a:rPr lang="en-US" sz="3600">
                <a:latin typeface="Times New Roman" panose="02020603050405020304" charset="0"/>
                <a:cs typeface="Times New Roman" panose="02020603050405020304" charset="0"/>
              </a:rPr>
              <a:t>Perform classification in real-time and associate the gestures with specific commands for operating the software robot.</a:t>
            </a:r>
          </a:p>
        </p:txBody>
      </p:sp>
      <p:sp>
        <p:nvSpPr>
          <p:cNvPr id="49" name="Text Box 48"/>
          <p:cNvSpPr txBox="1"/>
          <p:nvPr/>
        </p:nvSpPr>
        <p:spPr>
          <a:xfrm>
            <a:off x="345363" y="19221412"/>
            <a:ext cx="9941637" cy="6370975"/>
          </a:xfrm>
          <a:prstGeom prst="rect">
            <a:avLst/>
          </a:prstGeom>
          <a:noFill/>
        </p:spPr>
        <p:txBody>
          <a:bodyPr wrap="square" lIns="91440" tIns="45720" rIns="91440" bIns="45720" rtlCol="0" anchor="t">
            <a:spAutoFit/>
          </a:bodyPr>
          <a:lstStyle/>
          <a:p>
            <a:r>
              <a:rPr lang="en-US" dirty="0">
                <a:latin typeface="Times New Roman"/>
                <a:cs typeface="Times New Roman"/>
              </a:rPr>
              <a:t>T</a:t>
            </a:r>
            <a:r>
              <a:rPr lang="en-US" sz="2400" dirty="0">
                <a:latin typeface="Times New Roman"/>
                <a:cs typeface="Times New Roman"/>
              </a:rPr>
              <a:t>his is a brief signal-controlled robot hand development using </a:t>
            </a:r>
            <a:r>
              <a:rPr lang="en-US" sz="2400" err="1">
                <a:latin typeface="Times New Roman"/>
                <a:cs typeface="Times New Roman"/>
              </a:rPr>
              <a:t>sEMG</a:t>
            </a:r>
            <a:r>
              <a:rPr lang="en-US" sz="2400" dirty="0">
                <a:latin typeface="Times New Roman"/>
                <a:cs typeface="Times New Roman"/>
              </a:rPr>
              <a:t> model. </a:t>
            </a:r>
          </a:p>
          <a:p>
            <a:endParaRPr lang="en-US" sz="2400" dirty="0">
              <a:latin typeface="Times New Roman" panose="02020603050405020304" charset="0"/>
              <a:cs typeface="Times New Roman" panose="02020603050405020304" charset="0"/>
            </a:endParaRPr>
          </a:p>
          <a:p>
            <a:r>
              <a:rPr lang="en-US" sz="2400" dirty="0">
                <a:latin typeface="Times New Roman"/>
                <a:cs typeface="Times New Roman"/>
              </a:rPr>
              <a:t>1. </a:t>
            </a:r>
            <a:r>
              <a:rPr lang="en-US" sz="2400" err="1">
                <a:latin typeface="Times New Roman"/>
                <a:cs typeface="Times New Roman"/>
              </a:rPr>
              <a:t>sEMG</a:t>
            </a:r>
            <a:r>
              <a:rPr lang="en-US" sz="2400" dirty="0">
                <a:latin typeface="Times New Roman"/>
                <a:cs typeface="Times New Roman"/>
              </a:rPr>
              <a:t> Technology: This is a non-interactive approach that works through sensors designed to detect muscle movement but mostly applied in the medical field for purposes of prosthetics and rehabilitation among others. </a:t>
            </a:r>
          </a:p>
          <a:p>
            <a:endParaRPr lang="en-US" sz="2400" dirty="0">
              <a:latin typeface="Times New Roman" panose="02020603050405020304" charset="0"/>
              <a:cs typeface="Times New Roman" panose="02020603050405020304" charset="0"/>
            </a:endParaRPr>
          </a:p>
          <a:p>
            <a:r>
              <a:rPr lang="en-US" sz="2400" dirty="0">
                <a:latin typeface="Times New Roman"/>
                <a:cs typeface="Times New Roman"/>
              </a:rPr>
              <a:t>2. Gesture Recognition: Systems based on </a:t>
            </a:r>
            <a:r>
              <a:rPr lang="en-US" sz="2400" err="1">
                <a:latin typeface="Times New Roman"/>
                <a:cs typeface="Times New Roman"/>
              </a:rPr>
              <a:t>sEMG</a:t>
            </a:r>
            <a:r>
              <a:rPr lang="en-US" sz="2400" dirty="0">
                <a:latin typeface="Times New Roman"/>
                <a:cs typeface="Times New Roman"/>
              </a:rPr>
              <a:t> consider muscle activation patterns of the hand for human-computer interaction by recognizing hand gestures.</a:t>
            </a:r>
          </a:p>
          <a:p>
            <a:endParaRPr lang="en-US" sz="2400" dirty="0">
              <a:latin typeface="Times New Roman" panose="02020603050405020304" charset="0"/>
              <a:cs typeface="Times New Roman" panose="02020603050405020304" charset="0"/>
            </a:endParaRPr>
          </a:p>
          <a:p>
            <a:r>
              <a:rPr lang="en-US" sz="2400" dirty="0">
                <a:latin typeface="Times New Roman"/>
                <a:cs typeface="Times New Roman"/>
              </a:rPr>
              <a:t>3. CNNs: Convolutional Neural Networks make it possible to improve classification of gestures with the use of </a:t>
            </a:r>
            <a:r>
              <a:rPr lang="en-US" sz="2400" err="1">
                <a:latin typeface="Times New Roman"/>
                <a:cs typeface="Times New Roman"/>
              </a:rPr>
              <a:t>sEMG</a:t>
            </a:r>
            <a:r>
              <a:rPr lang="en-US" sz="2400" dirty="0">
                <a:latin typeface="Times New Roman"/>
                <a:cs typeface="Times New Roman"/>
              </a:rPr>
              <a:t> signal by learning features automatically.</a:t>
            </a:r>
          </a:p>
          <a:p>
            <a:endParaRPr lang="en-US" sz="2400" dirty="0">
              <a:latin typeface="Times New Roman" panose="02020603050405020304" charset="0"/>
              <a:cs typeface="Times New Roman" panose="02020603050405020304" charset="0"/>
            </a:endParaRPr>
          </a:p>
          <a:p>
            <a:r>
              <a:rPr lang="en-US" sz="2400" dirty="0">
                <a:latin typeface="Times New Roman"/>
                <a:cs typeface="Times New Roman"/>
              </a:rPr>
              <a:t>4. Robot Control: Where hand clasps are connected to specific activities performed by the robot, this enables controlling the robot naturally and intuitively in areas such as rehabilitation and robotics</a:t>
            </a:r>
            <a:r>
              <a:rPr lang="en-US" dirty="0">
                <a:latin typeface="Times New Roman"/>
                <a:cs typeface="Times New Roman"/>
              </a:rPr>
              <a:t>.</a:t>
            </a:r>
          </a:p>
        </p:txBody>
      </p:sp>
      <p:sp>
        <p:nvSpPr>
          <p:cNvPr id="50" name="Text Box 49"/>
          <p:cNvSpPr txBox="1"/>
          <p:nvPr/>
        </p:nvSpPr>
        <p:spPr>
          <a:xfrm>
            <a:off x="11353800" y="25645745"/>
            <a:ext cx="19607530" cy="5001895"/>
          </a:xfrm>
          <a:prstGeom prst="rect">
            <a:avLst/>
          </a:prstGeom>
          <a:noFill/>
        </p:spPr>
        <p:txBody>
          <a:bodyPr wrap="square" rtlCol="0">
            <a:noAutofit/>
          </a:bodyPr>
          <a:lstStyle/>
          <a:p>
            <a:pPr algn="just"/>
            <a:r>
              <a:rPr lang="en-US" sz="3200">
                <a:latin typeface="Times New Roman" panose="02020603050405020304" charset="0"/>
                <a:cs typeface="Times New Roman" panose="02020603050405020304" charset="0"/>
              </a:rPr>
              <a:t>Here are four future perspectives for developing an sEMG-based hand gesture recognition model to control a robot:</a:t>
            </a:r>
          </a:p>
          <a:p>
            <a:pPr algn="just"/>
            <a:endParaRPr lang="en-US" sz="3200">
              <a:latin typeface="Times New Roman" panose="02020603050405020304" charset="0"/>
              <a:cs typeface="Times New Roman" panose="02020603050405020304" charset="0"/>
            </a:endParaRPr>
          </a:p>
          <a:p>
            <a:pPr algn="just"/>
            <a:r>
              <a:rPr lang="en-US" sz="3200">
                <a:latin typeface="Times New Roman" panose="02020603050405020304" charset="0"/>
                <a:cs typeface="Times New Roman" panose="02020603050405020304" charset="0"/>
              </a:rPr>
              <a:t>1. Enhanced Accuracy: Advanced machine learning techniques will improve gesture recognition accuracy and robustness in real-world settings. </a:t>
            </a:r>
          </a:p>
          <a:p>
            <a:pPr algn="just"/>
            <a:endParaRPr lang="en-US" sz="3200">
              <a:latin typeface="Times New Roman" panose="02020603050405020304" charset="0"/>
              <a:cs typeface="Times New Roman" panose="02020603050405020304" charset="0"/>
            </a:endParaRPr>
          </a:p>
          <a:p>
            <a:pPr algn="just"/>
            <a:r>
              <a:rPr lang="en-US" sz="3200">
                <a:latin typeface="Times New Roman" panose="02020603050405020304" charset="0"/>
                <a:cs typeface="Times New Roman" panose="02020603050405020304" charset="0"/>
              </a:rPr>
              <a:t>2. Wearable Systems: Implementing sEMG in e-devices such as smart watches will facilitate the robot control especially in day to day tasks and supportive applications without any limits for the user. </a:t>
            </a:r>
          </a:p>
          <a:p>
            <a:pPr algn="just"/>
            <a:endParaRPr lang="en-US" sz="3200">
              <a:latin typeface="Times New Roman" panose="02020603050405020304" charset="0"/>
              <a:cs typeface="Times New Roman" panose="02020603050405020304" charset="0"/>
            </a:endParaRPr>
          </a:p>
          <a:p>
            <a:pPr algn="just"/>
            <a:r>
              <a:rPr lang="en-US" sz="3200">
                <a:latin typeface="Times New Roman" panose="02020603050405020304" charset="0"/>
                <a:cs typeface="Times New Roman" panose="02020603050405020304" charset="0"/>
              </a:rPr>
              <a:t>3. Multimodal Interfaces: Such systems will integrate sEMG with other input modes like vision or speech in order to build even more flexible and powerful control systems. </a:t>
            </a:r>
          </a:p>
          <a:p>
            <a:pPr algn="just"/>
            <a:endParaRPr lang="en-US" sz="3200">
              <a:latin typeface="Times New Roman" panose="02020603050405020304" charset="0"/>
              <a:cs typeface="Times New Roman" panose="02020603050405020304" charset="0"/>
            </a:endParaRPr>
          </a:p>
          <a:p>
            <a:pPr algn="just"/>
            <a:endParaRPr lang="en-US" sz="3200">
              <a:latin typeface="Times New Roman" panose="02020603050405020304" charset="0"/>
              <a:cs typeface="Times New Roman" panose="02020603050405020304" charset="0"/>
            </a:endParaRPr>
          </a:p>
        </p:txBody>
      </p:sp>
      <p:sp>
        <p:nvSpPr>
          <p:cNvPr id="51" name="Text Box 50"/>
          <p:cNvSpPr txBox="1"/>
          <p:nvPr/>
        </p:nvSpPr>
        <p:spPr>
          <a:xfrm>
            <a:off x="11209655" y="32154495"/>
            <a:ext cx="19956145" cy="3538220"/>
          </a:xfrm>
          <a:prstGeom prst="rect">
            <a:avLst/>
          </a:prstGeom>
          <a:noFill/>
        </p:spPr>
        <p:txBody>
          <a:bodyPr wrap="square" rtlCol="0">
            <a:spAutoFit/>
          </a:bodyPr>
          <a:lstStyle/>
          <a:p>
            <a:pPr marL="457200" indent="-457200">
              <a:buFont typeface="Arial" panose="020B0604020202020204" pitchFamily="34" charset="0"/>
              <a:buChar char="•"/>
            </a:pPr>
            <a:r>
              <a:rPr lang="en-US" sz="3200">
                <a:latin typeface="Times New Roman" panose="02020603050405020304" charset="0"/>
                <a:cs typeface="Times New Roman" panose="02020603050405020304" charset="0"/>
              </a:rPr>
              <a:t>Human-Robot Interaction: The employment of intuitive gesture control will enhance the availability of robots in everyday scenarios, as people will be able to use them without any uneasiness in homes, offices and even hospitals which will enhance interaction and efficiency.</a:t>
            </a:r>
          </a:p>
          <a:p>
            <a:pPr marL="457200" indent="-457200">
              <a:buFont typeface="Arial" panose="020B0604020202020204" pitchFamily="34" charset="0"/>
              <a:buChar char="•"/>
            </a:pPr>
            <a:endParaRPr lang="en-US" sz="32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3200">
                <a:latin typeface="Times New Roman" panose="02020603050405020304" charset="0"/>
                <a:cs typeface="Times New Roman" panose="02020603050405020304" charset="0"/>
              </a:rPr>
              <a:t>Gaming and Entertainment: This technology allows for the use of sEMG in a monoclonal way controlling computer apps or ‘gesture’ interfaces through motion or repositioning the surrounding objects, thus being a key technology in the gaming and virtual reality revolutionizing the way individuals interact with the gaming world.</a:t>
            </a:r>
          </a:p>
        </p:txBody>
      </p:sp>
      <p:pic>
        <p:nvPicPr>
          <p:cNvPr id="34" name="Picture 33" descr="A collage of images of hands and electronic devices&#10;&#10;Description automatically generated">
            <a:extLst>
              <a:ext uri="{FF2B5EF4-FFF2-40B4-BE49-F238E27FC236}">
                <a16:creationId xmlns:a16="http://schemas.microsoft.com/office/drawing/2014/main" id="{DA046AB3-2BB9-B016-2742-4B7E8E93B8EA}"/>
              </a:ext>
            </a:extLst>
          </p:cNvPr>
          <p:cNvPicPr>
            <a:picLocks noChangeAspect="1"/>
          </p:cNvPicPr>
          <p:nvPr/>
        </p:nvPicPr>
        <p:blipFill>
          <a:blip r:embed="rId7"/>
          <a:stretch>
            <a:fillRect/>
          </a:stretch>
        </p:blipFill>
        <p:spPr>
          <a:xfrm>
            <a:off x="519410" y="25759915"/>
            <a:ext cx="9753782" cy="9753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5230</Words>
  <Application>Microsoft Office PowerPoint</Application>
  <PresentationFormat>Custom</PresentationFormat>
  <Paragraphs>78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MARRIPUDI BHANU SIVA SAI KUMAR</cp:lastModifiedBy>
  <cp:revision>231</cp:revision>
  <cp:lastPrinted>2013-08-04T02:58:00Z</cp:lastPrinted>
  <dcterms:created xsi:type="dcterms:W3CDTF">2011-10-21T15:46:00Z</dcterms:created>
  <dcterms:modified xsi:type="dcterms:W3CDTF">2024-10-18T04:53:09Z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747CC5260FBB4B6B8F007137E880CFA8_12</vt:lpwstr>
  </property>
  <property fmtid="{D5CDD505-2E9C-101B-9397-08002B2CF9AE}" pid="3" name="KSOProductBuildVer">
    <vt:lpwstr>1033-12.2.0.18607</vt:lpwstr>
  </property>
</Properties>
</file>