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56" r:id="rId2"/>
    <p:sldId id="257" r:id="rId3"/>
    <p:sldId id="289" r:id="rId4"/>
    <p:sldId id="311" r:id="rId5"/>
    <p:sldId id="308" r:id="rId6"/>
    <p:sldId id="309" r:id="rId7"/>
    <p:sldId id="310" r:id="rId8"/>
    <p:sldId id="294" r:id="rId9"/>
    <p:sldId id="312" r:id="rId10"/>
    <p:sldId id="313" r:id="rId11"/>
    <p:sldId id="319" r:id="rId12"/>
    <p:sldId id="314" r:id="rId13"/>
    <p:sldId id="318" r:id="rId14"/>
    <p:sldId id="321" r:id="rId15"/>
    <p:sldId id="297" r:id="rId16"/>
    <p:sldId id="298" r:id="rId17"/>
    <p:sldId id="320" r:id="rId18"/>
    <p:sldId id="301" r:id="rId19"/>
    <p:sldId id="302" r:id="rId20"/>
    <p:sldId id="303" r:id="rId21"/>
    <p:sldId id="305" r:id="rId22"/>
    <p:sldId id="306" r:id="rId23"/>
    <p:sldId id="307" r:id="rId24"/>
    <p:sldId id="316" r:id="rId25"/>
  </p:sldIdLst>
  <p:sldSz cx="12192000" cy="6858000"/>
  <p:notesSz cx="6858000" cy="9144000"/>
  <p:embeddedFontLst>
    <p:embeddedFont>
      <p:font typeface="Montserrat" panose="000005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85E0E6-8135-21F1-2E5E-D8E99D4D431C}" v="304" dt="2024-10-17T04:47:09.022"/>
    <p1510:client id="{1339C794-F2C2-314E-20FD-FE93854A84DA}" v="139" dt="2024-10-16T05:11:04.518"/>
    <p1510:client id="{14E34EF6-9FF1-DF63-490B-A80742716B5C}" v="39" dt="2024-10-17T05:14:19.481"/>
    <p1510:client id="{34A92890-3680-72F0-BFF5-EEA71312412D}" v="11" dt="2024-10-16T03:40:24.696"/>
    <p1510:client id="{43AC3F0C-B2AB-8762-8E39-6EDFFCCB97A2}" v="27" dt="2024-10-18T03:07:39.597"/>
    <p1510:client id="{79E06ED0-F9B4-7A9A-D343-EECAB3819145}" v="550" dt="2024-10-17T11:17:02.532"/>
    <p1510:client id="{83EB4694-6EF3-59D7-B549-606F367FA0A4}" v="4" dt="2024-10-17T12:35:28.075"/>
    <p1510:client id="{C52C61B1-A011-4FBC-8123-64B1355E1D7A}" v="159" dt="2024-10-17T11:36:02.622"/>
  </p1510:revLst>
</p1510:revInfo>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1464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015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587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6294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7532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2647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344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917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3951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39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4">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5"/>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ninapro.hevs.ch/instructions/DB1.html" TargetMode="External"/><Relationship Id="rId7" Type="http://schemas.openxmlformats.org/officeDocument/2006/relationships/hyperlink" Target="https://ninapro.hevs.ch/instructions/DB5.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ninapro.hevs.ch/instructions/DB4.html" TargetMode="External"/><Relationship Id="rId5" Type="http://schemas.openxmlformats.org/officeDocument/2006/relationships/hyperlink" Target="https://ninapro.hevs.ch/instructions/DB3.html" TargetMode="External"/><Relationship Id="rId4" Type="http://schemas.openxmlformats.org/officeDocument/2006/relationships/hyperlink" Target="https://ninapro.hevs.ch/instructions/DB2.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 Type="http://schemas.openxmlformats.org/officeDocument/2006/relationships/tags" Target="../tags/tag5.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jpe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docworkspace.com/d/sILWi2eGLAvOCurY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n.docworkspace.com/d/sIDGi2eGLAqqFurYG" TargetMode="External"/><Relationship Id="rId5" Type="http://schemas.openxmlformats.org/officeDocument/2006/relationships/hyperlink" Target="https://in.docworkspace.com/d/sIHmi2eGLAtGDurYG" TargetMode="External"/><Relationship Id="rId4" Type="http://schemas.openxmlformats.org/officeDocument/2006/relationships/hyperlink" Target="https://in.docworkspace.com/d/sIMCi2eGLAq-DurY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Times New Roman"/>
                <a:ea typeface="Arial"/>
                <a:cs typeface="Arial"/>
                <a:sym typeface="Arial"/>
              </a:rPr>
              <a:t>GITAM UNIVERSITY</a:t>
            </a:r>
            <a:endParaRPr sz="1400" b="0" i="0" u="none" strike="noStrike" cap="none">
              <a:solidFill>
                <a:srgbClr val="000000"/>
              </a:solidFill>
              <a:latin typeface="Times New Roman"/>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0" b="0" i="0" u="none" strike="noStrike" cap="none">
                  <a:solidFill>
                    <a:schemeClr val="lt1"/>
                  </a:solidFill>
                  <a:latin typeface="Times New Roman"/>
                  <a:ea typeface="Calibri"/>
                  <a:cs typeface="Calibri"/>
                  <a:sym typeface="Calibri"/>
                </a:rPr>
                <a:t>AY </a:t>
              </a:r>
              <a:r>
                <a:rPr lang="en-US" sz="1350">
                  <a:solidFill>
                    <a:schemeClr val="lt1"/>
                  </a:solidFill>
                  <a:latin typeface="Times New Roman"/>
                  <a:ea typeface="Calibri"/>
                  <a:cs typeface="Calibri"/>
                  <a:sym typeface="Calibri"/>
                </a:rPr>
                <a:t>2021-25</a:t>
              </a:r>
              <a:endParaRPr sz="1351" b="0" i="0" u="none" strike="noStrike" cap="none">
                <a:solidFill>
                  <a:schemeClr val="lt1"/>
                </a:solidFill>
                <a:latin typeface="Times New Roman"/>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0">
                  <a:solidFill>
                    <a:schemeClr val="lt1"/>
                  </a:solidFill>
                  <a:latin typeface="Calibri"/>
                  <a:ea typeface="Calibri"/>
                  <a:cs typeface="Calibri"/>
                  <a:sym typeface="Calibri"/>
                </a:rPr>
                <a:t>Project ID: CS6</a:t>
              </a:r>
              <a:endParaRPr sz="1351"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Times New Roman"/>
                <a:ea typeface="Montserrat Medium"/>
                <a:cs typeface="Montserrat Medium"/>
                <a:sym typeface="Montserrat Medium"/>
              </a:rPr>
              <a:t>A University should be a place of light, of liberty, and of learning.</a:t>
            </a:r>
            <a:endParaRPr lang="en-US" sz="1400" b="0" i="0" u="none" strike="noStrike" cap="none">
              <a:solidFill>
                <a:srgbClr val="000000"/>
              </a:solidFill>
              <a:latin typeface="Times New Roman"/>
              <a:ea typeface="Arial"/>
              <a:cs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Times New Roman"/>
                <a:ea typeface="Montserrat Medium"/>
                <a:cs typeface="Montserrat Medium"/>
                <a:sym typeface="Montserrat Medium"/>
              </a:rPr>
              <a:t>www.gitamedu.com</a:t>
            </a:r>
            <a:endParaRPr sz="1200" b="0" i="0" u="none" strike="noStrike" cap="none">
              <a:solidFill>
                <a:srgbClr val="7F7F7F"/>
              </a:solidFill>
              <a:latin typeface="Times New Roman"/>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Times New Roman"/>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143722" y="248152"/>
            <a:ext cx="5767180" cy="778714"/>
          </a:xfrm>
          <a:prstGeom prst="rect">
            <a:avLst/>
          </a:prstGeom>
          <a:solidFill>
            <a:schemeClr val="accent4"/>
          </a:solidFill>
          <a:ln>
            <a:noFill/>
          </a:ln>
        </p:spPr>
        <p:txBody>
          <a:bodyPr spcFirstLastPara="1" wrap="square" lIns="91425" tIns="45700" rIns="91425" bIns="45700" anchor="ctr" anchorCtr="0">
            <a:noAutofit/>
          </a:bodyPr>
          <a:lstStyle/>
          <a:p>
            <a:pPr algn="ctr"/>
            <a:r>
              <a:rPr lang="en-US" sz="1800" b="1">
                <a:solidFill>
                  <a:schemeClr val="dk1"/>
                </a:solidFill>
                <a:latin typeface="Times New Roman"/>
              </a:rPr>
              <a:t>Surface EMG Based Hand Gesture Signal Classification Using CNN for Control Of Software Robot</a:t>
            </a:r>
            <a:endParaRPr lang="en-US" b="1">
              <a:solidFill>
                <a:schemeClr val="dk1"/>
              </a:solidFill>
              <a:latin typeface="Times New Roman"/>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lvl="0">
              <a:lnSpc>
                <a:spcPct val="100000"/>
              </a:lnSpc>
              <a:spcBef>
                <a:spcPts val="0"/>
              </a:spcBef>
              <a:spcAft>
                <a:spcPts val="0"/>
              </a:spcAft>
              <a:buNone/>
            </a:pPr>
            <a:r>
              <a:rPr lang="en-US" sz="1400" b="1" i="0" u="none" strike="noStrike" cap="none">
                <a:solidFill>
                  <a:schemeClr val="dk1"/>
                </a:solidFill>
                <a:latin typeface="Times New Roman"/>
                <a:ea typeface="Montserrat Medium"/>
                <a:sym typeface="Montserrat Medium"/>
              </a:rPr>
              <a:t>Project Team: </a:t>
            </a:r>
            <a:endParaRPr lang="en-US">
              <a:solidFill>
                <a:schemeClr val="dk1"/>
              </a:solidFill>
              <a:latin typeface="Times New Roman"/>
            </a:endParaRPr>
          </a:p>
          <a:p>
            <a:pPr marL="285750" indent="-285750">
              <a:buFont typeface="Arial"/>
              <a:buChar char="•"/>
            </a:pPr>
            <a:r>
              <a:rPr lang="en-US" b="1">
                <a:solidFill>
                  <a:schemeClr val="dk1"/>
                </a:solidFill>
                <a:latin typeface="Times New Roman"/>
                <a:sym typeface="Montserrat Medium"/>
              </a:rPr>
              <a:t>Avula Veera Siva Reddy </a:t>
            </a:r>
            <a:endParaRPr lang="en-US">
              <a:solidFill>
                <a:schemeClr val="dk1"/>
              </a:solidFill>
              <a:latin typeface="Times New Roman"/>
            </a:endParaRPr>
          </a:p>
          <a:p>
            <a:pPr marL="285750" indent="-285750">
              <a:buFont typeface="Arial"/>
              <a:buChar char="•"/>
            </a:pPr>
            <a:r>
              <a:rPr lang="en-US" b="1">
                <a:solidFill>
                  <a:schemeClr val="dk1"/>
                </a:solidFill>
                <a:latin typeface="Times New Roman"/>
                <a:sym typeface="Montserrat Medium"/>
              </a:rPr>
              <a:t>Boya Rajesh </a:t>
            </a:r>
            <a:endParaRPr lang="en-US">
              <a:solidFill>
                <a:schemeClr val="dk1"/>
              </a:solidFill>
              <a:latin typeface="Times New Roman"/>
            </a:endParaRPr>
          </a:p>
          <a:p>
            <a:pPr marL="285750" indent="-285750">
              <a:buFont typeface="Arial"/>
              <a:buChar char="•"/>
            </a:pPr>
            <a:r>
              <a:rPr lang="en-US" b="1">
                <a:solidFill>
                  <a:schemeClr val="dk1"/>
                </a:solidFill>
                <a:latin typeface="Times New Roman"/>
                <a:sym typeface="Montserrat Medium"/>
              </a:rPr>
              <a:t>Bhanu Siva Sai Kumar M</a:t>
            </a:r>
            <a:endParaRPr lang="en-US">
              <a:solidFill>
                <a:schemeClr val="dk1"/>
              </a:solidFill>
              <a:latin typeface="Times New Roman"/>
            </a:endParaRPr>
          </a:p>
          <a:p>
            <a:pPr marR="0" lvl="0">
              <a:lnSpc>
                <a:spcPct val="100000"/>
              </a:lnSpc>
              <a:spcBef>
                <a:spcPts val="0"/>
              </a:spcBef>
              <a:spcAft>
                <a:spcPts val="0"/>
              </a:spcAft>
              <a:buSzPts val="1400"/>
            </a:pPr>
            <a:endParaRPr lang="en-US" sz="1400" b="1" i="0" u="none" strike="noStrike" cap="none">
              <a:solidFill>
                <a:schemeClr val="dk1"/>
              </a:solidFill>
              <a:latin typeface="Montserrat Medium"/>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160768" y="5777625"/>
            <a:ext cx="2926946" cy="738623"/>
          </a:xfrm>
          <a:prstGeom prst="rect">
            <a:avLst/>
          </a:prstGeom>
          <a:noFill/>
          <a:ln>
            <a:noFill/>
          </a:ln>
        </p:spPr>
        <p:txBody>
          <a:bodyPr spcFirstLastPara="1" wrap="square" lIns="91425" tIns="45700" rIns="91425" bIns="45700" anchor="t" anchorCtr="0">
            <a:spAutoFit/>
          </a:bodyPr>
          <a:lstStyle/>
          <a:p>
            <a:pPr lvl="0">
              <a:lnSpc>
                <a:spcPct val="100000"/>
              </a:lnSpc>
              <a:spcBef>
                <a:spcPts val="0"/>
              </a:spcBef>
              <a:spcAft>
                <a:spcPts val="0"/>
              </a:spcAft>
              <a:buNone/>
            </a:pPr>
            <a:r>
              <a:rPr lang="en-US" sz="1400" b="1" i="0" u="none" strike="noStrike" cap="none">
                <a:solidFill>
                  <a:schemeClr val="dk1"/>
                </a:solidFill>
                <a:ea typeface="Montserrat Medium"/>
                <a:sym typeface="Montserrat Medium"/>
              </a:rPr>
              <a:t>Project Mentor: </a:t>
            </a:r>
            <a:endParaRPr lang="en-US">
              <a:solidFill>
                <a:schemeClr val="dk1"/>
              </a:solidFill>
            </a:endParaRPr>
          </a:p>
          <a:p>
            <a:pPr marL="285750" indent="-285750">
              <a:buFont typeface="Arial"/>
              <a:buChar char="•"/>
            </a:pPr>
            <a:r>
              <a:rPr lang="en-US" b="1">
                <a:solidFill>
                  <a:schemeClr val="dk1"/>
                </a:solidFill>
                <a:sym typeface="Montserrat Medium"/>
              </a:rPr>
              <a:t>Dr. Jaya Prakash Sahoo</a:t>
            </a:r>
            <a:endParaRPr lang="en-US" b="1">
              <a:solidFill>
                <a:schemeClr val="dk1"/>
              </a:solidFill>
            </a:endParaRPr>
          </a:p>
          <a:p>
            <a:pPr>
              <a:buSzPts val="1400"/>
            </a:pPr>
            <a:endParaRPr lang="en-US" sz="1400" b="1" i="0" u="none" strike="noStrike" cap="none">
              <a:solidFill>
                <a:schemeClr val="dk1"/>
              </a:solidFill>
              <a:latin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B6FCD-B127-E46E-435D-D9BDC5C1E7C6}"/>
              </a:ext>
            </a:extLst>
          </p:cNvPr>
          <p:cNvSpPr>
            <a:spLocks noGrp="1"/>
          </p:cNvSpPr>
          <p:nvPr>
            <p:ph type="sldNum" idx="12"/>
          </p:nvPr>
        </p:nvSpPr>
        <p:spPr>
          <a:xfrm>
            <a:off x="9738166" y="6328900"/>
            <a:ext cx="2743200" cy="365125"/>
          </a:xfrm>
        </p:spPr>
        <p:txBody>
          <a:bodyPr/>
          <a:lstStyle/>
          <a:p>
            <a:pPr marL="0" lvl="0" indent="0" algn="r" rtl="0">
              <a:spcBef>
                <a:spcPts val="0"/>
              </a:spcBef>
              <a:spcAft>
                <a:spcPts val="0"/>
              </a:spcAft>
              <a:buNone/>
            </a:pPr>
            <a:fld id="{00000000-1234-1234-1234-123412341234}" type="slidenum">
              <a:rPr lang="en-US"/>
              <a:t>10</a:t>
            </a:fld>
            <a:endParaRPr lang="en-US"/>
          </a:p>
        </p:txBody>
      </p:sp>
      <p:sp>
        <p:nvSpPr>
          <p:cNvPr id="4" name="TextBox 3">
            <a:extLst>
              <a:ext uri="{FF2B5EF4-FFF2-40B4-BE49-F238E27FC236}">
                <a16:creationId xmlns:a16="http://schemas.microsoft.com/office/drawing/2014/main" id="{0539FD37-6E86-AFE3-574B-67F8AE5E7C47}"/>
              </a:ext>
            </a:extLst>
          </p:cNvPr>
          <p:cNvSpPr txBox="1"/>
          <p:nvPr/>
        </p:nvSpPr>
        <p:spPr>
          <a:xfrm>
            <a:off x="4362783" y="139511"/>
            <a:ext cx="33242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err="1">
                <a:latin typeface="Times New Roman"/>
                <a:cs typeface="Times New Roman"/>
              </a:rPr>
              <a:t>Ninapro</a:t>
            </a:r>
            <a:r>
              <a:rPr lang="en-IN" sz="2800" b="1">
                <a:latin typeface="Times New Roman"/>
                <a:cs typeface="Times New Roman"/>
              </a:rPr>
              <a:t> Datasets</a:t>
            </a:r>
            <a:endParaRPr lang="en-US" sz="2800" b="1"/>
          </a:p>
        </p:txBody>
      </p:sp>
      <p:graphicFrame>
        <p:nvGraphicFramePr>
          <p:cNvPr id="10" name="Table 9">
            <a:extLst>
              <a:ext uri="{FF2B5EF4-FFF2-40B4-BE49-F238E27FC236}">
                <a16:creationId xmlns:a16="http://schemas.microsoft.com/office/drawing/2014/main" id="{EC0290BD-A76E-4AEF-FB74-9FADF47955F8}"/>
              </a:ext>
            </a:extLst>
          </p:cNvPr>
          <p:cNvGraphicFramePr>
            <a:graphicFrameLocks noGrp="1"/>
          </p:cNvGraphicFramePr>
          <p:nvPr>
            <p:extLst>
              <p:ext uri="{D42A27DB-BD31-4B8C-83A1-F6EECF244321}">
                <p14:modId xmlns:p14="http://schemas.microsoft.com/office/powerpoint/2010/main" val="2252300655"/>
              </p:ext>
            </p:extLst>
          </p:nvPr>
        </p:nvGraphicFramePr>
        <p:xfrm>
          <a:off x="337594" y="1649170"/>
          <a:ext cx="11378607" cy="3343065"/>
        </p:xfrm>
        <a:graphic>
          <a:graphicData uri="http://schemas.openxmlformats.org/drawingml/2006/table">
            <a:tbl>
              <a:tblPr firstRow="1" bandRow="1">
                <a:tableStyleId>{487C13AC-C4EB-4B75-A16E-F28B5C2F6171}</a:tableStyleId>
              </a:tblPr>
              <a:tblGrid>
                <a:gridCol w="1602883">
                  <a:extLst>
                    <a:ext uri="{9D8B030D-6E8A-4147-A177-3AD203B41FA5}">
                      <a16:colId xmlns:a16="http://schemas.microsoft.com/office/drawing/2014/main" val="925225783"/>
                    </a:ext>
                  </a:extLst>
                </a:gridCol>
                <a:gridCol w="1736202">
                  <a:extLst>
                    <a:ext uri="{9D8B030D-6E8A-4147-A177-3AD203B41FA5}">
                      <a16:colId xmlns:a16="http://schemas.microsoft.com/office/drawing/2014/main" val="1681709423"/>
                    </a:ext>
                  </a:extLst>
                </a:gridCol>
                <a:gridCol w="1726556">
                  <a:extLst>
                    <a:ext uri="{9D8B030D-6E8A-4147-A177-3AD203B41FA5}">
                      <a16:colId xmlns:a16="http://schemas.microsoft.com/office/drawing/2014/main" val="2946849679"/>
                    </a:ext>
                  </a:extLst>
                </a:gridCol>
                <a:gridCol w="1844866">
                  <a:extLst>
                    <a:ext uri="{9D8B030D-6E8A-4147-A177-3AD203B41FA5}">
                      <a16:colId xmlns:a16="http://schemas.microsoft.com/office/drawing/2014/main" val="1471218896"/>
                    </a:ext>
                  </a:extLst>
                </a:gridCol>
                <a:gridCol w="1622414">
                  <a:extLst>
                    <a:ext uri="{9D8B030D-6E8A-4147-A177-3AD203B41FA5}">
                      <a16:colId xmlns:a16="http://schemas.microsoft.com/office/drawing/2014/main" val="3059587369"/>
                    </a:ext>
                  </a:extLst>
                </a:gridCol>
                <a:gridCol w="1593173">
                  <a:extLst>
                    <a:ext uri="{9D8B030D-6E8A-4147-A177-3AD203B41FA5}">
                      <a16:colId xmlns:a16="http://schemas.microsoft.com/office/drawing/2014/main" val="2322862797"/>
                    </a:ext>
                  </a:extLst>
                </a:gridCol>
                <a:gridCol w="1252513">
                  <a:extLst>
                    <a:ext uri="{9D8B030D-6E8A-4147-A177-3AD203B41FA5}">
                      <a16:colId xmlns:a16="http://schemas.microsoft.com/office/drawing/2014/main" val="334413390"/>
                    </a:ext>
                  </a:extLst>
                </a:gridCol>
              </a:tblGrid>
              <a:tr h="466724">
                <a:tc>
                  <a:txBody>
                    <a:bodyPr/>
                    <a:lstStyle/>
                    <a:p>
                      <a:pPr lvl="0" algn="ctr">
                        <a:buNone/>
                      </a:pPr>
                      <a:r>
                        <a:rPr lang="en-US" sz="1400">
                          <a:latin typeface="Times New Roman"/>
                        </a:rPr>
                        <a:t>   </a:t>
                      </a:r>
                      <a:r>
                        <a:rPr lang="en-US" sz="1400" b="1">
                          <a:latin typeface="Times New Roman"/>
                        </a:rPr>
                        <a:t>Name</a:t>
                      </a:r>
                      <a:r>
                        <a:rPr lang="en-US" sz="1400">
                          <a:latin typeface="Times New Roman"/>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1" i="0" u="none" strike="noStrike" noProof="0">
                          <a:solidFill>
                            <a:srgbClr val="000000"/>
                          </a:solidFill>
                          <a:latin typeface="Times New Roman"/>
                        </a:rPr>
                        <a:t>Aim</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1" i="0" u="none" strike="noStrike" noProof="0">
                          <a:solidFill>
                            <a:srgbClr val="000000"/>
                          </a:solidFill>
                          <a:latin typeface="Times New Roman"/>
                        </a:rPr>
                        <a:t>subjects</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  </a:t>
                      </a:r>
                      <a:r>
                        <a:rPr lang="en-US" sz="1400" b="1" i="0" u="none" strike="noStrike" noProof="0">
                          <a:solidFill>
                            <a:srgbClr val="000000"/>
                          </a:solidFill>
                          <a:latin typeface="Times New Roman"/>
                        </a:rPr>
                        <a:t>movements</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1" i="0" u="none" strike="noStrike" noProof="0">
                          <a:solidFill>
                            <a:srgbClr val="000000"/>
                          </a:solidFill>
                          <a:latin typeface="Times New Roman"/>
                        </a:rPr>
                        <a:t>EMG setup</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1" i="0" u="none" strike="noStrike" noProof="0">
                          <a:solidFill>
                            <a:srgbClr val="000000"/>
                          </a:solidFill>
                          <a:latin typeface="Times New Roman"/>
                        </a:rPr>
                        <a:t>Modalities</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1" i="0" u="none" strike="noStrike" noProof="0">
                          <a:solidFill>
                            <a:srgbClr val="000000"/>
                          </a:solidFill>
                          <a:latin typeface="Times New Roman"/>
                        </a:rPr>
                        <a:t>Link</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61920668"/>
                  </a:ext>
                </a:extLst>
              </a:tr>
              <a:tr h="523874">
                <a:tc>
                  <a:txBody>
                    <a:bodyPr/>
                    <a:lstStyle/>
                    <a:p>
                      <a:pPr lvl="0" algn="ctr">
                        <a:buNone/>
                      </a:pPr>
                      <a:r>
                        <a:rPr lang="en-US" sz="1400" b="0" i="0" u="none" strike="noStrike" noProof="0">
                          <a:solidFill>
                            <a:srgbClr val="000000"/>
                          </a:solidFill>
                          <a:latin typeface="Times New Roman"/>
                        </a:rPr>
                        <a:t>DB1</a:t>
                      </a:r>
                      <a:endParaRPr lang="en-US" sz="1400">
                        <a:latin typeface="Times New Roman"/>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Classification or regression</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27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52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10 Otto Bock</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err="1">
                          <a:solidFill>
                            <a:srgbClr val="000000"/>
                          </a:solidFill>
                          <a:latin typeface="Times New Roman"/>
                        </a:rPr>
                        <a:t>sEMG</a:t>
                      </a:r>
                      <a:r>
                        <a:rPr lang="en-US" sz="1400" b="0" i="0" u="none" strike="noStrike" noProof="0">
                          <a:solidFill>
                            <a:srgbClr val="000000"/>
                          </a:solidFill>
                          <a:latin typeface="Times New Roman"/>
                        </a:rPr>
                        <a:t>, kinematic</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latin typeface="Times New Roman"/>
                          <a:hlinkClick r:id="rId3"/>
                        </a:rPr>
                        <a:t>DB1</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95976613"/>
                  </a:ext>
                </a:extLst>
              </a:tr>
              <a:tr h="485775">
                <a:tc>
                  <a:txBody>
                    <a:bodyPr/>
                    <a:lstStyle/>
                    <a:p>
                      <a:pPr lvl="0" algn="ctr">
                        <a:buNone/>
                      </a:pPr>
                      <a:r>
                        <a:rPr lang="en-US" sz="1400" b="0" i="0" u="none" strike="noStrike" noProof="0">
                          <a:solidFill>
                            <a:srgbClr val="000000"/>
                          </a:solidFill>
                          <a:latin typeface="Times New Roman"/>
                        </a:rPr>
                        <a:t>DB2</a:t>
                      </a:r>
                      <a:endParaRPr lang="en-US" sz="1400">
                        <a:latin typeface="Times New Roman"/>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Classification or regression</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40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49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a:latin typeface="Times New Roman"/>
                        </a:rPr>
                        <a:t>12 </a:t>
                      </a:r>
                      <a:r>
                        <a:rPr lang="en-US" sz="1400" err="1">
                          <a:latin typeface="Times New Roman"/>
                        </a:rPr>
                        <a:t>Delsys</a:t>
                      </a:r>
                      <a:r>
                        <a:rPr lang="en-US" sz="1400">
                          <a:latin typeface="Times New Roman"/>
                        </a:rPr>
                        <a:t> </a:t>
                      </a:r>
                      <a:r>
                        <a:rPr lang="en-US" sz="1400" err="1">
                          <a:latin typeface="Times New Roman"/>
                        </a:rPr>
                        <a:t>Trigno</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err="1">
                          <a:solidFill>
                            <a:srgbClr val="000000"/>
                          </a:solidFill>
                          <a:latin typeface="Times New Roman"/>
                        </a:rPr>
                        <a:t>sEMG</a:t>
                      </a:r>
                      <a:r>
                        <a:rPr lang="en-US" sz="1400" b="0" i="0" u="none" strike="noStrike" noProof="0">
                          <a:solidFill>
                            <a:srgbClr val="000000"/>
                          </a:solidFill>
                          <a:latin typeface="Times New Roman"/>
                        </a:rPr>
                        <a:t>, kinematic, inertial, force</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latin typeface="Times New Roman"/>
                          <a:hlinkClick r:id="rId4"/>
                        </a:rPr>
                        <a:t>DB2</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106494812"/>
                  </a:ext>
                </a:extLst>
              </a:tr>
              <a:tr h="495299">
                <a:tc>
                  <a:txBody>
                    <a:bodyPr/>
                    <a:lstStyle/>
                    <a:p>
                      <a:pPr lvl="0" algn="ctr">
                        <a:buNone/>
                      </a:pPr>
                      <a:r>
                        <a:rPr lang="en-US" sz="1400" b="0" i="0" u="none" strike="noStrike" noProof="0">
                          <a:solidFill>
                            <a:srgbClr val="000000"/>
                          </a:solidFill>
                          <a:latin typeface="Times New Roman"/>
                        </a:rPr>
                        <a:t>DB3</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Classification or regression</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11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49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12 </a:t>
                      </a:r>
                      <a:r>
                        <a:rPr lang="en-US" sz="1400" b="0" i="0" u="none" strike="noStrike" noProof="0" err="1">
                          <a:solidFill>
                            <a:srgbClr val="000000"/>
                          </a:solidFill>
                          <a:latin typeface="Times New Roman"/>
                        </a:rPr>
                        <a:t>Delsys</a:t>
                      </a:r>
                      <a:r>
                        <a:rPr lang="en-US" sz="1400" b="0" i="0" u="none" strike="noStrike" noProof="0">
                          <a:solidFill>
                            <a:srgbClr val="000000"/>
                          </a:solidFill>
                          <a:latin typeface="Times New Roman"/>
                        </a:rPr>
                        <a:t> </a:t>
                      </a:r>
                      <a:r>
                        <a:rPr lang="en-US" sz="1400" b="0" i="0" u="none" strike="noStrike" noProof="0" err="1">
                          <a:solidFill>
                            <a:srgbClr val="000000"/>
                          </a:solidFill>
                          <a:latin typeface="Times New Roman"/>
                        </a:rPr>
                        <a:t>Trigno</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a:latin typeface="Times New Roman"/>
                        </a:rPr>
                        <a:t> </a:t>
                      </a:r>
                      <a:r>
                        <a:rPr lang="en-US" sz="1400" err="1">
                          <a:latin typeface="Times New Roman"/>
                        </a:rPr>
                        <a:t>sEMG,inertial</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latin typeface="Times New Roman"/>
                          <a:hlinkClick r:id="rId5"/>
                        </a:rPr>
                        <a:t>DB3</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114204662"/>
                  </a:ext>
                </a:extLst>
              </a:tr>
              <a:tr h="584627">
                <a:tc>
                  <a:txBody>
                    <a:bodyPr/>
                    <a:lstStyle/>
                    <a:p>
                      <a:pPr lvl="0" algn="ctr">
                        <a:buNone/>
                      </a:pPr>
                      <a:r>
                        <a:rPr lang="en-US" sz="1400" b="0" i="0" u="none" strike="noStrike" noProof="0">
                          <a:solidFill>
                            <a:srgbClr val="000000"/>
                          </a:solidFill>
                          <a:latin typeface="Times New Roman"/>
                        </a:rPr>
                        <a:t>DB4</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Classification or regression</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10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52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12 Cometa</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err="1">
                          <a:solidFill>
                            <a:srgbClr val="000000"/>
                          </a:solidFill>
                          <a:latin typeface="Times New Roman"/>
                        </a:rPr>
                        <a:t>sEMG</a:t>
                      </a:r>
                      <a:r>
                        <a:rPr lang="en-US" sz="1400" b="0" i="0" u="none" strike="noStrike" noProof="0">
                          <a:solidFill>
                            <a:srgbClr val="000000"/>
                          </a:solidFill>
                          <a:latin typeface="Times New Roman"/>
                        </a:rPr>
                        <a:t>, kinematic</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latin typeface="Times New Roman"/>
                          <a:hlinkClick r:id="rId6"/>
                        </a:rPr>
                        <a:t>DB4</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1832704"/>
                  </a:ext>
                </a:extLst>
              </a:tr>
              <a:tr h="584627">
                <a:tc>
                  <a:txBody>
                    <a:bodyPr/>
                    <a:lstStyle/>
                    <a:p>
                      <a:pPr lvl="0" algn="ctr">
                        <a:buNone/>
                      </a:pPr>
                      <a:r>
                        <a:rPr lang="en-US" sz="1400" b="0" i="0" u="none" strike="noStrike" noProof="0">
                          <a:solidFill>
                            <a:srgbClr val="000000"/>
                          </a:solidFill>
                          <a:latin typeface="Times New Roman"/>
                        </a:rPr>
                        <a:t>DB5</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Classification or regression</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10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a:latin typeface="Times New Roman"/>
                        </a:rPr>
                        <a:t>52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a:solidFill>
                            <a:srgbClr val="000000"/>
                          </a:solidFill>
                          <a:latin typeface="Times New Roman"/>
                        </a:rPr>
                        <a:t>2 </a:t>
                      </a:r>
                      <a:r>
                        <a:rPr lang="en-US" sz="1400" b="0" i="0" u="none" strike="noStrike" noProof="0" err="1">
                          <a:solidFill>
                            <a:srgbClr val="000000"/>
                          </a:solidFill>
                          <a:latin typeface="Times New Roman"/>
                        </a:rPr>
                        <a:t>Thalmic</a:t>
                      </a:r>
                      <a:r>
                        <a:rPr lang="en-US" sz="1400" b="0" i="0" u="none" strike="noStrike" noProof="0">
                          <a:solidFill>
                            <a:srgbClr val="000000"/>
                          </a:solidFill>
                          <a:latin typeface="Times New Roman"/>
                        </a:rPr>
                        <a:t> Myo Armbands (16 electrodes)</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b="0" i="0" u="none" strike="noStrike" noProof="0" err="1">
                          <a:solidFill>
                            <a:srgbClr val="000000"/>
                          </a:solidFill>
                          <a:latin typeface="Times New Roman"/>
                        </a:rPr>
                        <a:t>sEMG</a:t>
                      </a:r>
                      <a:r>
                        <a:rPr lang="en-US" sz="1400" b="0" i="0" u="none" strike="noStrike" noProof="0">
                          <a:solidFill>
                            <a:srgbClr val="000000"/>
                          </a:solidFill>
                          <a:latin typeface="Times New Roman"/>
                        </a:rPr>
                        <a:t>, inertial</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lnSpc>
                          <a:spcPct val="100000"/>
                        </a:lnSpc>
                        <a:spcBef>
                          <a:spcPts val="0"/>
                        </a:spcBef>
                        <a:spcAft>
                          <a:spcPts val="0"/>
                        </a:spcAft>
                        <a:buNone/>
                      </a:pPr>
                      <a:br>
                        <a:rPr lang="en-US" sz="1400" b="0" i="0" u="none" strike="noStrike" noProof="0">
                          <a:solidFill>
                            <a:srgbClr val="000000"/>
                          </a:solidFill>
                          <a:latin typeface="Arial"/>
                        </a:rPr>
                      </a:br>
                      <a:r>
                        <a:rPr lang="en-US" sz="1400" b="0" i="0" u="none" strike="noStrike" noProof="0">
                          <a:latin typeface="Arial"/>
                          <a:hlinkClick r:id="rId7"/>
                        </a:rPr>
                        <a:t>DB5</a:t>
                      </a:r>
                      <a:endParaRPr lang="en-US" sz="1400" b="0" i="0" u="none" strike="noStrike" noProof="0">
                        <a:solidFill>
                          <a:srgbClr val="000000"/>
                        </a:solidFill>
                        <a:latin typeface="Arial"/>
                      </a:endParaRPr>
                    </a:p>
                    <a:p>
                      <a:pPr lvl="0" algn="ctr">
                        <a:buNone/>
                      </a:pP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31401015"/>
                  </a:ext>
                </a:extLst>
              </a:tr>
            </a:tbl>
          </a:graphicData>
        </a:graphic>
      </p:graphicFrame>
      <p:graphicFrame>
        <p:nvGraphicFramePr>
          <p:cNvPr id="30" name="Table 29">
            <a:extLst>
              <a:ext uri="{FF2B5EF4-FFF2-40B4-BE49-F238E27FC236}">
                <a16:creationId xmlns:a16="http://schemas.microsoft.com/office/drawing/2014/main" id="{8309A3F7-395B-A296-F2E4-BD78242B8B74}"/>
              </a:ext>
            </a:extLst>
          </p:cNvPr>
          <p:cNvGraphicFramePr>
            <a:graphicFrameLocks noGrp="1"/>
          </p:cNvGraphicFramePr>
          <p:nvPr>
            <p:extLst>
              <p:ext uri="{D42A27DB-BD31-4B8C-83A1-F6EECF244321}">
                <p14:modId xmlns:p14="http://schemas.microsoft.com/office/powerpoint/2010/main" val="1792166070"/>
              </p:ext>
            </p:extLst>
          </p:nvPr>
        </p:nvGraphicFramePr>
        <p:xfrm>
          <a:off x="7383684" y="5996072"/>
          <a:ext cx="5334000" cy="518160"/>
        </p:xfrm>
        <a:graphic>
          <a:graphicData uri="http://schemas.openxmlformats.org/drawingml/2006/table">
            <a:tbl>
              <a:tblPr bandRow="1">
                <a:tableStyleId>{487C13AC-C4EB-4B75-A16E-F28B5C2F6171}</a:tableStyleId>
              </a:tblPr>
              <a:tblGrid>
                <a:gridCol w="5334000">
                  <a:extLst>
                    <a:ext uri="{9D8B030D-6E8A-4147-A177-3AD203B41FA5}">
                      <a16:colId xmlns:a16="http://schemas.microsoft.com/office/drawing/2014/main" val="3274184980"/>
                    </a:ext>
                  </a:extLst>
                </a:gridCol>
              </a:tblGrid>
              <a:tr h="0">
                <a:tc>
                  <a:txBody>
                    <a:bodyPr/>
                    <a:lstStyle/>
                    <a:p>
                      <a:pPr algn="ctr" fontAlgn="auto"/>
                      <a:br>
                        <a:rPr lang="en-US" sz="1400" b="0" i="0">
                          <a:solidFill>
                            <a:srgbClr val="0563C1"/>
                          </a:solidFill>
                          <a:effectLst/>
                          <a:latin typeface="Arial"/>
                        </a:rPr>
                      </a:br>
                      <a:r>
                        <a:rPr lang="en-US"/>
                        <a:t>   </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46168596"/>
                  </a:ext>
                </a:extLst>
              </a:tr>
            </a:tbl>
          </a:graphicData>
        </a:graphic>
      </p:graphicFrame>
    </p:spTree>
    <p:extLst>
      <p:ext uri="{BB962C8B-B14F-4D97-AF65-F5344CB8AC3E}">
        <p14:creationId xmlns:p14="http://schemas.microsoft.com/office/powerpoint/2010/main" val="712259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D391F1-B27E-F5F0-3BAE-8588BA4DBF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pic>
        <p:nvPicPr>
          <p:cNvPr id="4" name="Picture 3" descr="A close-up of a hand&#10;&#10;Description automatically generated">
            <a:extLst>
              <a:ext uri="{FF2B5EF4-FFF2-40B4-BE49-F238E27FC236}">
                <a16:creationId xmlns:a16="http://schemas.microsoft.com/office/drawing/2014/main" id="{35FFA804-67D7-63EB-6D18-B28BC3FFAB2B}"/>
              </a:ext>
            </a:extLst>
          </p:cNvPr>
          <p:cNvPicPr>
            <a:picLocks noChangeAspect="1"/>
          </p:cNvPicPr>
          <p:nvPr/>
        </p:nvPicPr>
        <p:blipFill>
          <a:blip r:embed="rId2"/>
          <a:srcRect t="-63" r="1124" b="49290"/>
          <a:stretch/>
        </p:blipFill>
        <p:spPr>
          <a:xfrm>
            <a:off x="2591173" y="1714500"/>
            <a:ext cx="1700689" cy="3794332"/>
          </a:xfrm>
          <a:prstGeom prst="rect">
            <a:avLst/>
          </a:prstGeom>
        </p:spPr>
      </p:pic>
      <p:pic>
        <p:nvPicPr>
          <p:cNvPr id="5" name="Picture 4" descr="A close-up of a hand&#10;&#10;Description automatically generated">
            <a:extLst>
              <a:ext uri="{FF2B5EF4-FFF2-40B4-BE49-F238E27FC236}">
                <a16:creationId xmlns:a16="http://schemas.microsoft.com/office/drawing/2014/main" id="{2D8A7C50-5838-8EEF-0775-AAC5B2BDB2BF}"/>
              </a:ext>
            </a:extLst>
          </p:cNvPr>
          <p:cNvPicPr>
            <a:picLocks noChangeAspect="1"/>
          </p:cNvPicPr>
          <p:nvPr/>
        </p:nvPicPr>
        <p:blipFill>
          <a:blip r:embed="rId2"/>
          <a:srcRect t="50070" r="1010" b="-599"/>
          <a:stretch/>
        </p:blipFill>
        <p:spPr>
          <a:xfrm>
            <a:off x="7193109" y="1798898"/>
            <a:ext cx="1702641" cy="3786400"/>
          </a:xfrm>
          <a:prstGeom prst="rect">
            <a:avLst/>
          </a:prstGeom>
        </p:spPr>
      </p:pic>
      <p:sp>
        <p:nvSpPr>
          <p:cNvPr id="6" name="TextBox 5">
            <a:extLst>
              <a:ext uri="{FF2B5EF4-FFF2-40B4-BE49-F238E27FC236}">
                <a16:creationId xmlns:a16="http://schemas.microsoft.com/office/drawing/2014/main" id="{5730D3B4-F018-6A4F-E1EF-F2E34061DD16}"/>
              </a:ext>
            </a:extLst>
          </p:cNvPr>
          <p:cNvSpPr txBox="1"/>
          <p:nvPr/>
        </p:nvSpPr>
        <p:spPr>
          <a:xfrm>
            <a:off x="3838936" y="713771"/>
            <a:ext cx="45141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latin typeface="Times New Roman"/>
              </a:rPr>
              <a:t>Some examples of 52 movements in </a:t>
            </a:r>
            <a:r>
              <a:rPr lang="en-IN" sz="1800" b="1" err="1">
                <a:latin typeface="Times New Roman"/>
                <a:cs typeface="Times New Roman"/>
              </a:rPr>
              <a:t>Ninapro</a:t>
            </a:r>
            <a:r>
              <a:rPr lang="en-IN" sz="1800" b="1">
                <a:latin typeface="Times New Roman"/>
                <a:cs typeface="Times New Roman"/>
              </a:rPr>
              <a:t> Datasets</a:t>
            </a:r>
            <a:endParaRPr lang="en-US" sz="1800" b="1">
              <a:latin typeface="Times New Roman"/>
            </a:endParaRPr>
          </a:p>
        </p:txBody>
      </p:sp>
    </p:spTree>
    <p:extLst>
      <p:ext uri="{BB962C8B-B14F-4D97-AF65-F5344CB8AC3E}">
        <p14:creationId xmlns:p14="http://schemas.microsoft.com/office/powerpoint/2010/main" val="157526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F2A57B-85B6-8108-61A7-EB8F903E55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4" name="TextBox 3">
            <a:extLst>
              <a:ext uri="{FF2B5EF4-FFF2-40B4-BE49-F238E27FC236}">
                <a16:creationId xmlns:a16="http://schemas.microsoft.com/office/drawing/2014/main" id="{FF2274F3-871B-C576-B94D-16C2B0CEB391}"/>
              </a:ext>
            </a:extLst>
          </p:cNvPr>
          <p:cNvSpPr txBox="1"/>
          <p:nvPr/>
        </p:nvSpPr>
        <p:spPr>
          <a:xfrm>
            <a:off x="4057650" y="361950"/>
            <a:ext cx="3505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a:latin typeface="Times New Roman"/>
              </a:rPr>
              <a:t>MYO Armband Data set</a:t>
            </a:r>
            <a:endParaRPr lang="en-US" sz="2400" b="1"/>
          </a:p>
        </p:txBody>
      </p:sp>
      <p:sp>
        <p:nvSpPr>
          <p:cNvPr id="5" name="TextBox 4">
            <a:extLst>
              <a:ext uri="{FF2B5EF4-FFF2-40B4-BE49-F238E27FC236}">
                <a16:creationId xmlns:a16="http://schemas.microsoft.com/office/drawing/2014/main" id="{61BDC7AD-DECF-85A2-4156-924D98690F6F}"/>
              </a:ext>
            </a:extLst>
          </p:cNvPr>
          <p:cNvSpPr txBox="1"/>
          <p:nvPr/>
        </p:nvSpPr>
        <p:spPr>
          <a:xfrm>
            <a:off x="714375" y="1038225"/>
            <a:ext cx="1019175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1600">
                <a:latin typeface="Times New Roman"/>
              </a:rPr>
              <a:t>MYO Armband dataset used in EMG, data is acquired from a device called MYO Armband which utilizes the electrical signals from the muscles in the forearm commonly known as EMG signal fused with motion data. This dataset is employed for instance in gesture recognition, prosthetic control and human-computer interface applications.</a:t>
            </a:r>
          </a:p>
          <a:p>
            <a:pPr marL="342900" indent="-342900" algn="just">
              <a:buAutoNum type="arabicPeriod"/>
            </a:pPr>
            <a:endParaRPr lang="en-US" sz="1600">
              <a:latin typeface="Times New Roman"/>
            </a:endParaRPr>
          </a:p>
          <a:p>
            <a:pPr marL="342900" indent="-342900" algn="just">
              <a:buAutoNum type="arabicPeriod"/>
            </a:pPr>
            <a:r>
              <a:rPr lang="en-US" sz="1600">
                <a:latin typeface="Times New Roman"/>
              </a:rPr>
              <a:t>The MYO Armband has eight sensors which scan the signal of muscles through surface electromyography or EMG and has to be worn around the forearm. These sensors capture electrical signals associated with muscle contractions and give out real-time EMG signal.</a:t>
            </a:r>
          </a:p>
          <a:p>
            <a:pPr marL="342900" indent="-342900" algn="just">
              <a:buAutoNum type="arabicPeriod"/>
            </a:pPr>
            <a:endParaRPr lang="en-US" sz="1600">
              <a:latin typeface="Times New Roman"/>
            </a:endParaRPr>
          </a:p>
          <a:p>
            <a:pPr marL="342900" indent="-342900" algn="just">
              <a:buAutoNum type="arabicPeriod"/>
            </a:pPr>
            <a:r>
              <a:rPr lang="en-US" sz="1600">
                <a:latin typeface="Times New Roman"/>
              </a:rPr>
              <a:t>The device acquires the EMG signal at a frequency that ranges normally from 200Hz to 500Hz, and it obtained the muscle activity while performing different gestures or movements</a:t>
            </a:r>
          </a:p>
        </p:txBody>
      </p:sp>
      <p:sp>
        <p:nvSpPr>
          <p:cNvPr id="7" name="TextBox 6">
            <a:extLst>
              <a:ext uri="{FF2B5EF4-FFF2-40B4-BE49-F238E27FC236}">
                <a16:creationId xmlns:a16="http://schemas.microsoft.com/office/drawing/2014/main" id="{57A7F598-592B-153A-02A5-40C40B6FD393}"/>
              </a:ext>
            </a:extLst>
          </p:cNvPr>
          <p:cNvSpPr txBox="1"/>
          <p:nvPr/>
        </p:nvSpPr>
        <p:spPr>
          <a:xfrm>
            <a:off x="1261641" y="3711615"/>
            <a:ext cx="882955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rPr>
              <a:t>Example Use Cases:</a:t>
            </a:r>
            <a:br>
              <a:rPr lang="en-US" sz="1600">
                <a:latin typeface="Times New Roman"/>
              </a:rPr>
            </a:br>
            <a:r>
              <a:rPr lang="en-US" sz="1600" b="1">
                <a:latin typeface="Times New Roman"/>
              </a:rPr>
              <a:t>Controlling a Computer Interfac</a:t>
            </a:r>
            <a:r>
              <a:rPr lang="en-US" sz="1600">
                <a:latin typeface="Times New Roman"/>
              </a:rPr>
              <a:t>e: Applying the MYO Armband dataset to develop a system of controlling a computer or Smartphone with motions.</a:t>
            </a:r>
            <a:br>
              <a:rPr lang="en-US" sz="1600">
                <a:latin typeface="Times New Roman"/>
              </a:rPr>
            </a:br>
            <a:r>
              <a:rPr lang="en-US" sz="1600" b="1">
                <a:latin typeface="Times New Roman"/>
              </a:rPr>
              <a:t>Robotic Arm Control:</a:t>
            </a:r>
            <a:r>
              <a:rPr lang="en-US" sz="1600">
                <a:latin typeface="Times New Roman"/>
              </a:rPr>
              <a:t> Coming up with a prosthetic arm or a robot arm that can be operated with the help of the signals that are recorded from the surface of the skin by the MYO Armband.</a:t>
            </a:r>
            <a:br>
              <a:rPr lang="en-US" sz="1600">
                <a:latin typeface="Times New Roman"/>
              </a:rPr>
            </a:br>
            <a:r>
              <a:rPr lang="en-US" sz="1600" b="1">
                <a:latin typeface="Times New Roman"/>
              </a:rPr>
              <a:t>Gaming and VR:</a:t>
            </a:r>
            <a:r>
              <a:rPr lang="en-US" sz="1600">
                <a:latin typeface="Times New Roman"/>
              </a:rPr>
              <a:t> Improving game play and general usage of devices with a focus on gesture control with the MYO Armband.</a:t>
            </a:r>
          </a:p>
        </p:txBody>
      </p:sp>
    </p:spTree>
    <p:extLst>
      <p:ext uri="{BB962C8B-B14F-4D97-AF65-F5344CB8AC3E}">
        <p14:creationId xmlns:p14="http://schemas.microsoft.com/office/powerpoint/2010/main" val="173277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TLSHAPE_TB_00000000000000000000000000000000_LeftEndCaps">
            <a:extLst>
              <a:ext uri="{2A3BCC8C-113F-413B-B43F-96E809BA5A68}">
                <a16:creationId xmlns:p14="http://schemas.microsoft.com/office/powerpoint/2010/main" xmlns:a16="http://schemas.microsoft.com/office/drawing/2014/main\" xmlns="" id="6CAD9DD6-C16E-4634-A952-8D41702CA3A1"/>
              </a:ext>
            </a:extLst>
          </p:cNvPr>
          <p:cNvSpPr txBox="1"/>
          <p:nvPr>
            <p:custDataLst>
              <p:tags r:id="rId2"/>
            </p:custDataLst>
          </p:nvPr>
        </p:nvSpPr>
        <p:spPr>
          <a:xfrm>
            <a:off x="372671" y="2461445"/>
            <a:ext cx="461665" cy="276999"/>
          </a:xfrm>
          <a:prstGeom prst="rect">
            <a:avLst/>
          </a:prstGeom>
          <a:noFill/>
        </p:spPr>
        <p:txBody>
          <a:bodyPr vert="horz" wrap="none" lIns="0" tIns="0" rIns="0" bIns="0" rtlCol="0" anchor="ctr" anchorCtr="0">
            <a:spAutoFit/>
          </a:bodyPr>
          <a:lstStyle/>
          <a:p>
            <a:pPr algn="ctr"/>
            <a:r>
              <a:rPr lang="en-US" sz="1800" b="1" i="0" u="none">
                <a:solidFill>
                  <a:srgbClr val="ED7D31">
                    <a:alpha val="100000"/>
                  </a:srgbClr>
                </a:solidFill>
                <a:latin typeface="Times New Roman"/>
              </a:rPr>
              <a:t>2024</a:t>
            </a:r>
          </a:p>
        </p:txBody>
      </p:sp>
      <p:sp>
        <p:nvSpPr>
          <p:cNvPr id="11" name="OTLSHAPE_TB_00000000000000000000000000000000_RightEndCaps">
            <a:extLst>
              <a:ext uri="{131FB8E9-FA5C-45FB-AC9E-DAEA88A42430}">
                <a16:creationId xmlns:p14="http://schemas.microsoft.com/office/powerpoint/2010/main" xmlns:a16="http://schemas.microsoft.com/office/drawing/2014/main\" xmlns="" id="1D3D5008-8085-4F4F-A81B-41A66B97D5AE"/>
              </a:ext>
            </a:extLst>
          </p:cNvPr>
          <p:cNvSpPr txBox="1"/>
          <p:nvPr>
            <p:custDataLst>
              <p:tags r:id="rId3"/>
            </p:custDataLst>
          </p:nvPr>
        </p:nvSpPr>
        <p:spPr>
          <a:xfrm>
            <a:off x="11357663" y="2461445"/>
            <a:ext cx="461665" cy="276999"/>
          </a:xfrm>
          <a:prstGeom prst="rect">
            <a:avLst/>
          </a:prstGeom>
          <a:noFill/>
        </p:spPr>
        <p:txBody>
          <a:bodyPr vert="horz" wrap="none" lIns="0" tIns="0" rIns="0" bIns="0" rtlCol="0" anchor="ctr" anchorCtr="0">
            <a:spAutoFit/>
          </a:bodyPr>
          <a:lstStyle/>
          <a:p>
            <a:pPr algn="ctr"/>
            <a:r>
              <a:rPr lang="en-US" sz="1800" b="1" i="0" u="none">
                <a:solidFill>
                  <a:srgbClr val="ED7D31">
                    <a:alpha val="100000"/>
                  </a:srgbClr>
                </a:solidFill>
                <a:latin typeface="Times New Roman"/>
              </a:rPr>
              <a:t>2024</a:t>
            </a:r>
          </a:p>
        </p:txBody>
      </p:sp>
      <p:sp>
        <p:nvSpPr>
          <p:cNvPr id="12" name="OTLSHAPE_TB_00000000000000000000000000000000_ScaleContainer"/>
          <p:cNvSpPr/>
          <p:nvPr>
            <p:custDataLst>
              <p:tags r:id="rId4"/>
            </p:custDataLst>
          </p:nvPr>
        </p:nvSpPr>
        <p:spPr>
          <a:xfrm>
            <a:off x="1050667" y="2391542"/>
            <a:ext cx="10108184" cy="190500"/>
          </a:xfrm>
          <a:prstGeom prst="round2SameRect">
            <a:avLst/>
          </a:prstGeom>
          <a:solidFill>
            <a:srgbClr val="1F497D">
              <a:alpha val="100000"/>
            </a:srgbClr>
          </a:solidFill>
        </p:spPr>
      </p:sp>
      <p:sp>
        <p:nvSpPr>
          <p:cNvPr id="13" name="OTLSHAPE_TB_00000000000000000000000000000000_MiddleScaleContainer"/>
          <p:cNvSpPr/>
          <p:nvPr>
            <p:custDataLst>
              <p:tags r:id="rId5"/>
            </p:custDataLst>
          </p:nvPr>
        </p:nvSpPr>
        <p:spPr>
          <a:xfrm>
            <a:off x="1050667" y="2582427"/>
            <a:ext cx="10108184" cy="190500"/>
          </a:xfrm>
          <a:prstGeom prst="rect">
            <a:avLst/>
          </a:prstGeom>
          <a:solidFill>
            <a:srgbClr val="1F497D">
              <a:alpha val="100000"/>
            </a:srgbClr>
          </a:solidFill>
        </p:spPr>
      </p:sp>
      <p:sp>
        <p:nvSpPr>
          <p:cNvPr id="14" name="OTLSHAPE_TB_00000000000000000000000000000000_BottomScaleContainer" hidden="1"/>
          <p:cNvSpPr/>
          <p:nvPr>
            <p:custDataLst>
              <p:tags r:id="rId6"/>
            </p:custDataLst>
          </p:nvPr>
        </p:nvSpPr>
        <p:spPr>
          <a:xfrm rot="10800000">
            <a:off x="1041908" y="2400300"/>
            <a:ext cx="0" cy="0"/>
          </a:xfrm>
          <a:prstGeom prst="round2SameRect">
            <a:avLst/>
          </a:prstGeom>
          <a:solidFill>
            <a:srgbClr val="1F497D">
              <a:alpha val="100000"/>
            </a:srgbClr>
          </a:solidFill>
        </p:spPr>
      </p:sp>
      <p:sp>
        <p:nvSpPr>
          <p:cNvPr id="15" name="OTLSHAPE_TB_00000000000000000000000000000000_TimescaleInterval1">
            <a:extLst>
              <a:ext uri="{D3E96382-91FC-4CD8-84CE-FB3696102D60}">
                <a16:creationId xmlns:p14="http://schemas.microsoft.com/office/powerpoint/2010/main" xmlns:a16="http://schemas.microsoft.com/office/drawing/2014/main\" xmlns="" id="28213BE2-C49C-46FD-B3DC-B31437540278"/>
              </a:ext>
            </a:extLst>
          </p:cNvPr>
          <p:cNvSpPr txBox="1"/>
          <p:nvPr>
            <p:custDataLst>
              <p:tags r:id="rId7"/>
            </p:custDataLst>
          </p:nvPr>
        </p:nvSpPr>
        <p:spPr>
          <a:xfrm>
            <a:off x="5811010" y="2403217"/>
            <a:ext cx="714922" cy="184666"/>
          </a:xfrm>
          <a:prstGeom prst="rect">
            <a:avLst/>
          </a:prstGeom>
          <a:noFill/>
        </p:spPr>
        <p:txBody>
          <a:bodyPr vert="horz" wrap="square" lIns="0" tIns="0" rIns="0" bIns="0" rtlCol="0" anchor="ctr" anchorCtr="0">
            <a:spAutoFit/>
          </a:bodyPr>
          <a:lstStyle/>
          <a:p>
            <a:pPr algn="l"/>
            <a:r>
              <a:rPr lang="en-US" sz="1200">
                <a:solidFill>
                  <a:srgbClr val="FFFFFF">
                    <a:alpha val="100000"/>
                  </a:srgbClr>
                </a:solidFill>
                <a:latin typeface="Times New Roman"/>
              </a:rPr>
              <a:t>Months</a:t>
            </a:r>
            <a:endParaRPr lang="en-US" sz="1200" b="0" i="0" u="none">
              <a:solidFill>
                <a:srgbClr val="FFFFFF">
                  <a:alpha val="100000"/>
                </a:srgbClr>
              </a:solidFill>
              <a:latin typeface="Times New Roman"/>
            </a:endParaRPr>
          </a:p>
        </p:txBody>
      </p:sp>
      <p:sp>
        <p:nvSpPr>
          <p:cNvPr id="16" name="OTLSHAPE_TB_00000000000000000000000000000000_MiddleTimescaleInterval1">
            <a:extLst>
              <a:ext uri="{C522CC26-EA51-46A1-BB4A-BA3B57A1AFDC}">
                <a16:creationId xmlns:p14="http://schemas.microsoft.com/office/powerpoint/2010/main" xmlns:a16="http://schemas.microsoft.com/office/drawing/2014/main\" xmlns="" id="C6332A45-E0CB-4E27-9850-4D027A8F250E"/>
              </a:ext>
            </a:extLst>
          </p:cNvPr>
          <p:cNvSpPr txBox="1"/>
          <p:nvPr>
            <p:custDataLst>
              <p:tags r:id="rId8"/>
            </p:custDataLst>
          </p:nvPr>
        </p:nvSpPr>
        <p:spPr>
          <a:xfrm>
            <a:off x="1105408" y="2602861"/>
            <a:ext cx="179536"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Times New Roman"/>
              </a:rPr>
              <a:t>Jul</a:t>
            </a:r>
          </a:p>
        </p:txBody>
      </p:sp>
      <p:cxnSp>
        <p:nvCxnSpPr>
          <p:cNvPr id="17" name="OTLSHAPE_TB_00000000000000000000000000000000_MiddleSeparator1"/>
          <p:cNvCxnSpPr/>
          <p:nvPr>
            <p:custDataLst>
              <p:tags r:id="rId9"/>
            </p:custDataLst>
          </p:nvPr>
        </p:nvCxnSpPr>
        <p:spPr>
          <a:xfrm>
            <a:off x="5990896" y="2547392"/>
            <a:ext cx="0" cy="190500"/>
          </a:xfrm>
          <a:prstGeom prst="line">
            <a:avLst/>
          </a:prstGeom>
          <a:ln w="12700" cap="flat" cmpd="sng" algn="ctr">
            <a:solidFill>
              <a:srgbClr val="FFFFFF">
                <a:alpha val="30000"/>
              </a:srgbClr>
            </a:solidFill>
            <a:prstDash val="solid"/>
            <a:headEnd type="none" w="med" len="med"/>
            <a:tailEnd type="none" w="med" len="med"/>
          </a:ln>
        </p:spPr>
      </p:cxnSp>
      <p:sp>
        <p:nvSpPr>
          <p:cNvPr id="18" name="OTLSHAPE_TB_00000000000000000000000000000000_MiddleTimescaleInterval2">
            <a:extLst>
              <a:ext uri="{BB5A6C11-DD59-483E-97AD-6651DDCD703A}">
                <a16:creationId xmlns:p14="http://schemas.microsoft.com/office/powerpoint/2010/main" xmlns:a16="http://schemas.microsoft.com/office/drawing/2014/main\" xmlns="" id="3D0731C8-4A78-4A19-BF29-8AC74FEC3AE5"/>
              </a:ext>
            </a:extLst>
          </p:cNvPr>
          <p:cNvSpPr txBox="1"/>
          <p:nvPr>
            <p:custDataLst>
              <p:tags r:id="rId10"/>
            </p:custDataLst>
          </p:nvPr>
        </p:nvSpPr>
        <p:spPr>
          <a:xfrm>
            <a:off x="6159501" y="2602861"/>
            <a:ext cx="264496" cy="184666"/>
          </a:xfrm>
          <a:prstGeom prst="rect">
            <a:avLst/>
          </a:prstGeom>
          <a:noFill/>
        </p:spPr>
        <p:txBody>
          <a:bodyPr vert="horz" wrap="none" lIns="0" tIns="0" rIns="0" bIns="0" rtlCol="0" anchor="ctr" anchorCtr="0">
            <a:spAutoFit/>
          </a:bodyPr>
          <a:lstStyle/>
          <a:p>
            <a:pPr algn="l"/>
            <a:r>
              <a:rPr lang="en-US" sz="1200" b="0" i="0" u="none">
                <a:solidFill>
                  <a:srgbClr val="FFFFFF">
                    <a:alpha val="100000"/>
                  </a:srgbClr>
                </a:solidFill>
                <a:latin typeface="Times New Roman"/>
              </a:rPr>
              <a:t>Aug</a:t>
            </a:r>
          </a:p>
        </p:txBody>
      </p:sp>
      <p:sp>
        <p:nvSpPr>
          <p:cNvPr id="19" name="OTLSHAPE_TB_00000000000000000000000000000000_ElapsedTime"/>
          <p:cNvSpPr/>
          <p:nvPr>
            <p:custDataLst>
              <p:tags r:id="rId11"/>
            </p:custDataLst>
          </p:nvPr>
        </p:nvSpPr>
        <p:spPr>
          <a:xfrm>
            <a:off x="1041908" y="2772969"/>
            <a:ext cx="9812073" cy="26619"/>
          </a:xfrm>
          <a:prstGeom prst="roundRect">
            <a:avLst/>
          </a:prstGeom>
          <a:solidFill>
            <a:srgbClr val="FF0000">
              <a:alpha val="75000"/>
            </a:srgbClr>
          </a:solidFill>
        </p:spPr>
      </p:sp>
      <p:sp>
        <p:nvSpPr>
          <p:cNvPr id="20" name="OTLSHAPE_TB_00000000000000000000000000000000_TodayMarkerShape"/>
          <p:cNvSpPr/>
          <p:nvPr>
            <p:custDataLst>
              <p:tags r:id="rId12"/>
            </p:custDataLst>
          </p:nvPr>
        </p:nvSpPr>
        <p:spPr>
          <a:xfrm>
            <a:off x="10826766" y="2799588"/>
            <a:ext cx="54429" cy="63500"/>
          </a:xfrm>
          <a:prstGeom prst="triangle">
            <a:avLst/>
          </a:prstGeom>
          <a:solidFill>
            <a:srgbClr val="FF0000">
              <a:alpha val="100000"/>
            </a:srgbClr>
          </a:solidFill>
        </p:spPr>
      </p:sp>
      <p:sp>
        <p:nvSpPr>
          <p:cNvPr id="21" name="OTLSHAPE_TB_00000000000000000000000000000000_TodayMarkerText">
            <a:extLst>
              <a:ext uri="{3774E3B8-8EAF-46E6-8230-A55E94637D27}">
                <a16:creationId xmlns:p14="http://schemas.microsoft.com/office/powerpoint/2010/main" xmlns:a16="http://schemas.microsoft.com/office/drawing/2014/main\" xmlns="" id="AF46F1D8-FEE8-4A6F-B336-B809118FECD4"/>
              </a:ext>
            </a:extLst>
          </p:cNvPr>
          <p:cNvSpPr txBox="1"/>
          <p:nvPr>
            <p:custDataLst>
              <p:tags r:id="rId13"/>
            </p:custDataLst>
          </p:nvPr>
        </p:nvSpPr>
        <p:spPr>
          <a:xfrm>
            <a:off x="10673642" y="2858777"/>
            <a:ext cx="360676" cy="169277"/>
          </a:xfrm>
          <a:prstGeom prst="rect">
            <a:avLst/>
          </a:prstGeom>
          <a:noFill/>
        </p:spPr>
        <p:txBody>
          <a:bodyPr vert="horz" wrap="none" lIns="0" tIns="0" rIns="0" bIns="0" rtlCol="0" anchor="ctr" anchorCtr="0">
            <a:spAutoFit/>
          </a:bodyPr>
          <a:lstStyle/>
          <a:p>
            <a:pPr algn="ctr"/>
            <a:r>
              <a:rPr lang="en-US" sz="1100" b="0" i="0" u="none">
                <a:solidFill>
                  <a:srgbClr val="000000">
                    <a:alpha val="100000"/>
                  </a:srgbClr>
                </a:solidFill>
                <a:latin typeface="Times New Roman"/>
              </a:rPr>
              <a:t>Today</a:t>
            </a:r>
          </a:p>
        </p:txBody>
      </p:sp>
      <p:cxnSp>
        <p:nvCxnSpPr>
          <p:cNvPr id="22" name="OTLSHAPE_T_8c4ef36eef5443a2a4c206dc6a75a250_HorizontalConnector1"/>
          <p:cNvCxnSpPr/>
          <p:nvPr>
            <p:custDataLst>
              <p:tags r:id="rId14"/>
            </p:custDataLst>
          </p:nvPr>
        </p:nvCxnSpPr>
        <p:spPr>
          <a:xfrm>
            <a:off x="3719322" y="3328543"/>
            <a:ext cx="1887573" cy="0"/>
          </a:xfrm>
          <a:prstGeom prst="line">
            <a:avLst/>
          </a:prstGeom>
          <a:ln w="12700" cap="flat" cmpd="sng" algn="ctr">
            <a:solidFill>
              <a:srgbClr val="CCCCCC">
                <a:alpha val="100000"/>
              </a:srgbClr>
            </a:solidFill>
            <a:prstDash val="solid"/>
            <a:headEnd type="none" w="med" len="med"/>
            <a:tailEnd type="none" w="med" len="med"/>
          </a:ln>
        </p:spPr>
      </p:cxnSp>
      <p:cxnSp>
        <p:nvCxnSpPr>
          <p:cNvPr id="23" name="OTLSHAPE_T_31b146dacffa4371b0013d5eb1389d7f_HorizontalConnector1"/>
          <p:cNvCxnSpPr/>
          <p:nvPr>
            <p:custDataLst>
              <p:tags r:id="rId15"/>
            </p:custDataLst>
          </p:nvPr>
        </p:nvCxnSpPr>
        <p:spPr>
          <a:xfrm>
            <a:off x="1820587" y="3658743"/>
            <a:ext cx="3949343" cy="0"/>
          </a:xfrm>
          <a:prstGeom prst="line">
            <a:avLst/>
          </a:prstGeom>
          <a:ln w="12700" cap="flat" cmpd="sng" algn="ctr">
            <a:solidFill>
              <a:srgbClr val="CCCCCC">
                <a:alpha val="100000"/>
              </a:srgbClr>
            </a:solidFill>
            <a:prstDash val="solid"/>
            <a:headEnd type="none" w="med" len="med"/>
            <a:tailEnd type="none" w="med" len="med"/>
          </a:ln>
        </p:spPr>
      </p:cxnSp>
      <p:cxnSp>
        <p:nvCxnSpPr>
          <p:cNvPr id="24" name="OTLSHAPE_T_dea8621bf3e24563bc665df32758868c_HorizontalConnector1"/>
          <p:cNvCxnSpPr/>
          <p:nvPr>
            <p:custDataLst>
              <p:tags r:id="rId16"/>
            </p:custDataLst>
          </p:nvPr>
        </p:nvCxnSpPr>
        <p:spPr>
          <a:xfrm>
            <a:off x="1854242" y="3988943"/>
            <a:ext cx="4241758" cy="0"/>
          </a:xfrm>
          <a:prstGeom prst="line">
            <a:avLst/>
          </a:prstGeom>
          <a:ln w="12700" cap="flat" cmpd="sng" algn="ctr">
            <a:solidFill>
              <a:srgbClr val="CCCCCC">
                <a:alpha val="100000"/>
              </a:srgbClr>
            </a:solidFill>
            <a:prstDash val="solid"/>
            <a:headEnd type="none" w="med" len="med"/>
            <a:tailEnd type="none" w="med" len="med"/>
          </a:ln>
        </p:spPr>
      </p:cxnSp>
      <p:cxnSp>
        <p:nvCxnSpPr>
          <p:cNvPr id="25" name="OTLSHAPE_T_28dacc3fe6584a128bb0d3fcc885e5c7_HorizontalConnector1"/>
          <p:cNvCxnSpPr/>
          <p:nvPr>
            <p:custDataLst>
              <p:tags r:id="rId17"/>
            </p:custDataLst>
          </p:nvPr>
        </p:nvCxnSpPr>
        <p:spPr>
          <a:xfrm>
            <a:off x="1355683" y="4327802"/>
            <a:ext cx="5881565" cy="0"/>
          </a:xfrm>
          <a:prstGeom prst="line">
            <a:avLst/>
          </a:prstGeom>
          <a:ln w="12700" cap="flat" cmpd="sng" algn="ctr">
            <a:solidFill>
              <a:srgbClr val="CCCCCC">
                <a:alpha val="100000"/>
              </a:srgbClr>
            </a:solidFill>
            <a:prstDash val="solid"/>
            <a:headEnd type="none" w="med" len="med"/>
            <a:tailEnd type="none" w="med" len="med"/>
          </a:ln>
        </p:spPr>
      </p:cxnSp>
      <p:sp>
        <p:nvSpPr>
          <p:cNvPr id="26" name="OTLSHAPE_T_8c4ef36eef5443a2a4c206dc6a75a250_Shape"/>
          <p:cNvSpPr/>
          <p:nvPr>
            <p:custDataLst>
              <p:tags r:id="rId18"/>
            </p:custDataLst>
          </p:nvPr>
        </p:nvSpPr>
        <p:spPr>
          <a:xfrm>
            <a:off x="5606896" y="3226943"/>
            <a:ext cx="489106" cy="203200"/>
          </a:xfrm>
          <a:prstGeom prst="rect">
            <a:avLst/>
          </a:prstGeom>
          <a:solidFill>
            <a:srgbClr val="00AFF2">
              <a:alpha val="100000"/>
            </a:srgbClr>
          </a:solidFill>
        </p:spPr>
      </p:sp>
      <p:sp>
        <p:nvSpPr>
          <p:cNvPr id="27" name="OTLSHAPE_T_8c4ef36eef5443a2a4c206dc6a75a250_ShapePercentage" hidden="1"/>
          <p:cNvSpPr/>
          <p:nvPr>
            <p:custDataLst>
              <p:tags r:id="rId19"/>
            </p:custDataLst>
          </p:nvPr>
        </p:nvSpPr>
        <p:spPr>
          <a:xfrm>
            <a:off x="5606896" y="3226943"/>
            <a:ext cx="0" cy="0"/>
          </a:xfrm>
          <a:prstGeom prst="rect">
            <a:avLst/>
          </a:prstGeom>
          <a:solidFill>
            <a:srgbClr val="000000">
              <a:alpha val="35000"/>
            </a:srgbClr>
          </a:solidFill>
        </p:spPr>
      </p:sp>
      <p:sp>
        <p:nvSpPr>
          <p:cNvPr id="28" name="OTLSHAPE_T_8c4ef36eef5443a2a4c206dc6a75a250_TextPercentage" hidden="1">
            <a:extLst>
              <a:ext uri="{69DF0550-7245-49F6-92E0-6756808D3298}">
                <a16:creationId xmlns:p14="http://schemas.microsoft.com/office/powerpoint/2010/main" xmlns:a16="http://schemas.microsoft.com/office/drawing/2014/main\" xmlns="" id="08612575-31FD-45CD-A186-24660D00E61E"/>
              </a:ext>
            </a:extLst>
          </p:cNvPr>
          <p:cNvSpPr txBox="1"/>
          <p:nvPr>
            <p:custDataLst>
              <p:tags r:id="rId20"/>
            </p:custDataLst>
          </p:nvPr>
        </p:nvSpPr>
        <p:spPr>
          <a:xfrm>
            <a:off x="0" y="3226943"/>
            <a:ext cx="317796" cy="131445"/>
          </a:xfrm>
          <a:prstGeom prst="rect">
            <a:avLst/>
          </a:prstGeom>
          <a:noFill/>
        </p:spPr>
        <p:txBody>
          <a:bodyPr vert="horz" wrap="square" lIns="0" tIns="0" rIns="0" bIns="0" rtlCol="0" anchor="ctr" anchorCtr="0">
            <a:spAutoFit/>
          </a:bodyPr>
          <a:lstStyle/>
          <a:p>
            <a:pPr algn="l"/>
            <a:r>
              <a:rPr lang="en-US" sz="900" b="0" i="0" u="none">
                <a:solidFill>
                  <a:srgbClr val="BFBFBF">
                    <a:alpha val="100000"/>
                  </a:srgbClr>
                </a:solidFill>
                <a:latin typeface="Arial" panose="02040604050505020304" pitchFamily="18" charset="0"/>
              </a:rPr>
              <a:t>100%</a:t>
            </a:r>
          </a:p>
        </p:txBody>
      </p:sp>
      <p:sp>
        <p:nvSpPr>
          <p:cNvPr id="29" name="OTLSHAPE_T_8c4ef36eef5443a2a4c206dc6a75a250_StartDate" hidden="1">
            <a:extLst>
              <a:ext uri="{0D6EDF61-BBAA-4C05-BC80-980C97973CBF}">
                <a16:creationId xmlns:p14="http://schemas.microsoft.com/office/powerpoint/2010/main" xmlns:a16="http://schemas.microsoft.com/office/drawing/2014/main\" xmlns="" id="465FCF73-7F24-42EB-AF38-FCD6EF10B378"/>
              </a:ext>
            </a:extLst>
          </p:cNvPr>
          <p:cNvSpPr txBox="1"/>
          <p:nvPr>
            <p:custDataLst>
              <p:tags r:id="rId21"/>
            </p:custDataLst>
          </p:nvPr>
        </p:nvSpPr>
        <p:spPr>
          <a:xfrm>
            <a:off x="0" y="3358388"/>
            <a:ext cx="0" cy="0"/>
          </a:xfrm>
          <a:prstGeom prst="rect">
            <a:avLst/>
          </a:prstGeom>
          <a:noFill/>
        </p:spPr>
        <p:txBody>
          <a:bodyPr vert="horz" wrap="square" lIns="0" tIns="0" rIns="0" bIns="0" rtlCol="0" anchor="ctr" anchorCtr="0">
            <a:spAutoFit/>
          </a:bodyPr>
          <a:lstStyle/>
          <a:p>
            <a:pPr algn="ctr"/>
            <a:endParaRPr/>
          </a:p>
        </p:txBody>
      </p:sp>
      <p:sp>
        <p:nvSpPr>
          <p:cNvPr id="30" name="OTLSHAPE_T_8c4ef36eef5443a2a4c206dc6a75a250_EndDate" hidden="1">
            <a:extLst>
              <a:ext uri="{77441685-5B3C-4A53-823F-2F43D2BFFB6E}">
                <a16:creationId xmlns:p14="http://schemas.microsoft.com/office/powerpoint/2010/main" xmlns:a16="http://schemas.microsoft.com/office/drawing/2014/main\" xmlns="" id="2DA6FA96-07D4-4F42-8EC3-2D58E0B99D8E"/>
              </a:ext>
            </a:extLst>
          </p:cNvPr>
          <p:cNvSpPr txBox="1"/>
          <p:nvPr>
            <p:custDataLst>
              <p:tags r:id="rId22"/>
            </p:custDataLst>
          </p:nvPr>
        </p:nvSpPr>
        <p:spPr>
          <a:xfrm>
            <a:off x="0" y="3358388"/>
            <a:ext cx="0" cy="0"/>
          </a:xfrm>
          <a:prstGeom prst="rect">
            <a:avLst/>
          </a:prstGeom>
          <a:noFill/>
        </p:spPr>
        <p:txBody>
          <a:bodyPr vert="horz" wrap="square" lIns="0" tIns="0" rIns="0" bIns="0" rtlCol="0" anchor="ctr" anchorCtr="0">
            <a:spAutoFit/>
          </a:bodyPr>
          <a:lstStyle/>
          <a:p>
            <a:pPr algn="ctr"/>
            <a:endParaRPr/>
          </a:p>
        </p:txBody>
      </p:sp>
      <p:sp>
        <p:nvSpPr>
          <p:cNvPr id="31" name="OTLSHAPE_T_8c4ef36eef5443a2a4c206dc6a75a250_JoinedDate">
            <a:extLst>
              <a:ext uri="{673FC64B-0337-4CB8-9EF2-499228ECBF7A}">
                <a16:creationId xmlns:p14="http://schemas.microsoft.com/office/powerpoint/2010/main" xmlns:a16="http://schemas.microsoft.com/office/drawing/2014/main\" xmlns="" id="AA9603AD-9701-435E-8466-B3F3FD6E19F2"/>
              </a:ext>
            </a:extLst>
          </p:cNvPr>
          <p:cNvSpPr txBox="1"/>
          <p:nvPr>
            <p:custDataLst>
              <p:tags r:id="rId23"/>
            </p:custDataLst>
          </p:nvPr>
        </p:nvSpPr>
        <p:spPr>
          <a:xfrm>
            <a:off x="6146801" y="3251599"/>
            <a:ext cx="818727" cy="153888"/>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Times New Roman"/>
              </a:rPr>
              <a:t>29 Jul - 31 Jul</a:t>
            </a:r>
          </a:p>
        </p:txBody>
      </p:sp>
      <p:sp>
        <p:nvSpPr>
          <p:cNvPr id="32" name="OTLSHAPE_T_8c4ef36eef5443a2a4c206dc6a75a250_Duration">
            <a:extLst>
              <a:ext uri="{0E52F9ED-0654-4D73-A9DB-BC4D4B88C55F}">
                <a16:creationId xmlns:p14="http://schemas.microsoft.com/office/powerpoint/2010/main" xmlns:a16="http://schemas.microsoft.com/office/drawing/2014/main\" xmlns="" id="9F0784DA-E588-4B38-9984-F337AA63CD1B"/>
              </a:ext>
            </a:extLst>
          </p:cNvPr>
          <p:cNvSpPr txBox="1"/>
          <p:nvPr>
            <p:custDataLst>
              <p:tags r:id="rId24"/>
            </p:custDataLst>
          </p:nvPr>
        </p:nvSpPr>
        <p:spPr>
          <a:xfrm>
            <a:off x="5650280" y="3251599"/>
            <a:ext cx="402336" cy="153888"/>
          </a:xfrm>
          <a:prstGeom prst="rect">
            <a:avLst/>
          </a:prstGeom>
          <a:noFill/>
        </p:spPr>
        <p:txBody>
          <a:bodyPr vert="horz" wrap="square" lIns="0" tIns="0" rIns="0" bIns="0" rtlCol="0" anchor="ctr" anchorCtr="0">
            <a:spAutoFit/>
          </a:bodyPr>
          <a:lstStyle/>
          <a:p>
            <a:pPr algn="ctr"/>
            <a:r>
              <a:rPr lang="en-US" sz="1000" b="0" i="0" u="none">
                <a:solidFill>
                  <a:srgbClr val="F2F2F2">
                    <a:alpha val="100000"/>
                  </a:srgbClr>
                </a:solidFill>
                <a:latin typeface="Times New Roman"/>
              </a:rPr>
              <a:t>3 days</a:t>
            </a:r>
          </a:p>
        </p:txBody>
      </p:sp>
      <p:sp>
        <p:nvSpPr>
          <p:cNvPr id="33" name="OTLSHAPE_T_8c4ef36eef5443a2a4c206dc6a75a250_Title">
            <a:extLst>
              <a:ext uri="{AFE86329-DF0F-42C7-A1B6-8D621D19A109}">
                <a16:creationId xmlns:p14="http://schemas.microsoft.com/office/powerpoint/2010/main" xmlns:a16="http://schemas.microsoft.com/office/drawing/2014/main\" xmlns="" id="68CE972A-8C3F-49A1-B99C-244183ECF7AC"/>
              </a:ext>
            </a:extLst>
          </p:cNvPr>
          <p:cNvSpPr txBox="1"/>
          <p:nvPr>
            <p:custDataLst>
              <p:tags r:id="rId25"/>
            </p:custDataLst>
          </p:nvPr>
        </p:nvSpPr>
        <p:spPr>
          <a:xfrm>
            <a:off x="127000" y="3240913"/>
            <a:ext cx="3592322" cy="175260"/>
          </a:xfrm>
          <a:prstGeom prst="rect">
            <a:avLst/>
          </a:prstGeom>
          <a:noFill/>
        </p:spPr>
        <p:txBody>
          <a:bodyPr vert="horz" wrap="square" lIns="0" tIns="0" rIns="0" bIns="0" rtlCol="0" anchor="ctr" anchorCtr="0">
            <a:spAutoFit/>
          </a:bodyPr>
          <a:lstStyle/>
          <a:p>
            <a:pPr algn="l"/>
            <a:r>
              <a:rPr lang="en-US" sz="1200" b="1" i="0" u="none">
                <a:solidFill>
                  <a:srgbClr val="000000">
                    <a:alpha val="100000"/>
                  </a:srgbClr>
                </a:solidFill>
                <a:latin typeface="Times New Roman" panose="02040604050505020304" pitchFamily="18" charset="0"/>
              </a:rPr>
              <a:t>Batch creation , Project selection and Guide Allocation</a:t>
            </a:r>
          </a:p>
        </p:txBody>
      </p:sp>
      <p:sp>
        <p:nvSpPr>
          <p:cNvPr id="34" name="OTLSHAPE_T_31b146dacffa4371b0013d5eb1389d7f_Shape"/>
          <p:cNvSpPr/>
          <p:nvPr>
            <p:custDataLst>
              <p:tags r:id="rId26"/>
            </p:custDataLst>
          </p:nvPr>
        </p:nvSpPr>
        <p:spPr>
          <a:xfrm>
            <a:off x="5769930" y="3557143"/>
            <a:ext cx="489106" cy="203200"/>
          </a:xfrm>
          <a:prstGeom prst="rect">
            <a:avLst/>
          </a:prstGeom>
          <a:solidFill>
            <a:srgbClr val="9BBB59">
              <a:alpha val="100000"/>
            </a:srgbClr>
          </a:solidFill>
        </p:spPr>
      </p:sp>
      <p:sp>
        <p:nvSpPr>
          <p:cNvPr id="35" name="OTLSHAPE_T_31b146dacffa4371b0013d5eb1389d7f_ShapePercentage" hidden="1"/>
          <p:cNvSpPr/>
          <p:nvPr>
            <p:custDataLst>
              <p:tags r:id="rId27"/>
            </p:custDataLst>
          </p:nvPr>
        </p:nvSpPr>
        <p:spPr>
          <a:xfrm>
            <a:off x="5769930" y="3557143"/>
            <a:ext cx="0" cy="0"/>
          </a:xfrm>
          <a:prstGeom prst="rect">
            <a:avLst/>
          </a:prstGeom>
          <a:solidFill>
            <a:srgbClr val="000000">
              <a:alpha val="35000"/>
            </a:srgbClr>
          </a:solidFill>
        </p:spPr>
      </p:sp>
      <p:sp>
        <p:nvSpPr>
          <p:cNvPr id="36" name="OTLSHAPE_T_31b146dacffa4371b0013d5eb1389d7f_TextPercentage" hidden="1">
            <a:extLst>
              <a:ext uri="{D415EEDA-5BFB-4D6F-8F58-42E67C7B56FF}">
                <a16:creationId xmlns:p14="http://schemas.microsoft.com/office/powerpoint/2010/main" xmlns:a16="http://schemas.microsoft.com/office/drawing/2014/main\" xmlns="" id="0659972D-E6E4-4558-B081-3CB5FEF6ADA7"/>
              </a:ext>
            </a:extLst>
          </p:cNvPr>
          <p:cNvSpPr txBox="1"/>
          <p:nvPr>
            <p:custDataLst>
              <p:tags r:id="rId28"/>
            </p:custDataLst>
          </p:nvPr>
        </p:nvSpPr>
        <p:spPr>
          <a:xfrm>
            <a:off x="0" y="3557143"/>
            <a:ext cx="317796" cy="131445"/>
          </a:xfrm>
          <a:prstGeom prst="rect">
            <a:avLst/>
          </a:prstGeom>
          <a:noFill/>
        </p:spPr>
        <p:txBody>
          <a:bodyPr vert="horz" wrap="square" lIns="0" tIns="0" rIns="0" bIns="0" rtlCol="0" anchor="ctr" anchorCtr="0">
            <a:spAutoFit/>
          </a:bodyPr>
          <a:lstStyle/>
          <a:p>
            <a:pPr algn="l"/>
            <a:r>
              <a:rPr lang="en-US" sz="900" b="0" i="0" u="none">
                <a:solidFill>
                  <a:srgbClr val="BFBFBF">
                    <a:alpha val="100000"/>
                  </a:srgbClr>
                </a:solidFill>
                <a:latin typeface="Arial" panose="02040604050505020304" pitchFamily="18" charset="0"/>
              </a:rPr>
              <a:t>100%</a:t>
            </a:r>
          </a:p>
        </p:txBody>
      </p:sp>
      <p:sp>
        <p:nvSpPr>
          <p:cNvPr id="37" name="OTLSHAPE_T_31b146dacffa4371b0013d5eb1389d7f_StartDate" hidden="1">
            <a:extLst>
              <a:ext uri="{7885F2CC-5285-4C84-8DF2-68C138258FA8}">
                <a16:creationId xmlns:p14="http://schemas.microsoft.com/office/powerpoint/2010/main" xmlns:a16="http://schemas.microsoft.com/office/drawing/2014/main\" xmlns="" id="B59D873E-9FAD-4F4F-BF62-78AEC3E3D52E"/>
              </a:ext>
            </a:extLst>
          </p:cNvPr>
          <p:cNvSpPr txBox="1"/>
          <p:nvPr>
            <p:custDataLst>
              <p:tags r:id="rId29"/>
            </p:custDataLst>
          </p:nvPr>
        </p:nvSpPr>
        <p:spPr>
          <a:xfrm>
            <a:off x="0" y="3688588"/>
            <a:ext cx="0" cy="0"/>
          </a:xfrm>
          <a:prstGeom prst="rect">
            <a:avLst/>
          </a:prstGeom>
          <a:noFill/>
        </p:spPr>
        <p:txBody>
          <a:bodyPr vert="horz" wrap="square" lIns="0" tIns="0" rIns="0" bIns="0" rtlCol="0" anchor="ctr" anchorCtr="0">
            <a:spAutoFit/>
          </a:bodyPr>
          <a:lstStyle/>
          <a:p>
            <a:pPr algn="ctr"/>
            <a:endParaRPr/>
          </a:p>
        </p:txBody>
      </p:sp>
      <p:sp>
        <p:nvSpPr>
          <p:cNvPr id="38" name="OTLSHAPE_T_31b146dacffa4371b0013d5eb1389d7f_EndDate" hidden="1">
            <a:extLst>
              <a:ext uri="{A017CF2A-A5B9-459E-96B6-861DFE6B2950}">
                <a16:creationId xmlns:p14="http://schemas.microsoft.com/office/powerpoint/2010/main" xmlns:a16="http://schemas.microsoft.com/office/drawing/2014/main\" xmlns="" id="E01C225C-F5A7-40AE-81CD-DD9F0DEE77BC"/>
              </a:ext>
            </a:extLst>
          </p:cNvPr>
          <p:cNvSpPr txBox="1"/>
          <p:nvPr>
            <p:custDataLst>
              <p:tags r:id="rId30"/>
            </p:custDataLst>
          </p:nvPr>
        </p:nvSpPr>
        <p:spPr>
          <a:xfrm>
            <a:off x="0" y="3688588"/>
            <a:ext cx="0" cy="0"/>
          </a:xfrm>
          <a:prstGeom prst="rect">
            <a:avLst/>
          </a:prstGeom>
          <a:noFill/>
        </p:spPr>
        <p:txBody>
          <a:bodyPr vert="horz" wrap="square" lIns="0" tIns="0" rIns="0" bIns="0" rtlCol="0" anchor="ctr" anchorCtr="0">
            <a:spAutoFit/>
          </a:bodyPr>
          <a:lstStyle/>
          <a:p>
            <a:pPr algn="ctr"/>
            <a:endParaRPr/>
          </a:p>
        </p:txBody>
      </p:sp>
      <p:sp>
        <p:nvSpPr>
          <p:cNvPr id="39" name="OTLSHAPE_T_31b146dacffa4371b0013d5eb1389d7f_JoinedDate">
            <a:extLst>
              <a:ext uri="{9B2EE9E0-0DFD-4AB4-8B63-5DF0ECD2388C}">
                <a16:creationId xmlns:p14="http://schemas.microsoft.com/office/powerpoint/2010/main" xmlns:a16="http://schemas.microsoft.com/office/drawing/2014/main\" xmlns="" id="7CD4036D-BD03-45C0-8E2B-BB117F218C3D"/>
              </a:ext>
            </a:extLst>
          </p:cNvPr>
          <p:cNvSpPr txBox="1"/>
          <p:nvPr>
            <p:custDataLst>
              <p:tags r:id="rId31"/>
            </p:custDataLst>
          </p:nvPr>
        </p:nvSpPr>
        <p:spPr>
          <a:xfrm>
            <a:off x="6309836" y="3581799"/>
            <a:ext cx="804714" cy="153888"/>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Times New Roman"/>
              </a:rPr>
              <a:t>30 Jul - 1 Aug</a:t>
            </a:r>
          </a:p>
        </p:txBody>
      </p:sp>
      <p:sp>
        <p:nvSpPr>
          <p:cNvPr id="40" name="OTLSHAPE_T_31b146dacffa4371b0013d5eb1389d7f_Duration">
            <a:extLst>
              <a:ext uri="{BE71AFCD-D346-4BC1-AF63-53C79EC4DD78}">
                <a16:creationId xmlns:p14="http://schemas.microsoft.com/office/powerpoint/2010/main" xmlns:a16="http://schemas.microsoft.com/office/drawing/2014/main\" xmlns="" id="8E909CCB-EB44-4E52-9DDA-7C60CEFB2EED"/>
              </a:ext>
            </a:extLst>
          </p:cNvPr>
          <p:cNvSpPr txBox="1"/>
          <p:nvPr>
            <p:custDataLst>
              <p:tags r:id="rId32"/>
            </p:custDataLst>
          </p:nvPr>
        </p:nvSpPr>
        <p:spPr>
          <a:xfrm>
            <a:off x="5813316" y="3581799"/>
            <a:ext cx="402336" cy="153888"/>
          </a:xfrm>
          <a:prstGeom prst="rect">
            <a:avLst/>
          </a:prstGeom>
          <a:noFill/>
        </p:spPr>
        <p:txBody>
          <a:bodyPr vert="horz" wrap="square" lIns="0" tIns="0" rIns="0" bIns="0" rtlCol="0" anchor="ctr" anchorCtr="0">
            <a:spAutoFit/>
          </a:bodyPr>
          <a:lstStyle/>
          <a:p>
            <a:pPr algn="ctr"/>
            <a:r>
              <a:rPr lang="en-US" sz="1000" b="0" i="0" u="none">
                <a:solidFill>
                  <a:srgbClr val="F2F2F2">
                    <a:alpha val="100000"/>
                  </a:srgbClr>
                </a:solidFill>
                <a:latin typeface="Times New Roman"/>
              </a:rPr>
              <a:t>3 days</a:t>
            </a:r>
          </a:p>
        </p:txBody>
      </p:sp>
      <p:sp>
        <p:nvSpPr>
          <p:cNvPr id="41" name="OTLSHAPE_T_31b146dacffa4371b0013d5eb1389d7f_Title">
            <a:extLst>
              <a:ext uri="{597A85C8-C76C-400B-955F-A5C67C9FE37E}">
                <a16:creationId xmlns:p14="http://schemas.microsoft.com/office/powerpoint/2010/main" xmlns:a16="http://schemas.microsoft.com/office/drawing/2014/main\" xmlns="" id="F5984411-4A18-4C2D-A38E-D7DF58194BC5"/>
              </a:ext>
            </a:extLst>
          </p:cNvPr>
          <p:cNvSpPr txBox="1"/>
          <p:nvPr>
            <p:custDataLst>
              <p:tags r:id="rId33"/>
            </p:custDataLst>
          </p:nvPr>
        </p:nvSpPr>
        <p:spPr>
          <a:xfrm>
            <a:off x="127000" y="3571113"/>
            <a:ext cx="1693587" cy="175260"/>
          </a:xfrm>
          <a:prstGeom prst="rect">
            <a:avLst/>
          </a:prstGeom>
          <a:noFill/>
        </p:spPr>
        <p:txBody>
          <a:bodyPr vert="horz" wrap="square" lIns="0" tIns="0" rIns="0" bIns="0" rtlCol="0" anchor="ctr" anchorCtr="0">
            <a:spAutoFit/>
          </a:bodyPr>
          <a:lstStyle/>
          <a:p>
            <a:pPr algn="l"/>
            <a:r>
              <a:rPr lang="en-US" sz="1200" b="1" i="0" u="none">
                <a:solidFill>
                  <a:srgbClr val="000000">
                    <a:alpha val="100000"/>
                  </a:srgbClr>
                </a:solidFill>
                <a:latin typeface="Times New Roman" panose="02040604050505020304" pitchFamily="18" charset="0"/>
              </a:rPr>
              <a:t>Consent form submission</a:t>
            </a:r>
          </a:p>
        </p:txBody>
      </p:sp>
      <p:sp>
        <p:nvSpPr>
          <p:cNvPr id="42" name="OTLSHAPE_T_dea8621bf3e24563bc665df32758868c_Shape"/>
          <p:cNvSpPr/>
          <p:nvPr>
            <p:custDataLst>
              <p:tags r:id="rId34"/>
            </p:custDataLst>
          </p:nvPr>
        </p:nvSpPr>
        <p:spPr>
          <a:xfrm>
            <a:off x="6096001" y="3887343"/>
            <a:ext cx="1141247" cy="203200"/>
          </a:xfrm>
          <a:prstGeom prst="rect">
            <a:avLst/>
          </a:prstGeom>
          <a:solidFill>
            <a:srgbClr val="F79646">
              <a:alpha val="100000"/>
            </a:srgbClr>
          </a:solidFill>
        </p:spPr>
      </p:sp>
      <p:sp>
        <p:nvSpPr>
          <p:cNvPr id="43" name="OTLSHAPE_T_dea8621bf3e24563bc665df32758868c_ShapePercentage" hidden="1"/>
          <p:cNvSpPr/>
          <p:nvPr>
            <p:custDataLst>
              <p:tags r:id="rId35"/>
            </p:custDataLst>
          </p:nvPr>
        </p:nvSpPr>
        <p:spPr>
          <a:xfrm>
            <a:off x="6096001" y="3887343"/>
            <a:ext cx="0" cy="0"/>
          </a:xfrm>
          <a:prstGeom prst="rect">
            <a:avLst/>
          </a:prstGeom>
          <a:solidFill>
            <a:srgbClr val="000000">
              <a:alpha val="35000"/>
            </a:srgbClr>
          </a:solidFill>
        </p:spPr>
      </p:sp>
      <p:sp>
        <p:nvSpPr>
          <p:cNvPr id="44" name="OTLSHAPE_T_dea8621bf3e24563bc665df32758868c_TextPercentage" hidden="1">
            <a:extLst>
              <a:ext uri="{7FF88BFD-0B5A-427F-B345-CA857855BBA5}">
                <a16:creationId xmlns:p14="http://schemas.microsoft.com/office/powerpoint/2010/main" xmlns:a16="http://schemas.microsoft.com/office/drawing/2014/main\" xmlns="" id="DF206ACB-39E8-4694-8371-87177F8EA3E0"/>
              </a:ext>
            </a:extLst>
          </p:cNvPr>
          <p:cNvSpPr txBox="1"/>
          <p:nvPr>
            <p:custDataLst>
              <p:tags r:id="rId36"/>
            </p:custDataLst>
          </p:nvPr>
        </p:nvSpPr>
        <p:spPr>
          <a:xfrm>
            <a:off x="0" y="3887343"/>
            <a:ext cx="317796" cy="131445"/>
          </a:xfrm>
          <a:prstGeom prst="rect">
            <a:avLst/>
          </a:prstGeom>
          <a:noFill/>
        </p:spPr>
        <p:txBody>
          <a:bodyPr vert="horz" wrap="square" lIns="0" tIns="0" rIns="0" bIns="0" rtlCol="0" anchor="ctr" anchorCtr="0">
            <a:spAutoFit/>
          </a:bodyPr>
          <a:lstStyle/>
          <a:p>
            <a:pPr algn="l"/>
            <a:r>
              <a:rPr lang="en-US" sz="900" b="0" i="0" u="none">
                <a:solidFill>
                  <a:srgbClr val="BFBFBF">
                    <a:alpha val="100000"/>
                  </a:srgbClr>
                </a:solidFill>
                <a:latin typeface="Arial" panose="02040604050505020304" pitchFamily="18" charset="0"/>
              </a:rPr>
              <a:t>100%</a:t>
            </a:r>
          </a:p>
        </p:txBody>
      </p:sp>
      <p:sp>
        <p:nvSpPr>
          <p:cNvPr id="45" name="OTLSHAPE_T_dea8621bf3e24563bc665df32758868c_StartDate" hidden="1">
            <a:extLst>
              <a:ext uri="{8547FA82-ABD6-4AC8-8693-F2F38E7697F7}">
                <a16:creationId xmlns:p14="http://schemas.microsoft.com/office/powerpoint/2010/main" xmlns:a16="http://schemas.microsoft.com/office/drawing/2014/main\" xmlns="" id="525F1BA8-02C9-4974-9119-DA7D81EB4171"/>
              </a:ext>
            </a:extLst>
          </p:cNvPr>
          <p:cNvSpPr txBox="1"/>
          <p:nvPr>
            <p:custDataLst>
              <p:tags r:id="rId37"/>
            </p:custDataLst>
          </p:nvPr>
        </p:nvSpPr>
        <p:spPr>
          <a:xfrm>
            <a:off x="0" y="4018788"/>
            <a:ext cx="0" cy="0"/>
          </a:xfrm>
          <a:prstGeom prst="rect">
            <a:avLst/>
          </a:prstGeom>
          <a:noFill/>
        </p:spPr>
        <p:txBody>
          <a:bodyPr vert="horz" wrap="square" lIns="0" tIns="0" rIns="0" bIns="0" rtlCol="0" anchor="ctr" anchorCtr="0">
            <a:spAutoFit/>
          </a:bodyPr>
          <a:lstStyle/>
          <a:p>
            <a:pPr algn="ctr"/>
            <a:endParaRPr/>
          </a:p>
        </p:txBody>
      </p:sp>
      <p:sp>
        <p:nvSpPr>
          <p:cNvPr id="46" name="OTLSHAPE_T_dea8621bf3e24563bc665df32758868c_EndDate" hidden="1">
            <a:extLst>
              <a:ext uri="{F2629EEB-DE57-4499-A853-643451E64903}">
                <a16:creationId xmlns:p14="http://schemas.microsoft.com/office/powerpoint/2010/main" xmlns:a16="http://schemas.microsoft.com/office/drawing/2014/main\" xmlns="" id="7AD6BD43-B8C5-46DD-9453-3CB0A57ADC48"/>
              </a:ext>
            </a:extLst>
          </p:cNvPr>
          <p:cNvSpPr txBox="1"/>
          <p:nvPr>
            <p:custDataLst>
              <p:tags r:id="rId38"/>
            </p:custDataLst>
          </p:nvPr>
        </p:nvSpPr>
        <p:spPr>
          <a:xfrm>
            <a:off x="0" y="4018788"/>
            <a:ext cx="0" cy="0"/>
          </a:xfrm>
          <a:prstGeom prst="rect">
            <a:avLst/>
          </a:prstGeom>
          <a:noFill/>
        </p:spPr>
        <p:txBody>
          <a:bodyPr vert="horz" wrap="square" lIns="0" tIns="0" rIns="0" bIns="0" rtlCol="0" anchor="ctr" anchorCtr="0">
            <a:spAutoFit/>
          </a:bodyPr>
          <a:lstStyle/>
          <a:p>
            <a:pPr algn="ctr"/>
            <a:endParaRPr/>
          </a:p>
        </p:txBody>
      </p:sp>
      <p:sp>
        <p:nvSpPr>
          <p:cNvPr id="47" name="OTLSHAPE_T_dea8621bf3e24563bc665df32758868c_JoinedDate">
            <a:extLst>
              <a:ext uri="{BDFA3ED5-20EE-463C-8454-61819E5CB468}">
                <a16:creationId xmlns:p14="http://schemas.microsoft.com/office/powerpoint/2010/main" xmlns:a16="http://schemas.microsoft.com/office/drawing/2014/main\" xmlns="" id="F6A5FEC8-3303-4998-BCC5-FC86AA3DF31E"/>
              </a:ext>
            </a:extLst>
          </p:cNvPr>
          <p:cNvSpPr txBox="1"/>
          <p:nvPr>
            <p:custDataLst>
              <p:tags r:id="rId39"/>
            </p:custDataLst>
          </p:nvPr>
        </p:nvSpPr>
        <p:spPr>
          <a:xfrm>
            <a:off x="7288048" y="3911999"/>
            <a:ext cx="790702" cy="153888"/>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Times New Roman"/>
              </a:rPr>
              <a:t>1 Aug - 7 Aug</a:t>
            </a:r>
          </a:p>
        </p:txBody>
      </p:sp>
      <p:sp>
        <p:nvSpPr>
          <p:cNvPr id="48" name="OTLSHAPE_T_dea8621bf3e24563bc665df32758868c_Duration">
            <a:extLst>
              <a:ext uri="{A5CA186C-3D40-4D5A-B3B6-EF9B4BB23DBD}">
                <a16:creationId xmlns:p14="http://schemas.microsoft.com/office/powerpoint/2010/main" xmlns:a16="http://schemas.microsoft.com/office/drawing/2014/main\" xmlns="" id="46401B70-EF83-4AC2-97C1-F61A0626F029"/>
              </a:ext>
            </a:extLst>
          </p:cNvPr>
          <p:cNvSpPr txBox="1"/>
          <p:nvPr>
            <p:custDataLst>
              <p:tags r:id="rId40"/>
            </p:custDataLst>
          </p:nvPr>
        </p:nvSpPr>
        <p:spPr>
          <a:xfrm>
            <a:off x="6465456" y="3911999"/>
            <a:ext cx="402336" cy="153888"/>
          </a:xfrm>
          <a:prstGeom prst="rect">
            <a:avLst/>
          </a:prstGeom>
          <a:noFill/>
        </p:spPr>
        <p:txBody>
          <a:bodyPr vert="horz" wrap="square" lIns="0" tIns="0" rIns="0" bIns="0" rtlCol="0" anchor="ctr" anchorCtr="0">
            <a:spAutoFit/>
          </a:bodyPr>
          <a:lstStyle/>
          <a:p>
            <a:pPr algn="ctr"/>
            <a:r>
              <a:rPr lang="en-US" sz="1000" b="0" i="0" u="none">
                <a:solidFill>
                  <a:srgbClr val="F2F2F2">
                    <a:alpha val="100000"/>
                  </a:srgbClr>
                </a:solidFill>
                <a:latin typeface="Times New Roman"/>
              </a:rPr>
              <a:t>5 days</a:t>
            </a:r>
          </a:p>
        </p:txBody>
      </p:sp>
      <p:sp>
        <p:nvSpPr>
          <p:cNvPr id="49" name="OTLSHAPE_T_dea8621bf3e24563bc665df32758868c_Title">
            <a:extLst>
              <a:ext uri="{6C2C8E41-37EF-49FE-AA0E-DBFC6B1B7A23}">
                <a16:creationId xmlns:p14="http://schemas.microsoft.com/office/powerpoint/2010/main" xmlns:a16="http://schemas.microsoft.com/office/drawing/2014/main\" xmlns="" id="239EB55D-8F80-49C0-A589-665E574118F8"/>
              </a:ext>
            </a:extLst>
          </p:cNvPr>
          <p:cNvSpPr txBox="1"/>
          <p:nvPr>
            <p:custDataLst>
              <p:tags r:id="rId41"/>
            </p:custDataLst>
          </p:nvPr>
        </p:nvSpPr>
        <p:spPr>
          <a:xfrm>
            <a:off x="127000" y="3901313"/>
            <a:ext cx="1727242" cy="175260"/>
          </a:xfrm>
          <a:prstGeom prst="rect">
            <a:avLst/>
          </a:prstGeom>
          <a:noFill/>
        </p:spPr>
        <p:txBody>
          <a:bodyPr vert="horz" wrap="square" lIns="0" tIns="0" rIns="0" bIns="0" rtlCol="0" anchor="ctr" anchorCtr="0">
            <a:spAutoFit/>
          </a:bodyPr>
          <a:lstStyle/>
          <a:p>
            <a:pPr algn="l"/>
            <a:r>
              <a:rPr lang="en-US" sz="1200" b="1" i="0" u="none">
                <a:solidFill>
                  <a:srgbClr val="000000">
                    <a:alpha val="100000"/>
                  </a:srgbClr>
                </a:solidFill>
                <a:latin typeface="Times New Roman" panose="02040604050505020304" pitchFamily="18" charset="0"/>
              </a:rPr>
              <a:t>Abstract form submission</a:t>
            </a:r>
          </a:p>
        </p:txBody>
      </p:sp>
      <p:sp>
        <p:nvSpPr>
          <p:cNvPr id="50" name="OTLSHAPE_T_28dacc3fe6584a128bb0d3fcc885e5c7_Shape"/>
          <p:cNvSpPr/>
          <p:nvPr>
            <p:custDataLst>
              <p:tags r:id="rId42"/>
            </p:custDataLst>
          </p:nvPr>
        </p:nvSpPr>
        <p:spPr>
          <a:xfrm>
            <a:off x="7237248" y="4217543"/>
            <a:ext cx="2282494" cy="203200"/>
          </a:xfrm>
          <a:prstGeom prst="rect">
            <a:avLst/>
          </a:prstGeom>
          <a:solidFill>
            <a:srgbClr val="1F497D">
              <a:alpha val="100000"/>
            </a:srgbClr>
          </a:solidFill>
        </p:spPr>
      </p:sp>
      <p:sp>
        <p:nvSpPr>
          <p:cNvPr id="51" name="OTLSHAPE_T_28dacc3fe6584a128bb0d3fcc885e5c7_ShapePercentage" hidden="1"/>
          <p:cNvSpPr/>
          <p:nvPr>
            <p:custDataLst>
              <p:tags r:id="rId43"/>
            </p:custDataLst>
          </p:nvPr>
        </p:nvSpPr>
        <p:spPr>
          <a:xfrm>
            <a:off x="7237248" y="4217543"/>
            <a:ext cx="0" cy="0"/>
          </a:xfrm>
          <a:prstGeom prst="rect">
            <a:avLst/>
          </a:prstGeom>
          <a:solidFill>
            <a:srgbClr val="000000">
              <a:alpha val="35000"/>
            </a:srgbClr>
          </a:solidFill>
        </p:spPr>
      </p:sp>
      <p:sp>
        <p:nvSpPr>
          <p:cNvPr id="52" name="OTLSHAPE_T_28dacc3fe6584a128bb0d3fcc885e5c7_TextPercentage" hidden="1">
            <a:extLst>
              <a:ext uri="{D0185578-7379-48F6-93B4-1ED2C5AD45DE}">
                <a16:creationId xmlns:p14="http://schemas.microsoft.com/office/powerpoint/2010/main" xmlns:a16="http://schemas.microsoft.com/office/drawing/2014/main\" xmlns="" id="07CC0037-FA6C-4E34-B18F-16821A7A7D6E"/>
              </a:ext>
            </a:extLst>
          </p:cNvPr>
          <p:cNvSpPr txBox="1"/>
          <p:nvPr>
            <p:custDataLst>
              <p:tags r:id="rId44"/>
            </p:custDataLst>
          </p:nvPr>
        </p:nvSpPr>
        <p:spPr>
          <a:xfrm>
            <a:off x="0" y="4217543"/>
            <a:ext cx="317796" cy="131445"/>
          </a:xfrm>
          <a:prstGeom prst="rect">
            <a:avLst/>
          </a:prstGeom>
          <a:noFill/>
        </p:spPr>
        <p:txBody>
          <a:bodyPr vert="horz" wrap="square" lIns="0" tIns="0" rIns="0" bIns="0" rtlCol="0" anchor="ctr" anchorCtr="0">
            <a:spAutoFit/>
          </a:bodyPr>
          <a:lstStyle/>
          <a:p>
            <a:pPr algn="l"/>
            <a:r>
              <a:rPr lang="en-US" sz="900" b="0" i="0" u="none">
                <a:solidFill>
                  <a:srgbClr val="BFBFBF">
                    <a:alpha val="100000"/>
                  </a:srgbClr>
                </a:solidFill>
                <a:latin typeface="Arial" panose="02040604050505020304" pitchFamily="18" charset="0"/>
              </a:rPr>
              <a:t>100%</a:t>
            </a:r>
          </a:p>
        </p:txBody>
      </p:sp>
      <p:sp>
        <p:nvSpPr>
          <p:cNvPr id="53" name="OTLSHAPE_T_28dacc3fe6584a128bb0d3fcc885e5c7_StartDate" hidden="1">
            <a:extLst>
              <a:ext uri="{0241376D-4048-4222-B63A-E0229E8F7E71}">
                <a16:creationId xmlns:p14="http://schemas.microsoft.com/office/powerpoint/2010/main" xmlns:a16="http://schemas.microsoft.com/office/drawing/2014/main\" xmlns="" id="9439FE55-597A-4543-B2FC-D312700F3B0E"/>
              </a:ext>
            </a:extLst>
          </p:cNvPr>
          <p:cNvSpPr txBox="1"/>
          <p:nvPr>
            <p:custDataLst>
              <p:tags r:id="rId45"/>
            </p:custDataLst>
          </p:nvPr>
        </p:nvSpPr>
        <p:spPr>
          <a:xfrm>
            <a:off x="0" y="4348988"/>
            <a:ext cx="0" cy="0"/>
          </a:xfrm>
          <a:prstGeom prst="rect">
            <a:avLst/>
          </a:prstGeom>
          <a:noFill/>
        </p:spPr>
        <p:txBody>
          <a:bodyPr vert="horz" wrap="square" lIns="0" tIns="0" rIns="0" bIns="0" rtlCol="0" anchor="ctr" anchorCtr="0">
            <a:spAutoFit/>
          </a:bodyPr>
          <a:lstStyle/>
          <a:p>
            <a:pPr algn="ctr"/>
            <a:endParaRPr/>
          </a:p>
        </p:txBody>
      </p:sp>
      <p:sp>
        <p:nvSpPr>
          <p:cNvPr id="54" name="OTLSHAPE_T_28dacc3fe6584a128bb0d3fcc885e5c7_EndDate" hidden="1">
            <a:extLst>
              <a:ext uri="{7B112B0C-6A14-4CCA-9F83-50D8A30AD102}">
                <a16:creationId xmlns:p14="http://schemas.microsoft.com/office/powerpoint/2010/main" xmlns:a16="http://schemas.microsoft.com/office/drawing/2014/main\" xmlns="" id="97F1CD71-480D-44E0-A0D3-46ADC82DEA1E"/>
              </a:ext>
            </a:extLst>
          </p:cNvPr>
          <p:cNvSpPr txBox="1"/>
          <p:nvPr>
            <p:custDataLst>
              <p:tags r:id="rId46"/>
            </p:custDataLst>
          </p:nvPr>
        </p:nvSpPr>
        <p:spPr>
          <a:xfrm>
            <a:off x="0" y="4348988"/>
            <a:ext cx="0" cy="0"/>
          </a:xfrm>
          <a:prstGeom prst="rect">
            <a:avLst/>
          </a:prstGeom>
          <a:noFill/>
        </p:spPr>
        <p:txBody>
          <a:bodyPr vert="horz" wrap="square" lIns="0" tIns="0" rIns="0" bIns="0" rtlCol="0" anchor="ctr" anchorCtr="0">
            <a:spAutoFit/>
          </a:bodyPr>
          <a:lstStyle/>
          <a:p>
            <a:pPr algn="ctr"/>
            <a:endParaRPr/>
          </a:p>
        </p:txBody>
      </p:sp>
      <p:sp>
        <p:nvSpPr>
          <p:cNvPr id="55" name="OTLSHAPE_T_28dacc3fe6584a128bb0d3fcc885e5c7_JoinedDate">
            <a:extLst>
              <a:ext uri="{486ADDE4-933B-4878-AF92-58293F3B4678}">
                <a16:creationId xmlns:p14="http://schemas.microsoft.com/office/powerpoint/2010/main" xmlns:a16="http://schemas.microsoft.com/office/drawing/2014/main\" xmlns="" id="8A645FEB-0519-4F6E-A694-616E257AD9E3"/>
              </a:ext>
            </a:extLst>
          </p:cNvPr>
          <p:cNvSpPr txBox="1"/>
          <p:nvPr>
            <p:custDataLst>
              <p:tags r:id="rId47"/>
            </p:custDataLst>
          </p:nvPr>
        </p:nvSpPr>
        <p:spPr>
          <a:xfrm>
            <a:off x="9570541" y="4242199"/>
            <a:ext cx="861314" cy="153888"/>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Times New Roman"/>
              </a:rPr>
              <a:t>8 Aug - 21 Aug</a:t>
            </a:r>
          </a:p>
        </p:txBody>
      </p:sp>
      <p:sp>
        <p:nvSpPr>
          <p:cNvPr id="56" name="OTLSHAPE_T_28dacc3fe6584a128bb0d3fcc885e5c7_Duration">
            <a:extLst>
              <a:ext uri="{7261DE61-986E-49F3-A0E7-37664A158428}">
                <a16:creationId xmlns:p14="http://schemas.microsoft.com/office/powerpoint/2010/main" xmlns:a16="http://schemas.microsoft.com/office/drawing/2014/main\" xmlns="" id="524B368F-E82E-4D42-8600-BA61BC509700"/>
              </a:ext>
            </a:extLst>
          </p:cNvPr>
          <p:cNvSpPr txBox="1"/>
          <p:nvPr>
            <p:custDataLst>
              <p:tags r:id="rId48"/>
            </p:custDataLst>
          </p:nvPr>
        </p:nvSpPr>
        <p:spPr>
          <a:xfrm>
            <a:off x="8142021" y="4242199"/>
            <a:ext cx="472948" cy="153888"/>
          </a:xfrm>
          <a:prstGeom prst="rect">
            <a:avLst/>
          </a:prstGeom>
          <a:noFill/>
        </p:spPr>
        <p:txBody>
          <a:bodyPr vert="horz" wrap="square" lIns="0" tIns="0" rIns="0" bIns="0" rtlCol="0" anchor="ctr" anchorCtr="0">
            <a:spAutoFit/>
          </a:bodyPr>
          <a:lstStyle/>
          <a:p>
            <a:pPr algn="ctr"/>
            <a:r>
              <a:rPr lang="en-US" sz="1000" b="0" i="0" u="none">
                <a:solidFill>
                  <a:srgbClr val="F2F2F2">
                    <a:alpha val="100000"/>
                  </a:srgbClr>
                </a:solidFill>
                <a:latin typeface="Times New Roman"/>
              </a:rPr>
              <a:t>10 days</a:t>
            </a:r>
          </a:p>
        </p:txBody>
      </p:sp>
      <p:sp>
        <p:nvSpPr>
          <p:cNvPr id="57" name="OTLSHAPE_T_28dacc3fe6584a128bb0d3fcc885e5c7_Title">
            <a:extLst>
              <a:ext uri="{03926758-DD50-486B-A0B0-A0D843768040}">
                <a16:creationId xmlns:p14="http://schemas.microsoft.com/office/powerpoint/2010/main" xmlns:a16="http://schemas.microsoft.com/office/drawing/2014/main\" xmlns="" id="97FF7E6E-FD8C-46BB-AC7D-E48B7674E8CB"/>
              </a:ext>
            </a:extLst>
          </p:cNvPr>
          <p:cNvSpPr txBox="1"/>
          <p:nvPr>
            <p:custDataLst>
              <p:tags r:id="rId49"/>
            </p:custDataLst>
          </p:nvPr>
        </p:nvSpPr>
        <p:spPr>
          <a:xfrm>
            <a:off x="127000" y="4231513"/>
            <a:ext cx="1228683" cy="175260"/>
          </a:xfrm>
          <a:prstGeom prst="rect">
            <a:avLst/>
          </a:prstGeom>
          <a:noFill/>
        </p:spPr>
        <p:txBody>
          <a:bodyPr vert="horz" wrap="square" lIns="0" tIns="0" rIns="0" bIns="0" rtlCol="0" anchor="ctr" anchorCtr="0">
            <a:spAutoFit/>
          </a:bodyPr>
          <a:lstStyle/>
          <a:p>
            <a:pPr algn="l"/>
            <a:r>
              <a:rPr lang="en-US" sz="1200" b="1" i="0" u="none">
                <a:solidFill>
                  <a:srgbClr val="000000">
                    <a:alpha val="100000"/>
                  </a:srgbClr>
                </a:solidFill>
                <a:latin typeface="Times New Roman" panose="02040604050505020304" pitchFamily="18" charset="0"/>
              </a:rPr>
              <a:t>Literature Review</a:t>
            </a:r>
          </a:p>
        </p:txBody>
      </p:sp>
      <p:sp>
        <p:nvSpPr>
          <p:cNvPr id="10000001" name="Project plan">
            <a:extLst>
              <a:ext uri="45CC1EBD-8C8C-4F50-8748-20F39B0C2B14">
                <a16:creationId xmlns:p14="http://schemas.microsoft.com/office/powerpoint/2010/main" xmlns:a16="http://schemas.microsoft.com/office/drawing/2014/main" xmlns="" id="F987A262-9488-46B4-AF38-CE77834BFC4E"/>
              </a:ext>
            </a:extLst>
          </p:cNvPr>
          <p:cNvSpPr>
            <a:spLocks noGrp="1"/>
          </p:cNvSpPr>
          <p:nvPr>
            <p:ph type="ctrTitle"/>
          </p:nvPr>
        </p:nvSpPr>
        <p:spPr>
          <a:xfrm>
            <a:off x="5007303" y="646824"/>
            <a:ext cx="2682240" cy="584158"/>
          </a:xfrm>
        </p:spPr>
        <p:txBody>
          <a:bodyPr wrap="square" lIns="0" tIns="0" rIns="0" bIns="0">
            <a:normAutofit/>
          </a:bodyPr>
          <a:lstStyle/>
          <a:p>
            <a:pPr algn="ctr"/>
            <a:r>
              <a:rPr lang="en-US" sz="4000" b="1" i="0" u="none">
                <a:solidFill>
                  <a:srgbClr val="202124"/>
                </a:solidFill>
                <a:latin typeface="Times New Roman" panose="02020603050405020304" pitchFamily="18" charset="0"/>
                <a:cs typeface="Times New Roman" panose="02020603050405020304" pitchFamily="18" charset="0"/>
              </a:rPr>
              <a:t>Project plan</a:t>
            </a:r>
          </a:p>
        </p:txBody>
      </p:sp>
      <p:sp>
        <p:nvSpPr>
          <p:cNvPr id="2" name="OTLSHAPE_T_28dacc3fe6584a128bb0d3fcc885e5c7_Title">
            <a:extLst>
              <a:ext uri="{FF2B5EF4-FFF2-40B4-BE49-F238E27FC236}">
                <a16:creationId xmlns:a16="http://schemas.microsoft.com/office/drawing/2014/main" id="{9145A145-A0F6-C467-278A-C2B216524999}"/>
              </a:ext>
              <a:ext uri="{03926758-DD50-486B-A0B0-A0D843768040}">
                <a16:creationId xmlns="" xmlns:a16="http://schemas.microsoft.com/office/drawing/2014/main\" xmlns:p14="http://schemas.microsoft.com/office/powerpoint/2010/main" id="97FF7E6E-FD8C-46BB-AC7D-E48B7674E8CB"/>
              </a:ext>
            </a:extLst>
          </p:cNvPr>
          <p:cNvSpPr txBox="1"/>
          <p:nvPr>
            <p:custDataLst>
              <p:tags r:id="rId50"/>
            </p:custDataLst>
          </p:nvPr>
        </p:nvSpPr>
        <p:spPr>
          <a:xfrm>
            <a:off x="157892" y="4519837"/>
            <a:ext cx="1228683" cy="175260"/>
          </a:xfrm>
          <a:prstGeom prst="rect">
            <a:avLst/>
          </a:prstGeom>
          <a:noFill/>
        </p:spPr>
        <p:txBody>
          <a:bodyPr vert="horz" wrap="square" lIns="0" tIns="0" rIns="0" bIns="0" rtlCol="0" anchor="ctr" anchorCtr="0">
            <a:spAutoFit/>
          </a:bodyPr>
          <a:lstStyle/>
          <a:p>
            <a:pPr algn="l"/>
            <a:r>
              <a:rPr lang="en-US" sz="1200" b="1" i="0" u="none">
                <a:solidFill>
                  <a:srgbClr val="000000">
                    <a:alpha val="100000"/>
                  </a:srgbClr>
                </a:solidFill>
                <a:latin typeface="Times New Roman" panose="02040604050505020304" pitchFamily="18" charset="0"/>
              </a:rPr>
              <a:t>Literature Review</a:t>
            </a:r>
          </a:p>
        </p:txBody>
      </p:sp>
      <p:cxnSp>
        <p:nvCxnSpPr>
          <p:cNvPr id="3" name="OTLSHAPE_T_28dacc3fe6584a128bb0d3fcc885e5c7_HorizontalConnector1">
            <a:extLst>
              <a:ext uri="{FF2B5EF4-FFF2-40B4-BE49-F238E27FC236}">
                <a16:creationId xmlns:a16="http://schemas.microsoft.com/office/drawing/2014/main" id="{565E1F6F-317E-7400-21F5-71F39A5862C9}"/>
              </a:ext>
            </a:extLst>
          </p:cNvPr>
          <p:cNvCxnSpPr>
            <a:cxnSpLocks/>
          </p:cNvCxnSpPr>
          <p:nvPr>
            <p:custDataLst>
              <p:tags r:id="rId51"/>
            </p:custDataLst>
          </p:nvPr>
        </p:nvCxnSpPr>
        <p:spPr>
          <a:xfrm>
            <a:off x="1510142" y="4626424"/>
            <a:ext cx="5881565" cy="0"/>
          </a:xfrm>
          <a:prstGeom prst="line">
            <a:avLst/>
          </a:prstGeom>
          <a:ln w="12700" cap="flat" cmpd="sng" algn="ctr">
            <a:solidFill>
              <a:srgbClr val="CCCCCC">
                <a:alpha val="100000"/>
              </a:srgbClr>
            </a:solidFill>
            <a:prstDash val="solid"/>
            <a:headEnd type="none" w="med" len="med"/>
            <a:tailEnd type="none" w="med" len="med"/>
          </a:ln>
        </p:spPr>
      </p:cxnSp>
      <p:sp>
        <p:nvSpPr>
          <p:cNvPr id="4" name="OTLSHAPE_T_28dacc3fe6584a128bb0d3fcc885e5c7_Shape">
            <a:extLst>
              <a:ext uri="{FF2B5EF4-FFF2-40B4-BE49-F238E27FC236}">
                <a16:creationId xmlns:a16="http://schemas.microsoft.com/office/drawing/2014/main" id="{55EB835F-639E-0493-D6C3-7D5CBF81A087}"/>
              </a:ext>
            </a:extLst>
          </p:cNvPr>
          <p:cNvSpPr/>
          <p:nvPr>
            <p:custDataLst>
              <p:tags r:id="rId52"/>
            </p:custDataLst>
          </p:nvPr>
        </p:nvSpPr>
        <p:spPr>
          <a:xfrm>
            <a:off x="7391707" y="4494798"/>
            <a:ext cx="2606344" cy="203200"/>
          </a:xfrm>
          <a:prstGeom prst="rect">
            <a:avLst/>
          </a:prstGeom>
          <a:solidFill>
            <a:schemeClr val="accent6"/>
          </a:solidFill>
        </p:spPr>
      </p:sp>
      <p:sp>
        <p:nvSpPr>
          <p:cNvPr id="5" name="OTLSHAPE_T_28dacc3fe6584a128bb0d3fcc885e5c7_JoinedDate">
            <a:extLst>
              <a:ext uri="{FF2B5EF4-FFF2-40B4-BE49-F238E27FC236}">
                <a16:creationId xmlns:a16="http://schemas.microsoft.com/office/drawing/2014/main" id="{BDCE19F9-7DC9-CCBF-CACC-41F07FB54410}"/>
              </a:ext>
              <a:ext uri="{486ADDE4-933B-4878-AF92-58293F3B4678}">
                <a16:creationId xmlns="" xmlns:a16="http://schemas.microsoft.com/office/drawing/2014/main\" xmlns:p14="http://schemas.microsoft.com/office/powerpoint/2010/main" id="8A645FEB-0519-4F6E-A694-616E257AD9E3"/>
              </a:ext>
            </a:extLst>
          </p:cNvPr>
          <p:cNvSpPr txBox="1"/>
          <p:nvPr>
            <p:custDataLst>
              <p:tags r:id="rId53"/>
            </p:custDataLst>
          </p:nvPr>
        </p:nvSpPr>
        <p:spPr>
          <a:xfrm>
            <a:off x="10016929" y="4498859"/>
            <a:ext cx="861314" cy="153888"/>
          </a:xfrm>
          <a:prstGeom prst="rect">
            <a:avLst/>
          </a:prstGeom>
          <a:noFill/>
        </p:spPr>
        <p:txBody>
          <a:bodyPr vert="horz" wrap="square" lIns="0" tIns="0" rIns="0" bIns="0" rtlCol="0" anchor="ctr" anchorCtr="0">
            <a:spAutoFit/>
          </a:bodyPr>
          <a:lstStyle/>
          <a:p>
            <a:pPr algn="ctr"/>
            <a:r>
              <a:rPr lang="en-US" sz="1000" b="0" i="0" u="none">
                <a:solidFill>
                  <a:srgbClr val="000000">
                    <a:alpha val="100000"/>
                  </a:srgbClr>
                </a:solidFill>
                <a:latin typeface="Times New Roman"/>
              </a:rPr>
              <a:t>8 Aug - 21 Aug</a:t>
            </a:r>
          </a:p>
        </p:txBody>
      </p:sp>
    </p:spTree>
    <p:custDataLst>
      <p:tags r:id="rId1"/>
    </p:custDataLst>
    <p:extLst>
      <p:ext uri="{BB962C8B-B14F-4D97-AF65-F5344CB8AC3E}">
        <p14:creationId xmlns:p14="http://schemas.microsoft.com/office/powerpoint/2010/main" val="2572908563"/>
      </p:ext>
      <p:ext uri="38669f1b-5817-42c9-8f4d-3d2a0c197f43">
        <p14:creationId xmlns:a16="http://schemas.microsoft.com/office/drawing/2014/main\" xmlns:p14="http://schemas.microsoft.com/office/powerpoint/2010/main" xmlns="" val="271479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76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Montserrat"/>
                <a:sym typeface="Montserrat"/>
              </a:rPr>
              <a:t>Analysis – 4W1H</a:t>
            </a:r>
            <a:endParaRPr/>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algn="just"/>
            <a:r>
              <a:rPr lang="en-IN" sz="1600" b="1">
                <a:latin typeface="Times New Roman"/>
                <a:ea typeface="Verdana"/>
              </a:rPr>
              <a:t>Why: </a:t>
            </a:r>
            <a:r>
              <a:rPr lang="en-IN" sz="1600">
                <a:latin typeface="Times New Roman"/>
                <a:ea typeface="Verdana"/>
              </a:rPr>
              <a:t>To develop an efficient control mechanism for software robots using hand gesture recognition based on surface EMG signals.</a:t>
            </a:r>
            <a:endParaRPr lang="en-US"/>
          </a:p>
          <a:p>
            <a:pPr marL="285750" marR="0" lvl="0" indent="-285750" algn="just" rtl="0">
              <a:lnSpc>
                <a:spcPct val="100000"/>
              </a:lnSpc>
              <a:spcBef>
                <a:spcPts val="0"/>
              </a:spcBef>
              <a:spcAft>
                <a:spcPts val="0"/>
              </a:spcAft>
              <a:buFont typeface="Arial" panose="020B0604020202020204" pitchFamily="34" charset="0"/>
              <a:buChar char="•"/>
            </a:pPr>
            <a:endParaRPr lang="en-IN" sz="1600">
              <a:latin typeface="Times New Roman"/>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endParaRPr lang="en-IN" sz="1600">
              <a:latin typeface="Times New Roman"/>
              <a:ea typeface="Verdana" panose="020B0604030504040204" pitchFamily="34" charset="0"/>
            </a:endParaRPr>
          </a:p>
          <a:p>
            <a:pPr algn="just"/>
            <a:r>
              <a:rPr lang="en-IN" sz="1600" b="1">
                <a:latin typeface="Times New Roman"/>
                <a:ea typeface="Verdana"/>
              </a:rPr>
              <a:t>What: </a:t>
            </a:r>
            <a:r>
              <a:rPr lang="en-IN" sz="1600">
                <a:latin typeface="Times New Roman"/>
                <a:ea typeface="Verdana"/>
              </a:rPr>
              <a:t>Classification of hand gestures using a CNN model to control software robots through muscle contractions detected via EMG sensors.</a:t>
            </a: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algn="just"/>
            <a:r>
              <a:rPr lang="en-IN" sz="1600" b="1">
                <a:latin typeface="Times New Roman"/>
                <a:ea typeface="Verdana"/>
              </a:rPr>
              <a:t>Where: </a:t>
            </a:r>
            <a:r>
              <a:rPr lang="en-IN" sz="1600">
                <a:latin typeface="Times New Roman"/>
                <a:ea typeface="Verdana"/>
              </a:rPr>
              <a:t>This technology can be implemented in various fields such as prosthetics, human-machine interaction, virtual reality, and gaming</a:t>
            </a: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algn="just"/>
            <a:r>
              <a:rPr lang="en-IN" sz="1600" b="1">
                <a:latin typeface="Times New Roman"/>
                <a:ea typeface="Verdana"/>
              </a:rPr>
              <a:t>When: </a:t>
            </a:r>
            <a:r>
              <a:rPr lang="en-IN" sz="1600">
                <a:latin typeface="Times New Roman"/>
                <a:ea typeface="Verdana"/>
              </a:rPr>
              <a:t>The research was conducted during the academic year 2021-2025, with different project phases covering literature review, model development, and testing</a:t>
            </a: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algn="just"/>
            <a:r>
              <a:rPr lang="en-IN" sz="1600" b="1">
                <a:latin typeface="Times New Roman"/>
                <a:ea typeface="Verdana"/>
              </a:rPr>
              <a:t>How: </a:t>
            </a:r>
            <a:r>
              <a:rPr lang="en-IN" sz="1600">
                <a:latin typeface="Times New Roman"/>
                <a:ea typeface="Verdana"/>
              </a:rPr>
              <a:t>The project used surface EMG sensors to capture hand gestures and employed CNN for signal classification. A software robot is then controlled based on recognized gestures.</a:t>
            </a: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marR="0" lvl="0" algn="just" rtl="0">
              <a:lnSpc>
                <a:spcPct val="100000"/>
              </a:lnSpc>
              <a:spcBef>
                <a:spcPts val="0"/>
              </a:spcBef>
              <a:spcAft>
                <a:spcPts val="0"/>
              </a:spcAft>
            </a:pPr>
            <a:endParaRPr lang="en-IN" sz="1600">
              <a:latin typeface="Times New Roman"/>
              <a:ea typeface="Verdana" panose="020B0604030504040204" pitchFamily="34" charset="0"/>
            </a:endParaRPr>
          </a:p>
          <a:p>
            <a:pPr algn="just"/>
            <a:r>
              <a:rPr lang="en-IN" sz="1600" b="1">
                <a:latin typeface="Times New Roman"/>
                <a:ea typeface="Verdana"/>
              </a:rPr>
              <a:t>Refined Objective: </a:t>
            </a:r>
            <a:r>
              <a:rPr lang="en-IN" sz="1600">
                <a:latin typeface="Times New Roman"/>
                <a:ea typeface="Verdana"/>
              </a:rPr>
              <a:t>To design an EMG-based hand gesture recognition system using CNN, aimed at controlling a software robot with high precision and minimal user training.</a:t>
            </a:r>
          </a:p>
          <a:p>
            <a:pPr marR="0" lvl="0" rtl="0">
              <a:lnSpc>
                <a:spcPct val="100000"/>
              </a:lnSpc>
              <a:spcBef>
                <a:spcPts val="0"/>
              </a:spcBef>
              <a:spcAft>
                <a:spcPts val="0"/>
              </a:spcAft>
            </a:pPr>
            <a:endParaRPr lang="en-IN" sz="1600">
              <a:latin typeface="Times New Roman"/>
              <a:ea typeface="Verdana" panose="020B0604030504040204" pitchFamily="34" charset="0"/>
            </a:endParaRPr>
          </a:p>
        </p:txBody>
      </p:sp>
    </p:spTree>
    <p:extLst>
      <p:ext uri="{BB962C8B-B14F-4D97-AF65-F5344CB8AC3E}">
        <p14:creationId xmlns:p14="http://schemas.microsoft.com/office/powerpoint/2010/main" val="391580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r>
              <a:rPr lang="en-US" sz="2800" b="1">
                <a:latin typeface="Times New Roman"/>
              </a:rPr>
              <a:t>Block diagram</a:t>
            </a:r>
          </a:p>
        </p:txBody>
      </p:sp>
      <p:pic>
        <p:nvPicPr>
          <p:cNvPr id="8" name="Picture 7" descr="A diagram of a system&#10;&#10;Description automatically generated">
            <a:extLst>
              <a:ext uri="{FF2B5EF4-FFF2-40B4-BE49-F238E27FC236}">
                <a16:creationId xmlns:a16="http://schemas.microsoft.com/office/drawing/2014/main" id="{ED773F7B-6991-3428-D29D-A275DD9CFE7A}"/>
              </a:ext>
            </a:extLst>
          </p:cNvPr>
          <p:cNvPicPr>
            <a:picLocks noChangeAspect="1"/>
          </p:cNvPicPr>
          <p:nvPr/>
        </p:nvPicPr>
        <p:blipFill>
          <a:blip r:embed="rId2"/>
          <a:srcRect t="3642" r="61310" b="-607"/>
          <a:stretch/>
        </p:blipFill>
        <p:spPr>
          <a:xfrm>
            <a:off x="4591035" y="722763"/>
            <a:ext cx="2741746" cy="5593048"/>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05936F-55CA-DA15-F7B5-5E5BE61E57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pic>
        <p:nvPicPr>
          <p:cNvPr id="4" name="Picture 3" descr="A diagram of different types of maps&#10;&#10;Description automatically generated">
            <a:extLst>
              <a:ext uri="{FF2B5EF4-FFF2-40B4-BE49-F238E27FC236}">
                <a16:creationId xmlns:a16="http://schemas.microsoft.com/office/drawing/2014/main" id="{A6557B94-AC6B-BE7E-FDBF-A96C2A1982BD}"/>
              </a:ext>
            </a:extLst>
          </p:cNvPr>
          <p:cNvPicPr>
            <a:picLocks noChangeAspect="1"/>
          </p:cNvPicPr>
          <p:nvPr/>
        </p:nvPicPr>
        <p:blipFill>
          <a:blip r:embed="rId2"/>
          <a:srcRect l="-368" r="21339" b="885"/>
          <a:stretch/>
        </p:blipFill>
        <p:spPr>
          <a:xfrm>
            <a:off x="501978" y="1531391"/>
            <a:ext cx="9216615" cy="3909129"/>
          </a:xfrm>
          <a:prstGeom prst="rect">
            <a:avLst/>
          </a:prstGeom>
        </p:spPr>
      </p:pic>
      <p:pic>
        <p:nvPicPr>
          <p:cNvPr id="5" name="Picture 4">
            <a:extLst>
              <a:ext uri="{FF2B5EF4-FFF2-40B4-BE49-F238E27FC236}">
                <a16:creationId xmlns:a16="http://schemas.microsoft.com/office/drawing/2014/main" id="{1E1AB19B-8C84-9A6D-63D5-5B4AE59FF833}"/>
              </a:ext>
            </a:extLst>
          </p:cNvPr>
          <p:cNvPicPr>
            <a:picLocks noChangeAspect="1"/>
          </p:cNvPicPr>
          <p:nvPr/>
        </p:nvPicPr>
        <p:blipFill>
          <a:blip r:embed="rId3"/>
          <a:srcRect t="1856" r="75292" b="35359"/>
          <a:stretch/>
        </p:blipFill>
        <p:spPr>
          <a:xfrm>
            <a:off x="9883183" y="1531145"/>
            <a:ext cx="1480024" cy="3910876"/>
          </a:xfrm>
          <a:prstGeom prst="rect">
            <a:avLst/>
          </a:prstGeom>
        </p:spPr>
      </p:pic>
      <p:sp>
        <p:nvSpPr>
          <p:cNvPr id="6" name="TextBox 5">
            <a:extLst>
              <a:ext uri="{FF2B5EF4-FFF2-40B4-BE49-F238E27FC236}">
                <a16:creationId xmlns:a16="http://schemas.microsoft.com/office/drawing/2014/main" id="{CA139029-0892-FB30-6D7A-5F463F236757}"/>
              </a:ext>
            </a:extLst>
          </p:cNvPr>
          <p:cNvSpPr txBox="1"/>
          <p:nvPr/>
        </p:nvSpPr>
        <p:spPr>
          <a:xfrm>
            <a:off x="4511784" y="580258"/>
            <a:ext cx="668655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231F20"/>
                </a:solidFill>
                <a:latin typeface="Times New Roman"/>
                <a:cs typeface="Helvetica"/>
              </a:rPr>
              <a:t>Architecture</a:t>
            </a:r>
            <a:endParaRPr lang="en-US" sz="2400" b="1">
              <a:latin typeface="Times New Roman"/>
            </a:endParaRPr>
          </a:p>
          <a:p>
            <a:pPr algn="l"/>
            <a:endParaRPr lang="en-US"/>
          </a:p>
        </p:txBody>
      </p:sp>
    </p:spTree>
    <p:extLst>
      <p:ext uri="{BB962C8B-B14F-4D97-AF65-F5344CB8AC3E}">
        <p14:creationId xmlns:p14="http://schemas.microsoft.com/office/powerpoint/2010/main" val="1435597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a:cs typeface="Times New Roman"/>
              </a:rPr>
              <a:t>18</a:t>
            </a:fld>
            <a:endParaRPr lang="en-US">
              <a:latin typeface="Times New Roman"/>
              <a:cs typeface="Times New Roman"/>
            </a:endParaRPr>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Montserrat"/>
                <a:cs typeface="Times New Roman"/>
                <a:sym typeface="Montserrat"/>
              </a:rPr>
              <a:t>Use Cases &amp; Testing</a:t>
            </a:r>
            <a:endParaRPr lang="en-US" sz="1400" b="0" i="0" u="none" strike="noStrike" cap="none">
              <a:solidFill>
                <a:srgbClr val="000000"/>
              </a:solidFill>
              <a:latin typeface="Times New Roman"/>
              <a:cs typeface="Times New Roman"/>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714496" y="1175118"/>
            <a:ext cx="5169075" cy="555478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800" b="1">
                <a:latin typeface="Times New Roman"/>
                <a:ea typeface="Verdana"/>
                <a:cs typeface="Times New Roman"/>
              </a:rPr>
              <a:t>Use Cases</a:t>
            </a:r>
            <a:endParaRPr lang="en-US"/>
          </a:p>
          <a:p>
            <a:pPr algn="just">
              <a:buFont typeface="Arial" panose="020B0604020202020204" pitchFamily="34" charset="0"/>
              <a:buChar char="•"/>
            </a:pPr>
            <a:r>
              <a:rPr lang="en-IN" sz="1600">
                <a:latin typeface="Times New Roman"/>
                <a:ea typeface="Verdana"/>
                <a:cs typeface="Times New Roman"/>
              </a:rPr>
              <a:t>Controlling a prosthetic arm using recognized hand gestures.   </a:t>
            </a:r>
          </a:p>
          <a:p>
            <a:pPr algn="just">
              <a:buFont typeface="Arial" panose="020B0604020202020204" pitchFamily="34" charset="0"/>
              <a:buChar char="•"/>
            </a:pPr>
            <a:endParaRPr lang="en-IN" sz="1600">
              <a:latin typeface="Times New Roman"/>
              <a:ea typeface="Verdana"/>
              <a:cs typeface="Times New Roman"/>
            </a:endParaRPr>
          </a:p>
          <a:p>
            <a:pPr algn="just">
              <a:buFont typeface="Arial" panose="020B0604020202020204" pitchFamily="34" charset="0"/>
              <a:buChar char="•"/>
            </a:pPr>
            <a:r>
              <a:rPr lang="en-IN" sz="1600">
                <a:latin typeface="Times New Roman"/>
                <a:ea typeface="Verdana"/>
                <a:cs typeface="Times New Roman"/>
              </a:rPr>
              <a:t>Real-time control of a virtual environment or gaming character using </a:t>
            </a:r>
            <a:r>
              <a:rPr lang="en-IN" sz="1600" err="1">
                <a:latin typeface="Times New Roman"/>
                <a:ea typeface="Verdana"/>
                <a:cs typeface="Times New Roman"/>
              </a:rPr>
              <a:t>sEMG</a:t>
            </a:r>
            <a:r>
              <a:rPr lang="en-IN" sz="1600">
                <a:latin typeface="Times New Roman"/>
                <a:ea typeface="Verdana"/>
                <a:cs typeface="Times New Roman"/>
              </a:rPr>
              <a:t>-based gestures.</a:t>
            </a:r>
            <a:endParaRPr lang="en-IN" sz="1600">
              <a:latin typeface="Times New Roman"/>
            </a:endParaRPr>
          </a:p>
          <a:p>
            <a:pPr algn="just">
              <a:buFont typeface="Arial" panose="020B0604020202020204" pitchFamily="34" charset="0"/>
              <a:buChar char="•"/>
            </a:pPr>
            <a:endParaRPr lang="en-IN" sz="1600">
              <a:latin typeface="Times New Roman"/>
              <a:ea typeface="Verdana"/>
              <a:cs typeface="Times New Roman"/>
            </a:endParaRPr>
          </a:p>
          <a:p>
            <a:pPr algn="just">
              <a:buFont typeface="Arial" panose="020B0604020202020204" pitchFamily="34" charset="0"/>
              <a:buChar char="•"/>
            </a:pPr>
            <a:r>
              <a:rPr lang="en-IN" sz="1600">
                <a:latin typeface="Times New Roman"/>
                <a:ea typeface="Verdana"/>
                <a:cs typeface="Times New Roman"/>
              </a:rPr>
              <a:t>Human-computer interaction through gesture-based commands.</a:t>
            </a:r>
            <a:endParaRPr lang="en-IN" sz="1600">
              <a:latin typeface="Times New Roman"/>
            </a:endParaRPr>
          </a:p>
          <a:p>
            <a:pPr algn="just">
              <a:buFont typeface="Arial" panose="020B0604020202020204" pitchFamily="34" charset="0"/>
              <a:buChar char="•"/>
            </a:pPr>
            <a:endParaRPr lang="en-IN" sz="1600">
              <a:latin typeface="Times New Roman"/>
              <a:ea typeface="Verdana"/>
              <a:cs typeface="Times New Roman"/>
            </a:endParaRPr>
          </a:p>
          <a:p>
            <a:pPr algn="just">
              <a:buFont typeface="Arial" panose="020B0604020202020204" pitchFamily="34" charset="0"/>
              <a:buChar char="•"/>
            </a:pPr>
            <a:r>
              <a:rPr lang="en-IN" sz="1600">
                <a:latin typeface="Times New Roman"/>
                <a:ea typeface="Verdana"/>
                <a:cs typeface="Times New Roman"/>
              </a:rPr>
              <a:t>Communication aid using gesture recognition for sign language translation.</a:t>
            </a:r>
            <a:endParaRPr lang="en-IN" sz="1600"/>
          </a:p>
          <a:p>
            <a:pPr marL="285750" marR="0" lvl="0" indent="-285750" algn="just">
              <a:lnSpc>
                <a:spcPct val="100000"/>
              </a:lnSpc>
              <a:spcBef>
                <a:spcPts val="0"/>
              </a:spcBef>
              <a:spcAft>
                <a:spcPts val="0"/>
              </a:spcAft>
              <a:buFont typeface="Arial" panose="020B0604020202020204" pitchFamily="34" charset="0"/>
              <a:buChar char="•"/>
            </a:pPr>
            <a:endParaRPr lang="en-IN">
              <a:latin typeface="Times New Roman"/>
              <a:ea typeface="Verdana" panose="020B0604030504040204" pitchFamily="34" charset="0"/>
              <a:cs typeface="Times New Roman"/>
            </a:endParaRPr>
          </a:p>
          <a:p>
            <a:pPr marL="285750" marR="0" lvl="0" indent="-285750" rtl="0">
              <a:lnSpc>
                <a:spcPct val="100000"/>
              </a:lnSpc>
              <a:spcBef>
                <a:spcPts val="0"/>
              </a:spcBef>
              <a:spcAft>
                <a:spcPts val="0"/>
              </a:spcAft>
              <a:buFont typeface="Arial" panose="020B0604020202020204" pitchFamily="34" charset="0"/>
              <a:buChar char="•"/>
            </a:pPr>
            <a:endParaRPr lang="en-IN">
              <a:latin typeface="Times New Roman"/>
              <a:ea typeface="Verdana" panose="020B0604030504040204" pitchFamily="34" charset="0"/>
              <a:cs typeface="Times New Roman"/>
            </a:endParaRPr>
          </a:p>
          <a:p>
            <a:pPr marL="285750" marR="0" lvl="0" indent="-285750" rtl="0">
              <a:lnSpc>
                <a:spcPct val="100000"/>
              </a:lnSpc>
              <a:spcBef>
                <a:spcPts val="0"/>
              </a:spcBef>
              <a:spcAft>
                <a:spcPts val="0"/>
              </a:spcAft>
              <a:buFont typeface="Arial" panose="020B0604020202020204" pitchFamily="34" charset="0"/>
              <a:buChar char="•"/>
            </a:pPr>
            <a:endParaRPr lang="en-IN">
              <a:latin typeface="Times New Roman"/>
              <a:ea typeface="Verdana" panose="020B0604030504040204" pitchFamily="34" charset="0"/>
              <a:cs typeface="Times New Roman"/>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619731" y="1173805"/>
            <a:ext cx="4512616" cy="5688136"/>
          </a:xfrm>
          <a:prstGeom prst="rect">
            <a:avLst/>
          </a:prstGeom>
          <a:noFill/>
          <a:ln>
            <a:noFill/>
          </a:ln>
        </p:spPr>
        <p:txBody>
          <a:bodyPr spcFirstLastPara="1" wrap="square" lIns="91425" tIns="45700" rIns="91425" bIns="45700" anchor="t" anchorCtr="0">
            <a:noAutofit/>
          </a:bodyPr>
          <a:lstStyle/>
          <a:p>
            <a:pPr algn="just"/>
            <a:r>
              <a:rPr lang="en-IN" sz="1600" b="1">
                <a:latin typeface="Times New Roman"/>
                <a:ea typeface="Verdana"/>
                <a:cs typeface="Times New Roman"/>
              </a:rPr>
              <a:t>Test Cases</a:t>
            </a:r>
            <a:endParaRPr lang="en-US">
              <a:latin typeface="Times New Roman"/>
              <a:cs typeface="Times New Roman"/>
            </a:endParaRPr>
          </a:p>
          <a:p>
            <a:pPr algn="just"/>
            <a:endParaRPr lang="en-IN">
              <a:latin typeface="Times New Roman"/>
              <a:cs typeface="Times New Roman"/>
            </a:endParaRPr>
          </a:p>
          <a:p>
            <a:pPr algn="just">
              <a:buFont typeface="Arial" panose="020B0604020202020204" pitchFamily="34" charset="0"/>
              <a:buChar char="•"/>
            </a:pPr>
            <a:r>
              <a:rPr lang="en-IN" sz="1600">
                <a:latin typeface="Times New Roman"/>
                <a:ea typeface="Verdana"/>
                <a:cs typeface="Times New Roman"/>
              </a:rPr>
              <a:t>Validate gesture recognition accuracy for different hand movements.</a:t>
            </a:r>
          </a:p>
          <a:p>
            <a:pPr algn="just">
              <a:buFont typeface="Arial" panose="020B0604020202020204" pitchFamily="34" charset="0"/>
              <a:buChar char="•"/>
            </a:pPr>
            <a:endParaRPr lang="en-IN" sz="1600">
              <a:latin typeface="Times New Roman"/>
              <a:ea typeface="Verdana" panose="020B0604030504040204" pitchFamily="34" charset="0"/>
              <a:cs typeface="Times New Roman"/>
            </a:endParaRPr>
          </a:p>
          <a:p>
            <a:pPr algn="just">
              <a:buFont typeface="Arial" panose="020B0604020202020204" pitchFamily="34" charset="0"/>
              <a:buChar char="•"/>
            </a:pPr>
            <a:r>
              <a:rPr lang="en-IN" sz="1600">
                <a:latin typeface="Times New Roman"/>
                <a:ea typeface="Verdana"/>
                <a:cs typeface="Times New Roman"/>
              </a:rPr>
              <a:t>Test responsiveness of gesture-based control in real-time applications.</a:t>
            </a:r>
          </a:p>
          <a:p>
            <a:pPr lvl="0" algn="just">
              <a:lnSpc>
                <a:spcPct val="100000"/>
              </a:lnSpc>
              <a:spcBef>
                <a:spcPts val="0"/>
              </a:spcBef>
              <a:spcAft>
                <a:spcPts val="0"/>
              </a:spcAft>
              <a:buFont typeface="Arial" panose="020B0604020202020204" pitchFamily="34" charset="0"/>
              <a:buChar char="•"/>
            </a:pPr>
            <a:endParaRPr lang="en-IN" sz="1600">
              <a:latin typeface="Times New Roman"/>
              <a:cs typeface="Times New Roman"/>
            </a:endParaRPr>
          </a:p>
          <a:p>
            <a:pPr algn="just">
              <a:buFont typeface="Arial" panose="020B0604020202020204" pitchFamily="34" charset="0"/>
              <a:buChar char="•"/>
            </a:pPr>
            <a:r>
              <a:rPr lang="en-IN" sz="1600">
                <a:latin typeface="Times New Roman"/>
                <a:ea typeface="Verdana"/>
                <a:cs typeface="Times New Roman"/>
              </a:rPr>
              <a:t>Assess classification accuracy with varying sensor placements and environmental conditions.</a:t>
            </a:r>
          </a:p>
          <a:p>
            <a:pPr marL="285750" marR="0" lvl="0" indent="-285750">
              <a:lnSpc>
                <a:spcPct val="100000"/>
              </a:lnSpc>
              <a:spcBef>
                <a:spcPts val="0"/>
              </a:spcBef>
              <a:spcAft>
                <a:spcPts val="0"/>
              </a:spcAft>
              <a:buFont typeface="Arial" panose="020B0604020202020204" pitchFamily="34" charset="0"/>
              <a:buChar char="•"/>
            </a:pPr>
            <a:endParaRPr lang="en-IN">
              <a:latin typeface="Times New Roman"/>
              <a:ea typeface="Verdana" panose="020B0604030504040204" pitchFamily="34" charset="0"/>
              <a:cs typeface="Times New Roman"/>
            </a:endParaRPr>
          </a:p>
          <a:p>
            <a:pPr marL="285750" marR="0" lvl="0" indent="-285750" rtl="0">
              <a:lnSpc>
                <a:spcPct val="100000"/>
              </a:lnSpc>
              <a:spcBef>
                <a:spcPts val="0"/>
              </a:spcBef>
              <a:spcAft>
                <a:spcPts val="0"/>
              </a:spcAft>
              <a:buFont typeface="Arial" panose="020B0604020202020204" pitchFamily="34" charset="0"/>
              <a:buChar char="•"/>
            </a:pPr>
            <a:endParaRPr lang="en-IN">
              <a:latin typeface="Times New Roman"/>
              <a:ea typeface="Verdana" panose="020B0604030504040204" pitchFamily="34" charset="0"/>
              <a:cs typeface="Times New Roman"/>
            </a:endParaRPr>
          </a:p>
        </p:txBody>
      </p:sp>
    </p:spTree>
    <p:extLst>
      <p:ext uri="{BB962C8B-B14F-4D97-AF65-F5344CB8AC3E}">
        <p14:creationId xmlns:p14="http://schemas.microsoft.com/office/powerpoint/2010/main" val="1995428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Montserrat"/>
                <a:cs typeface="Montserrat"/>
                <a:sym typeface="Montserrat"/>
              </a:rPr>
              <a:t>Implementation and Results – Iteration 1 </a:t>
            </a:r>
            <a:endParaRPr lang="en-US" sz="1400" b="0" i="0" u="none" strike="noStrike" cap="none">
              <a:solidFill>
                <a:srgbClr val="000000"/>
              </a:solidFill>
              <a:latin typeface="Times New Roman"/>
              <a:ea typeface="Arial"/>
              <a:cs typeface="Arial"/>
            </a:endParaRPr>
          </a:p>
        </p:txBody>
      </p:sp>
      <p:sp>
        <p:nvSpPr>
          <p:cNvPr id="2" name="TextBox 1">
            <a:extLst>
              <a:ext uri="{FF2B5EF4-FFF2-40B4-BE49-F238E27FC236}">
                <a16:creationId xmlns:a16="http://schemas.microsoft.com/office/drawing/2014/main" id="{6B950A19-6C1D-2D63-7CDD-17EA6E0E84E0}"/>
              </a:ext>
            </a:extLst>
          </p:cNvPr>
          <p:cNvSpPr txBox="1"/>
          <p:nvPr/>
        </p:nvSpPr>
        <p:spPr>
          <a:xfrm>
            <a:off x="914400" y="1142999"/>
            <a:ext cx="1090612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latin typeface="Times New Roman"/>
                <a:ea typeface="Open Sans"/>
                <a:cs typeface="Open Sans"/>
              </a:rPr>
              <a:t>Objective:</a:t>
            </a:r>
            <a:br>
              <a:rPr lang="en-US" sz="2400">
                <a:latin typeface="Times New Roman"/>
              </a:rPr>
            </a:br>
            <a:r>
              <a:rPr lang="en-US" sz="2400">
                <a:latin typeface="Times New Roman"/>
                <a:ea typeface="Open Sans"/>
                <a:cs typeface="Open Sans"/>
              </a:rPr>
              <a:t>Design a CNN model for gesture recognition of the hand.</a:t>
            </a:r>
            <a:br>
              <a:rPr lang="en-US" sz="2400">
                <a:latin typeface="Times New Roman"/>
              </a:rPr>
            </a:br>
            <a:r>
              <a:rPr lang="en-US" sz="2400" b="1">
                <a:latin typeface="Times New Roman"/>
                <a:ea typeface="Open Sans"/>
                <a:cs typeface="Open Sans"/>
              </a:rPr>
              <a:t>Implementation:</a:t>
            </a:r>
            <a:br>
              <a:rPr lang="en-US" sz="2400">
                <a:latin typeface="Times New Roman"/>
              </a:rPr>
            </a:br>
            <a:r>
              <a:rPr lang="en-US" sz="2400">
                <a:latin typeface="Times New Roman"/>
                <a:ea typeface="Open Sans"/>
                <a:cs typeface="Open Sans"/>
              </a:rPr>
              <a:t>Myo Armband was used to receive </a:t>
            </a:r>
            <a:r>
              <a:rPr lang="en-US" sz="2400" err="1">
                <a:latin typeface="Times New Roman"/>
                <a:ea typeface="Open Sans"/>
                <a:cs typeface="Open Sans"/>
              </a:rPr>
              <a:t>sEMG</a:t>
            </a:r>
            <a:r>
              <a:rPr lang="en-US" sz="2400">
                <a:latin typeface="Times New Roman"/>
                <a:ea typeface="Open Sans"/>
                <a:cs typeface="Open Sans"/>
              </a:rPr>
              <a:t> signals for 5 different hand gestures.</a:t>
            </a:r>
            <a:br>
              <a:rPr lang="en-US" sz="2400">
                <a:latin typeface="Times New Roman"/>
              </a:rPr>
            </a:br>
            <a:r>
              <a:rPr lang="en-US" sz="2400">
                <a:latin typeface="Times New Roman"/>
                <a:ea typeface="Open Sans"/>
                <a:cs typeface="Open Sans"/>
              </a:rPr>
              <a:t>A CNN comprising three convolution layers was designed for the automatic feature extraction.</a:t>
            </a:r>
            <a:br>
              <a:rPr lang="en-US" sz="2400">
                <a:latin typeface="Times New Roman"/>
              </a:rPr>
            </a:br>
            <a:r>
              <a:rPr lang="en-US" sz="2400">
                <a:latin typeface="Times New Roman"/>
                <a:ea typeface="Open Sans"/>
                <a:cs typeface="Open Sans"/>
              </a:rPr>
              <a:t>Classification of gestures was achieved using raw </a:t>
            </a:r>
            <a:r>
              <a:rPr lang="en-US" sz="2400" err="1">
                <a:latin typeface="Times New Roman"/>
                <a:ea typeface="Open Sans"/>
                <a:cs typeface="Open Sans"/>
              </a:rPr>
              <a:t>sEMG</a:t>
            </a:r>
            <a:r>
              <a:rPr lang="en-US" sz="2400">
                <a:latin typeface="Times New Roman"/>
                <a:ea typeface="Open Sans"/>
                <a:cs typeface="Open Sans"/>
              </a:rPr>
              <a:t> data.</a:t>
            </a:r>
            <a:br>
              <a:rPr lang="en-US" sz="2400">
                <a:latin typeface="Times New Roman"/>
              </a:rPr>
            </a:br>
            <a:r>
              <a:rPr lang="en-US" sz="2400" b="1">
                <a:latin typeface="Times New Roman"/>
                <a:ea typeface="Open Sans"/>
                <a:cs typeface="Open Sans"/>
              </a:rPr>
              <a:t>Achievements:</a:t>
            </a:r>
            <a:br>
              <a:rPr lang="en-US" sz="2400">
                <a:latin typeface="Times New Roman"/>
              </a:rPr>
            </a:br>
            <a:r>
              <a:rPr lang="en-US" sz="2400">
                <a:latin typeface="Times New Roman"/>
                <a:ea typeface="Open Sans"/>
                <a:cs typeface="Open Sans"/>
              </a:rPr>
              <a:t>70% accuracy</a:t>
            </a:r>
            <a:br>
              <a:rPr lang="en-US" sz="2400">
                <a:latin typeface="Times New Roman"/>
              </a:rPr>
            </a:br>
            <a:r>
              <a:rPr lang="en-US" sz="2400">
                <a:latin typeface="Times New Roman"/>
                <a:ea typeface="Open Sans"/>
                <a:cs typeface="Open Sans"/>
              </a:rPr>
              <a:t>Failed to distinguish between nearly similar gestures such as pinch and point.</a:t>
            </a:r>
            <a:br>
              <a:rPr lang="en-US" sz="2400">
                <a:latin typeface="Times New Roman"/>
              </a:rPr>
            </a:br>
            <a:r>
              <a:rPr lang="en-US" sz="2400" b="1">
                <a:latin typeface="Times New Roman"/>
                <a:ea typeface="Open Sans"/>
                <a:cs typeface="Open Sans"/>
              </a:rPr>
              <a:t>Challenges:</a:t>
            </a:r>
            <a:br>
              <a:rPr lang="en-US" sz="2400">
                <a:latin typeface="Times New Roman"/>
              </a:rPr>
            </a:br>
            <a:r>
              <a:rPr lang="en-US" sz="2400">
                <a:latin typeface="Times New Roman"/>
                <a:ea typeface="Open Sans"/>
                <a:cs typeface="Open Sans"/>
              </a:rPr>
              <a:t>Model is electrode placement dependent, and</a:t>
            </a:r>
            <a:br>
              <a:rPr lang="en-US" sz="2400">
                <a:latin typeface="Times New Roman"/>
              </a:rPr>
            </a:br>
            <a:r>
              <a:rPr lang="en-US" sz="2400">
                <a:latin typeface="Times New Roman"/>
                <a:ea typeface="Open Sans"/>
                <a:cs typeface="Open Sans"/>
              </a:rPr>
              <a:t>Answer from Real time control is delayed.</a:t>
            </a:r>
            <a:endParaRPr lang="en-US" sz="2400">
              <a:latin typeface="Times New Roman"/>
            </a:endParaRPr>
          </a:p>
        </p:txBody>
      </p:sp>
    </p:spTree>
    <p:extLst>
      <p:ext uri="{BB962C8B-B14F-4D97-AF65-F5344CB8AC3E}">
        <p14:creationId xmlns:p14="http://schemas.microsoft.com/office/powerpoint/2010/main" val="122919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a:solidFill>
                  <a:srgbClr val="000000"/>
                </a:solidFill>
                <a:latin typeface="Times New Roman"/>
                <a:ea typeface="Montserrat"/>
                <a:cs typeface="Montserrat"/>
                <a:sym typeface="Montserrat"/>
              </a:rPr>
              <a:t>Project Group – Details</a:t>
            </a:r>
            <a:endParaRPr>
              <a:latin typeface="Times New Roman"/>
            </a:endParaRPr>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Verdana"/>
                  <a:cs typeface="Verdana"/>
                  <a:sym typeface="Verdana"/>
                </a:rPr>
                <a:t>Photo </a:t>
              </a:r>
              <a:endParaRPr sz="1000" b="1" i="0" u="none" strike="noStrike" cap="none">
                <a:solidFill>
                  <a:schemeClr val="lt1"/>
                </a:solidFill>
                <a:latin typeface="Times New Roman"/>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Verdana"/>
                  <a:cs typeface="Verdana"/>
                  <a:sym typeface="Verdana"/>
                </a:rPr>
                <a:t>Track</a:t>
              </a:r>
              <a:endParaRPr sz="1000" b="1" i="0" u="none" strike="noStrike" cap="none">
                <a:solidFill>
                  <a:schemeClr val="lt1"/>
                </a:solidFill>
                <a:latin typeface="Times New Roman"/>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Verdana"/>
                  <a:cs typeface="Verdana"/>
                  <a:sym typeface="Verdana"/>
                </a:rPr>
                <a:t>Roll No</a:t>
              </a:r>
              <a:endParaRPr lang="en-US" sz="1000" b="1" i="0" u="none" strike="noStrike" cap="none">
                <a:solidFill>
                  <a:schemeClr val="lt1"/>
                </a:solidFill>
                <a:latin typeface="Times New Roman"/>
                <a:ea typeface="Arial"/>
                <a:cs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Verdana"/>
                  <a:cs typeface="Verdana"/>
                  <a:sym typeface="Verdana"/>
                </a:rPr>
                <a:t>Name</a:t>
              </a:r>
              <a:endParaRPr lang="en-US" sz="1000" b="1">
                <a:solidFill>
                  <a:schemeClr val="lt1"/>
                </a:solidFill>
                <a:latin typeface="Times New Roman"/>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528801"/>
            <a:ext cx="8756560" cy="369096"/>
            <a:chOff x="2759164" y="1557376"/>
            <a:chExt cx="8756560"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Times New Roman"/>
                  <a:ea typeface="Verdana"/>
                  <a:cs typeface="Verdana"/>
                  <a:sym typeface="Verdana"/>
                </a:rPr>
                <a:t>EECE </a:t>
              </a:r>
              <a:endParaRPr lang="en-US" sz="900" b="0" i="0" u="none" strike="noStrike" cap="none">
                <a:solidFill>
                  <a:schemeClr val="lt1"/>
                </a:solidFill>
                <a:latin typeface="Times New Roman"/>
                <a:ea typeface="Arial"/>
                <a:cs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None/>
              </a:pPr>
              <a:r>
                <a:rPr lang="en-US" sz="1800">
                  <a:solidFill>
                    <a:schemeClr val="lt1"/>
                  </a:solidFill>
                  <a:latin typeface="Times New Roman"/>
                  <a:ea typeface="Verdana"/>
                  <a:sym typeface="Verdana"/>
                </a:rPr>
                <a:t>B</a:t>
              </a:r>
              <a:r>
                <a:rPr lang="en-US" sz="1600">
                  <a:solidFill>
                    <a:schemeClr val="lt1"/>
                  </a:solidFill>
                  <a:latin typeface="Times New Roman"/>
                  <a:ea typeface="Verdana"/>
                  <a:sym typeface="Verdana"/>
                </a:rPr>
                <a:t>U21EECE0100393</a:t>
              </a:r>
              <a:endParaRPr lang="en-US" sz="1600">
                <a:solidFill>
                  <a:schemeClr val="lt1"/>
                </a:solidFill>
                <a:latin typeface="Times New Roman"/>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600">
                  <a:solidFill>
                    <a:schemeClr val="lt1"/>
                  </a:solidFill>
                  <a:latin typeface="Times New Roman"/>
                  <a:ea typeface="Verdana"/>
                </a:rPr>
                <a:t>Avula Veera Siva Reddy</a:t>
              </a:r>
              <a:endParaRPr lang="en-US" sz="1800" b="0" i="0" u="none" strike="noStrike" cap="none">
                <a:solidFill>
                  <a:schemeClr val="lt1"/>
                </a:solidFill>
                <a:latin typeface="Verdana"/>
                <a:ea typeface="Verdana"/>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244579"/>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a:solidFill>
                    <a:schemeClr val="bg1"/>
                  </a:solidFill>
                  <a:latin typeface="Times New Roman"/>
                  <a:ea typeface="Verdana"/>
                  <a:cs typeface="Times New Roman"/>
                  <a:sym typeface="Verdana"/>
                </a:rPr>
                <a:t>EECE </a:t>
              </a:r>
              <a:endParaRPr lang="en-US" sz="1800">
                <a:solidFill>
                  <a:schemeClr val="bg1"/>
                </a:solidFill>
                <a:latin typeface="Times New Roman"/>
                <a:cs typeface="Times New Roman"/>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None/>
              </a:pPr>
              <a:r>
                <a:rPr lang="en-US" sz="1600">
                  <a:solidFill>
                    <a:schemeClr val="lt1"/>
                  </a:solidFill>
                  <a:latin typeface="Times New Roman"/>
                  <a:ea typeface="Verdana"/>
                  <a:sym typeface="Verdana"/>
                </a:rPr>
                <a:t>BU21EECE0100482</a:t>
              </a:r>
              <a:endParaRPr lang="en-US" sz="1600">
                <a:solidFill>
                  <a:schemeClr val="lt1"/>
                </a:solidFill>
                <a:latin typeface="Times New Roman"/>
                <a:ea typeface="Verdana"/>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600">
                  <a:solidFill>
                    <a:schemeClr val="lt1"/>
                  </a:solidFill>
                  <a:latin typeface="Times New Roman"/>
                  <a:ea typeface="Verdana"/>
                  <a:sym typeface="Verdana"/>
                </a:rPr>
                <a:t>Boya Rajesh         </a:t>
              </a:r>
              <a:endParaRPr lang="en-US" sz="1600" b="0" i="0" u="none" strike="noStrike" cap="none">
                <a:solidFill>
                  <a:schemeClr val="lt1"/>
                </a:solidFill>
                <a:latin typeface="Times New Roman"/>
                <a:ea typeface="Arial"/>
                <a:cs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759164" y="5207100"/>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a:solidFill>
                    <a:schemeClr val="lt1"/>
                  </a:solidFill>
                  <a:latin typeface="Times New Roman"/>
                  <a:ea typeface="Verdana"/>
                  <a:cs typeface="Verdana"/>
                  <a:sym typeface="Verdana"/>
                </a:rPr>
                <a:t>EECE </a:t>
              </a:r>
              <a:endParaRPr sz="900" b="0" i="0" u="none" strike="noStrike" cap="none">
                <a:solidFill>
                  <a:schemeClr val="lt1"/>
                </a:solidFill>
                <a:latin typeface="Times New Roman"/>
                <a:ea typeface="Arial"/>
                <a:cs typeface="Arial"/>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None/>
              </a:pPr>
              <a:r>
                <a:rPr lang="en-US" sz="1600">
                  <a:solidFill>
                    <a:schemeClr val="lt1"/>
                  </a:solidFill>
                  <a:latin typeface="Times New Roman"/>
                  <a:ea typeface="Verdana"/>
                  <a:sym typeface="Verdana"/>
                </a:rPr>
                <a:t>BU21EECE0100331</a:t>
              </a:r>
              <a:endParaRPr lang="en-US" sz="1600">
                <a:solidFill>
                  <a:schemeClr val="lt1"/>
                </a:solidFill>
                <a:latin typeface="Times New Roman"/>
              </a:endParaRP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sz="1600">
                  <a:solidFill>
                    <a:schemeClr val="lt1"/>
                  </a:solidFill>
                  <a:latin typeface="Times New Roman"/>
                  <a:ea typeface="Verdana"/>
                  <a:sym typeface="Verdana"/>
                </a:rPr>
                <a:t>Bhanu Siva Sai Kumar M</a:t>
              </a:r>
              <a:endParaRPr lang="en-US" sz="1600" b="0" i="0" u="none" strike="noStrike" cap="none">
                <a:solidFill>
                  <a:schemeClr val="lt1"/>
                </a:solidFill>
                <a:latin typeface="Times New Roman"/>
                <a:ea typeface="Arial"/>
                <a:cs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2</a:t>
            </a:fld>
            <a:endParaRPr lang="en-US"/>
          </a:p>
        </p:txBody>
      </p:sp>
      <p:pic>
        <p:nvPicPr>
          <p:cNvPr id="3" name="Picture 2" descr="A person with short hair wearing a white and orange shirt&#10;&#10;Description automatically generated">
            <a:extLst>
              <a:ext uri="{FF2B5EF4-FFF2-40B4-BE49-F238E27FC236}">
                <a16:creationId xmlns:a16="http://schemas.microsoft.com/office/drawing/2014/main" id="{3EF4340D-A3AD-55D4-1361-FD8EFE0691F9}"/>
              </a:ext>
            </a:extLst>
          </p:cNvPr>
          <p:cNvPicPr>
            <a:picLocks noChangeAspect="1"/>
          </p:cNvPicPr>
          <p:nvPr/>
        </p:nvPicPr>
        <p:blipFill>
          <a:blip r:embed="rId5"/>
          <a:stretch>
            <a:fillRect/>
          </a:stretch>
        </p:blipFill>
        <p:spPr>
          <a:xfrm>
            <a:off x="908941" y="4752425"/>
            <a:ext cx="1046188" cy="1285768"/>
          </a:xfrm>
          <a:prstGeom prst="rect">
            <a:avLst/>
          </a:prstGeom>
        </p:spPr>
      </p:pic>
      <p:pic>
        <p:nvPicPr>
          <p:cNvPr id="5" name="Picture 4" descr="A person with a mustache&#10;&#10;Description automatically generated">
            <a:extLst>
              <a:ext uri="{FF2B5EF4-FFF2-40B4-BE49-F238E27FC236}">
                <a16:creationId xmlns:a16="http://schemas.microsoft.com/office/drawing/2014/main" id="{2C9CA4F1-03AF-A772-3C8E-8ACDAD0EF637}"/>
              </a:ext>
            </a:extLst>
          </p:cNvPr>
          <p:cNvPicPr>
            <a:picLocks noChangeAspect="1"/>
          </p:cNvPicPr>
          <p:nvPr/>
        </p:nvPicPr>
        <p:blipFill>
          <a:blip r:embed="rId6"/>
          <a:stretch>
            <a:fillRect/>
          </a:stretch>
        </p:blipFill>
        <p:spPr>
          <a:xfrm>
            <a:off x="912809" y="2939391"/>
            <a:ext cx="1038452" cy="1189423"/>
          </a:xfrm>
          <a:prstGeom prst="rect">
            <a:avLst/>
          </a:prstGeom>
        </p:spPr>
      </p:pic>
      <p:pic>
        <p:nvPicPr>
          <p:cNvPr id="6" name="Picture 5" descr="A person in a striped shirt&#10;&#10;Description automatically generated">
            <a:extLst>
              <a:ext uri="{FF2B5EF4-FFF2-40B4-BE49-F238E27FC236}">
                <a16:creationId xmlns:a16="http://schemas.microsoft.com/office/drawing/2014/main" id="{A9FBA23B-7CDF-E538-B399-6C33A8E754AE}"/>
              </a:ext>
            </a:extLst>
          </p:cNvPr>
          <p:cNvPicPr>
            <a:picLocks noChangeAspect="1"/>
          </p:cNvPicPr>
          <p:nvPr/>
        </p:nvPicPr>
        <p:blipFill>
          <a:blip r:embed="rId7"/>
          <a:stretch>
            <a:fillRect/>
          </a:stretch>
        </p:blipFill>
        <p:spPr>
          <a:xfrm>
            <a:off x="916333" y="1257738"/>
            <a:ext cx="1048919" cy="118942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Implementation and Results – Iteration 2 </a:t>
            </a:r>
            <a:endParaRPr lang="en-US" sz="1400" b="0" i="0" u="none" strike="noStrike" cap="none">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nSpc>
                <a:spcPct val="100000"/>
              </a:lnSpc>
              <a:spcBef>
                <a:spcPts val="0"/>
              </a:spcBef>
              <a:spcAft>
                <a:spcPts val="0"/>
              </a:spcAft>
              <a:buNone/>
            </a:pPr>
            <a:r>
              <a:rPr lang="en-US" sz="2400" b="1">
                <a:latin typeface="Times New Roman"/>
                <a:ea typeface="Open Sans"/>
                <a:cs typeface="Times New Roman"/>
              </a:rPr>
              <a:t>Objective:</a:t>
            </a:r>
            <a:br>
              <a:rPr lang="en-US" sz="2400">
                <a:latin typeface="Times New Roman"/>
              </a:rPr>
            </a:br>
            <a:r>
              <a:rPr lang="en-US" sz="2400">
                <a:latin typeface="Times New Roman"/>
                <a:ea typeface="Open Sans"/>
                <a:cs typeface="Open Sans"/>
              </a:rPr>
              <a:t>Develop a better CNN model with the attention mechanism for better feature extraction.</a:t>
            </a:r>
            <a:br>
              <a:rPr lang="en-US" sz="2400">
                <a:latin typeface="Times New Roman"/>
              </a:rPr>
            </a:br>
            <a:r>
              <a:rPr lang="en-US" sz="2400" b="1">
                <a:latin typeface="Times New Roman"/>
                <a:ea typeface="Open Sans"/>
                <a:cs typeface="Open Sans"/>
              </a:rPr>
              <a:t>Implementation</a:t>
            </a:r>
            <a:r>
              <a:rPr lang="en-US" sz="2400">
                <a:latin typeface="Times New Roman"/>
                <a:ea typeface="Open Sans"/>
                <a:cs typeface="Open Sans"/>
              </a:rPr>
              <a:t>:</a:t>
            </a:r>
            <a:br>
              <a:rPr lang="en-US" sz="2400">
                <a:latin typeface="Times New Roman"/>
              </a:rPr>
            </a:br>
            <a:r>
              <a:rPr lang="en-US" sz="2400">
                <a:latin typeface="Times New Roman"/>
                <a:ea typeface="Open Sans"/>
                <a:cs typeface="Open Sans"/>
              </a:rPr>
              <a:t>An attention layer is implemented on top to focus on the critical features of </a:t>
            </a:r>
            <a:r>
              <a:rPr lang="en-US" sz="2400" err="1">
                <a:latin typeface="Times New Roman"/>
                <a:ea typeface="Open Sans"/>
                <a:cs typeface="Open Sans"/>
              </a:rPr>
              <a:t>sEMG</a:t>
            </a:r>
            <a:r>
              <a:rPr lang="en-US" sz="2400">
                <a:latin typeface="Times New Roman"/>
                <a:ea typeface="Open Sans"/>
                <a:cs typeface="Open Sans"/>
              </a:rPr>
              <a:t> signals.</a:t>
            </a:r>
            <a:br>
              <a:rPr lang="en-US" sz="2400">
                <a:latin typeface="Times New Roman"/>
              </a:rPr>
            </a:br>
            <a:r>
              <a:rPr lang="en-US" sz="2400">
                <a:latin typeface="Times New Roman"/>
                <a:ea typeface="Open Sans"/>
                <a:cs typeface="Open Sans"/>
              </a:rPr>
              <a:t>The dataset was extended and augmented to improve the robustness of the model.</a:t>
            </a:r>
            <a:br>
              <a:rPr lang="en-US" sz="2400">
                <a:latin typeface="Times New Roman"/>
              </a:rPr>
            </a:br>
            <a:r>
              <a:rPr lang="en-US" sz="2400">
                <a:latin typeface="Times New Roman"/>
                <a:ea typeface="Open Sans"/>
                <a:cs typeface="Open Sans"/>
              </a:rPr>
              <a:t>Hyperparameters were tuned for better performance, and finally,</a:t>
            </a:r>
            <a:br>
              <a:rPr lang="en-US" sz="2400">
                <a:latin typeface="Times New Roman"/>
              </a:rPr>
            </a:br>
            <a:r>
              <a:rPr lang="en-US" sz="2400" b="1">
                <a:latin typeface="Times New Roman"/>
                <a:ea typeface="Open Sans"/>
                <a:cs typeface="Times New Roman"/>
              </a:rPr>
              <a:t>Achievements:</a:t>
            </a:r>
            <a:br>
              <a:rPr lang="en-US" sz="2400">
                <a:latin typeface="Times New Roman"/>
              </a:rPr>
            </a:br>
            <a:r>
              <a:rPr lang="en-US" sz="2400">
                <a:latin typeface="Times New Roman"/>
                <a:ea typeface="Open Sans"/>
                <a:cs typeface="Open Sans"/>
              </a:rPr>
              <a:t>Accuracy increased up to 88%.</a:t>
            </a:r>
            <a:br>
              <a:rPr lang="en-US" sz="2400">
                <a:latin typeface="Times New Roman"/>
              </a:rPr>
            </a:br>
            <a:r>
              <a:rPr lang="en-US" sz="2400">
                <a:latin typeface="Times New Roman"/>
                <a:ea typeface="Open Sans"/>
                <a:cs typeface="Open Sans"/>
              </a:rPr>
              <a:t>Better distinction developed between two gestures that are very similar to each other.</a:t>
            </a:r>
            <a:br>
              <a:rPr lang="en-US" sz="2400">
                <a:latin typeface="Times New Roman"/>
              </a:rPr>
            </a:br>
            <a:r>
              <a:rPr lang="en-US" sz="2400">
                <a:latin typeface="Times New Roman"/>
                <a:ea typeface="Open Sans"/>
                <a:cs typeface="Open Sans"/>
              </a:rPr>
              <a:t>Classification latency reduced during classification, bettering the real control of the robot.</a:t>
            </a:r>
            <a:br>
              <a:rPr lang="en-US" sz="2400">
                <a:latin typeface="Times New Roman"/>
              </a:rPr>
            </a:br>
            <a:r>
              <a:rPr lang="en-US" sz="2400" b="1">
                <a:latin typeface="Times New Roman"/>
                <a:ea typeface="Open Sans"/>
                <a:cs typeface="Open Sans"/>
              </a:rPr>
              <a:t>Challenges:</a:t>
            </a:r>
            <a:br>
              <a:rPr lang="en-US" sz="2400">
                <a:latin typeface="Times New Roman"/>
              </a:rPr>
            </a:br>
            <a:r>
              <a:rPr lang="en-US" sz="2400">
                <a:latin typeface="Times New Roman"/>
                <a:ea typeface="Open Sans"/>
                <a:cs typeface="Open Sans"/>
              </a:rPr>
              <a:t>Model complexity increases due to the use of the attention mechanism; the model requires much more processing power.</a:t>
            </a:r>
          </a:p>
        </p:txBody>
      </p:sp>
    </p:spTree>
    <p:extLst>
      <p:ext uri="{BB962C8B-B14F-4D97-AF65-F5344CB8AC3E}">
        <p14:creationId xmlns:p14="http://schemas.microsoft.com/office/powerpoint/2010/main" val="2761468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Implementation and Results – Iteration </a:t>
            </a:r>
            <a:r>
              <a:rPr lang="en-US" sz="2400" b="1">
                <a:latin typeface="Montserrat"/>
                <a:ea typeface="Montserrat"/>
                <a:cs typeface="Montserrat"/>
                <a:sym typeface="Montserrat"/>
              </a:rPr>
              <a:t>3 (Optional)</a:t>
            </a:r>
            <a:endParaRPr lang="en-US" sz="1400" b="0" i="0" u="none" strike="noStrike" cap="none">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400" b="1">
                <a:latin typeface="Times New Roman"/>
                <a:ea typeface="Verdana"/>
              </a:rPr>
              <a:t> </a:t>
            </a:r>
          </a:p>
          <a:p>
            <a:r>
              <a:rPr lang="en-IN" sz="2400" b="1">
                <a:latin typeface="Times New Roman"/>
                <a:ea typeface="Open Sans"/>
                <a:cs typeface="Open Sans"/>
              </a:rPr>
              <a:t>Objective:</a:t>
            </a:r>
            <a:br>
              <a:rPr lang="en-IN" sz="2400">
                <a:latin typeface="Times New Roman"/>
                <a:ea typeface="Open Sans"/>
                <a:cs typeface="Open Sans"/>
              </a:rPr>
            </a:br>
            <a:r>
              <a:rPr lang="en-IN" sz="2400">
                <a:latin typeface="Times New Roman"/>
                <a:ea typeface="Open Sans"/>
                <a:cs typeface="Open Sans"/>
              </a:rPr>
              <a:t>optimize the CNN to focus on the functionality of real-time control with adaptability towards multi-user.</a:t>
            </a:r>
            <a:br>
              <a:rPr lang="en-IN" sz="2400">
                <a:latin typeface="Times New Roman"/>
                <a:ea typeface="Open Sans"/>
                <a:cs typeface="Open Sans"/>
              </a:rPr>
            </a:br>
            <a:r>
              <a:rPr lang="en-IN" sz="2400" b="1">
                <a:latin typeface="Times New Roman"/>
                <a:ea typeface="Open Sans"/>
                <a:cs typeface="Open Sans"/>
              </a:rPr>
              <a:t>Implementation:</a:t>
            </a:r>
            <a:br>
              <a:rPr lang="en-IN" sz="2400">
                <a:latin typeface="Times New Roman"/>
                <a:ea typeface="Open Sans"/>
                <a:cs typeface="Open Sans"/>
              </a:rPr>
            </a:br>
            <a:r>
              <a:rPr lang="en-IN" sz="2400">
                <a:latin typeface="Times New Roman"/>
                <a:ea typeface="Open Sans"/>
                <a:cs typeface="Open Sans"/>
              </a:rPr>
              <a:t>Fine-tuned the model from the diversified dataset in order to be adaptable towards various users.</a:t>
            </a:r>
            <a:br>
              <a:rPr lang="en-IN" sz="2400">
                <a:latin typeface="Times New Roman"/>
                <a:ea typeface="Open Sans"/>
                <a:cs typeface="Open Sans"/>
              </a:rPr>
            </a:br>
            <a:r>
              <a:rPr lang="en-IN" sz="2400">
                <a:latin typeface="Times New Roman"/>
                <a:ea typeface="Open Sans"/>
                <a:cs typeface="Open Sans"/>
              </a:rPr>
              <a:t>Fine-tuned for lower computational load as it supports real-time performance.</a:t>
            </a:r>
            <a:br>
              <a:rPr lang="en-IN" sz="2400">
                <a:latin typeface="Times New Roman"/>
                <a:ea typeface="Open Sans"/>
                <a:cs typeface="Open Sans"/>
              </a:rPr>
            </a:br>
            <a:r>
              <a:rPr lang="en-IN" sz="2400">
                <a:latin typeface="Times New Roman"/>
                <a:ea typeface="Open Sans"/>
                <a:cs typeface="Open Sans"/>
              </a:rPr>
              <a:t>Expanded the gesture set for higher flexibility toward the provision of control.</a:t>
            </a:r>
            <a:br>
              <a:rPr lang="en-IN" sz="2400">
                <a:latin typeface="Times New Roman"/>
                <a:ea typeface="Open Sans"/>
                <a:cs typeface="Open Sans"/>
              </a:rPr>
            </a:br>
            <a:r>
              <a:rPr lang="en-US" sz="2400" b="1">
                <a:latin typeface="Times New Roman"/>
                <a:ea typeface="Open Sans"/>
                <a:cs typeface="Times New Roman"/>
              </a:rPr>
              <a:t>Achievements:</a:t>
            </a:r>
            <a:br>
              <a:rPr lang="en-IN" sz="2400">
                <a:latin typeface="Times New Roman"/>
                <a:ea typeface="Open Sans"/>
                <a:cs typeface="Open Sans"/>
              </a:rPr>
            </a:br>
            <a:r>
              <a:rPr lang="en-IN" sz="2400">
                <a:latin typeface="Times New Roman"/>
                <a:ea typeface="Open Sans"/>
                <a:cs typeface="Open Sans"/>
              </a:rPr>
              <a:t>Able to achieve 93% accuracy with real-time response that is faster.</a:t>
            </a:r>
          </a:p>
          <a:p>
            <a:r>
              <a:rPr lang="en-IN" sz="2400" b="1">
                <a:latin typeface="Times New Roman"/>
                <a:ea typeface="Open Sans"/>
                <a:cs typeface="Open Sans"/>
              </a:rPr>
              <a:t>Challenges:</a:t>
            </a:r>
            <a:br>
              <a:rPr lang="en-IN" sz="2400">
                <a:latin typeface="Times New Roman"/>
                <a:ea typeface="Open Sans"/>
                <a:cs typeface="Open Sans"/>
              </a:rPr>
            </a:br>
            <a:r>
              <a:rPr lang="en-IN" sz="2400">
                <a:latin typeface="Times New Roman"/>
                <a:ea typeface="Open Sans"/>
                <a:cs typeface="Times New Roman"/>
              </a:rPr>
              <a:t>Future work will be on the hardware design to implement control of a software-designed robot.</a:t>
            </a:r>
            <a:br>
              <a:rPr lang="en-IN" sz="2400">
                <a:latin typeface="Times New Roman"/>
                <a:ea typeface="Open Sans"/>
                <a:cs typeface="Open Sans"/>
              </a:rPr>
            </a:br>
            <a:endParaRPr lang="en-IN" sz="2400">
              <a:latin typeface="Times New Roman"/>
              <a:ea typeface="Open Sans"/>
              <a:cs typeface="Open Sans"/>
            </a:endParaRPr>
          </a:p>
          <a:p>
            <a:pPr marL="285750" marR="0" lvl="0" indent="-285750" rtl="0">
              <a:lnSpc>
                <a:spcPct val="100000"/>
              </a:lnSpc>
              <a:spcBef>
                <a:spcPts val="0"/>
              </a:spcBef>
              <a:spcAft>
                <a:spcPts val="0"/>
              </a:spcAft>
              <a:buFont typeface="Arial" panose="020B0604020202020204" pitchFamily="34" charset="0"/>
              <a:buChar char="•"/>
            </a:pPr>
            <a:endParaRPr lang="en-IN" sz="2400">
              <a:latin typeface="Times New Roman"/>
              <a:ea typeface="Verdana" panose="020B0604030504040204" pitchFamily="34" charset="0"/>
            </a:endParaRPr>
          </a:p>
          <a:p>
            <a:pPr marR="0" lvl="0" rtl="0">
              <a:lnSpc>
                <a:spcPct val="100000"/>
              </a:lnSpc>
              <a:spcBef>
                <a:spcPts val="0"/>
              </a:spcBef>
              <a:spcAft>
                <a:spcPts val="0"/>
              </a:spcAft>
            </a:pPr>
            <a:endParaRPr lang="en-IN" sz="2400">
              <a:latin typeface="Times New Roman"/>
              <a:ea typeface="Verdana" panose="020B0604030504040204" pitchFamily="34" charset="0"/>
            </a:endParaRPr>
          </a:p>
        </p:txBody>
      </p:sp>
    </p:spTree>
    <p:extLst>
      <p:ext uri="{BB962C8B-B14F-4D97-AF65-F5344CB8AC3E}">
        <p14:creationId xmlns:p14="http://schemas.microsoft.com/office/powerpoint/2010/main" val="323860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838199" y="14655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Times New Roman"/>
                <a:ea typeface="Montserrat"/>
                <a:cs typeface="Montserrat"/>
                <a:sym typeface="Montserrat"/>
              </a:rPr>
              <a:t>Contribution</a:t>
            </a:r>
            <a:endParaRPr lang="en-US" sz="1400" b="0" i="0" u="none" strike="noStrike" cap="none">
              <a:solidFill>
                <a:srgbClr val="000000"/>
              </a:solidFill>
              <a:latin typeface="Times New Roman"/>
              <a:ea typeface="Arial"/>
              <a:cs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2242984" y="789957"/>
            <a:ext cx="8323929" cy="5592886"/>
          </a:xfrm>
          <a:prstGeom prst="rect">
            <a:avLst/>
          </a:prstGeom>
          <a:noFill/>
          <a:ln>
            <a:noFill/>
          </a:ln>
        </p:spPr>
        <p:txBody>
          <a:bodyPr spcFirstLastPara="1" wrap="square" lIns="91425" tIns="45700" rIns="91425" bIns="45700" anchor="t" anchorCtr="0">
            <a:noAutofit/>
          </a:bodyPr>
          <a:lstStyle/>
          <a:p>
            <a:r>
              <a:rPr lang="en-IN" sz="1600" b="1">
                <a:latin typeface="Times New Roman"/>
                <a:ea typeface="Verdana"/>
              </a:rPr>
              <a:t> Team Progress and Movement:</a:t>
            </a:r>
            <a:endParaRPr lang="en-US" sz="1600">
              <a:latin typeface="Times New Roman"/>
            </a:endParaRPr>
          </a:p>
          <a:p>
            <a:endParaRPr lang="en-IN" sz="1600" b="1">
              <a:latin typeface="Times New Roman"/>
              <a:ea typeface="Verdana"/>
            </a:endParaRPr>
          </a:p>
          <a:p>
            <a:pPr algn="just">
              <a:buFont typeface="Arial" panose="020B0604020202020204" pitchFamily="34" charset="0"/>
              <a:buChar char="•"/>
            </a:pPr>
            <a:r>
              <a:rPr lang="en-IN" sz="1600">
                <a:latin typeface="Times New Roman"/>
                <a:ea typeface="Verdana"/>
              </a:rPr>
              <a:t>Dataset creation using </a:t>
            </a:r>
            <a:r>
              <a:rPr lang="en-IN" sz="1600" err="1">
                <a:latin typeface="Times New Roman"/>
                <a:ea typeface="Verdana"/>
              </a:rPr>
              <a:t>sEMG</a:t>
            </a:r>
            <a:r>
              <a:rPr lang="en-IN" sz="1600">
                <a:latin typeface="Times New Roman"/>
                <a:ea typeface="Verdana"/>
              </a:rPr>
              <a:t> sensors.</a:t>
            </a:r>
            <a:endParaRPr lang="en-IN" sz="1600">
              <a:latin typeface="Times New Roman"/>
              <a:ea typeface="Verdana" panose="020B0604030504040204" pitchFamily="34" charset="0"/>
            </a:endParaRPr>
          </a:p>
          <a:p>
            <a:pPr algn="just">
              <a:buFont typeface="Arial" panose="020B0604020202020204" pitchFamily="34" charset="0"/>
              <a:buChar char="•"/>
            </a:pPr>
            <a:endParaRPr lang="en-IN" sz="1600">
              <a:latin typeface="Times New Roman"/>
              <a:ea typeface="Verdana"/>
            </a:endParaRPr>
          </a:p>
          <a:p>
            <a:pPr algn="just">
              <a:buFont typeface="Arial" panose="020B0604020202020204" pitchFamily="34" charset="0"/>
              <a:buChar char="•"/>
            </a:pPr>
            <a:r>
              <a:rPr lang="en-IN" sz="1600">
                <a:latin typeface="Times New Roman"/>
                <a:ea typeface="Verdana"/>
              </a:rPr>
              <a:t>Development of the CNN-based classification model.</a:t>
            </a:r>
            <a:endParaRPr lang="en-IN" sz="1600">
              <a:latin typeface="Times New Roman"/>
            </a:endParaRPr>
          </a:p>
          <a:p>
            <a:pPr algn="just">
              <a:buFont typeface="Arial" panose="020B0604020202020204" pitchFamily="34" charset="0"/>
              <a:buChar char="•"/>
            </a:pPr>
            <a:endParaRPr lang="en-IN" sz="1600">
              <a:latin typeface="Times New Roman"/>
              <a:ea typeface="Verdana"/>
            </a:endParaRPr>
          </a:p>
          <a:p>
            <a:pPr algn="just">
              <a:buFont typeface="Arial" panose="020B0604020202020204" pitchFamily="34" charset="0"/>
              <a:buChar char="•"/>
            </a:pPr>
            <a:r>
              <a:rPr lang="en-IN" sz="1600">
                <a:latin typeface="Times New Roman"/>
                <a:ea typeface="Verdana"/>
              </a:rPr>
              <a:t>Integration of gesture recognition with software robot control</a:t>
            </a:r>
            <a:r>
              <a:rPr lang="en-IN">
                <a:latin typeface="Times New Roman"/>
                <a:ea typeface="Verdana"/>
              </a:rPr>
              <a:t>.</a:t>
            </a:r>
            <a:endParaRPr lang="en-IN">
              <a:latin typeface="Times New Roman"/>
            </a:endParaRPr>
          </a:p>
          <a:p>
            <a:r>
              <a:rPr lang="en-IN" sz="1600" b="1">
                <a:latin typeface="Times New Roman"/>
                <a:ea typeface="Verdana"/>
                <a:cs typeface="Times New Roman"/>
              </a:rPr>
              <a:t>   </a:t>
            </a:r>
            <a:endParaRPr lang="en-US" sz="1600">
              <a:latin typeface="Times New Roman"/>
              <a:ea typeface="Verdana"/>
              <a:cs typeface="Times New Roman"/>
            </a:endParaRPr>
          </a:p>
          <a:p>
            <a:endParaRPr lang="en-IN" sz="1600" b="1">
              <a:latin typeface="Times New Roman"/>
              <a:ea typeface="Verdana"/>
              <a:cs typeface="Times New Roman"/>
            </a:endParaRPr>
          </a:p>
          <a:p>
            <a:r>
              <a:rPr lang="en-IN" sz="1600" b="1">
                <a:latin typeface="Times New Roman"/>
                <a:ea typeface="Verdana"/>
                <a:cs typeface="Times New Roman"/>
              </a:rPr>
              <a:t>Individual Contribution </a:t>
            </a:r>
            <a:endParaRPr lang="en-US" sz="1600">
              <a:latin typeface="Times New Roman"/>
              <a:ea typeface="Verdana"/>
              <a:cs typeface="Times New Roman"/>
            </a:endParaRPr>
          </a:p>
          <a:p>
            <a:pPr marL="285750" indent="-285750">
              <a:buFont typeface="Arial" panose="020B0604020202020204" pitchFamily="34" charset="0"/>
              <a:buChar char="•"/>
            </a:pPr>
            <a:endParaRPr lang="en-IN">
              <a:latin typeface="Verdana"/>
              <a:ea typeface="Verdana" panose="020B0604030504040204" pitchFamily="34" charset="0"/>
            </a:endParaRPr>
          </a:p>
          <a:p>
            <a:pPr lvl="3"/>
            <a:r>
              <a:rPr lang="en-IN" sz="1600" b="1">
                <a:latin typeface="Times New Roman"/>
                <a:ea typeface="Verdana" panose="020B0604030504040204" pitchFamily="34" charset="0"/>
                <a:cs typeface="Times New Roman"/>
              </a:rPr>
              <a:t>Avula Veera Siva Reddy: </a:t>
            </a:r>
            <a:endParaRPr lang="en-US" sz="1600">
              <a:latin typeface="Times New Roman"/>
              <a:ea typeface="Verdana" panose="020B0604030504040204" pitchFamily="34" charset="0"/>
              <a:cs typeface="Times New Roman"/>
            </a:endParaRPr>
          </a:p>
          <a:p>
            <a:pPr marL="285750" lvl="3" indent="-285750">
              <a:buFont typeface="Arial" panose="020B0604020202020204" pitchFamily="34" charset="0"/>
              <a:buChar char="•"/>
            </a:pPr>
            <a:r>
              <a:rPr lang="en-IN" sz="1600">
                <a:latin typeface="Times New Roman"/>
                <a:ea typeface="Verdana" panose="020B0604030504040204" pitchFamily="34" charset="0"/>
                <a:cs typeface="Times New Roman"/>
              </a:rPr>
              <a:t>Data acquisition and pre-processing.</a:t>
            </a:r>
          </a:p>
          <a:p>
            <a:pPr marL="285750" lvl="3" indent="-285750">
              <a:buFont typeface="Arial" panose="020B0604020202020204" pitchFamily="34" charset="0"/>
              <a:buChar char="•"/>
            </a:pPr>
            <a:endParaRPr lang="en-IN" sz="1600">
              <a:latin typeface="Times New Roman"/>
              <a:ea typeface="Verdana" panose="020B0604030504040204" pitchFamily="34" charset="0"/>
              <a:cs typeface="Times New Roman"/>
            </a:endParaRPr>
          </a:p>
          <a:p>
            <a:pPr lvl="3"/>
            <a:r>
              <a:rPr lang="en-IN" sz="1600" b="1">
                <a:latin typeface="Times New Roman"/>
                <a:ea typeface="Verdana"/>
                <a:cs typeface="Times New Roman"/>
              </a:rPr>
              <a:t>Boya Rajesh:</a:t>
            </a:r>
            <a:r>
              <a:rPr lang="en-IN" sz="1600">
                <a:latin typeface="Times New Roman"/>
                <a:ea typeface="Verdana"/>
                <a:cs typeface="Times New Roman"/>
              </a:rPr>
              <a:t> </a:t>
            </a:r>
            <a:endParaRPr lang="en-US" sz="1600">
              <a:latin typeface="Times New Roman"/>
              <a:ea typeface="Verdana"/>
              <a:cs typeface="Times New Roman"/>
            </a:endParaRPr>
          </a:p>
          <a:p>
            <a:pPr marL="285750" lvl="3" indent="-285750">
              <a:buFont typeface="Arial" panose="020B0604020202020204" pitchFamily="34" charset="0"/>
              <a:buChar char="•"/>
            </a:pPr>
            <a:r>
              <a:rPr lang="en-IN" sz="1600">
                <a:latin typeface="Times New Roman"/>
                <a:ea typeface="Verdana" panose="020B0604030504040204" pitchFamily="34" charset="0"/>
                <a:cs typeface="Times New Roman"/>
              </a:rPr>
              <a:t>CNN model design and implementation.</a:t>
            </a:r>
            <a:endParaRPr lang="en-US" sz="1600">
              <a:latin typeface="Times New Roman"/>
              <a:ea typeface="Verdana" panose="020B0604030504040204" pitchFamily="34" charset="0"/>
              <a:cs typeface="Times New Roman"/>
            </a:endParaRPr>
          </a:p>
          <a:p>
            <a:pPr marL="285750" lvl="3" indent="-285750">
              <a:buFont typeface="Arial" panose="020B0604020202020204" pitchFamily="34" charset="0"/>
              <a:buChar char="•"/>
            </a:pPr>
            <a:endParaRPr lang="en-IN" sz="1600">
              <a:latin typeface="Times New Roman"/>
              <a:ea typeface="Verdana" panose="020B0604030504040204" pitchFamily="34" charset="0"/>
              <a:cs typeface="Times New Roman"/>
            </a:endParaRPr>
          </a:p>
          <a:p>
            <a:pPr lvl="3"/>
            <a:r>
              <a:rPr lang="en-IN" sz="1600" b="1">
                <a:latin typeface="Times New Roman"/>
                <a:ea typeface="Verdana"/>
                <a:cs typeface="Times New Roman"/>
              </a:rPr>
              <a:t>Bhanu Siva Sai Kumar M:</a:t>
            </a:r>
            <a:r>
              <a:rPr lang="en-IN" sz="1600">
                <a:latin typeface="Times New Roman"/>
                <a:ea typeface="Verdana"/>
                <a:cs typeface="Times New Roman"/>
              </a:rPr>
              <a:t> </a:t>
            </a:r>
            <a:endParaRPr lang="en-US" sz="1600">
              <a:latin typeface="Times New Roman"/>
              <a:ea typeface="Verdana"/>
              <a:cs typeface="Times New Roman"/>
            </a:endParaRPr>
          </a:p>
          <a:p>
            <a:pPr marL="285750" lvl="3" indent="-285750">
              <a:buFont typeface="Arial" panose="020B0604020202020204" pitchFamily="34" charset="0"/>
              <a:buChar char="•"/>
            </a:pPr>
            <a:r>
              <a:rPr lang="en-IN" sz="1600">
                <a:latin typeface="Times New Roman"/>
                <a:ea typeface="Verdana" panose="020B0604030504040204" pitchFamily="34" charset="0"/>
                <a:cs typeface="Times New Roman"/>
              </a:rPr>
              <a:t>Integration and testing of gesture recognition with robot control</a:t>
            </a:r>
            <a:endParaRPr lang="en-IN"/>
          </a:p>
        </p:txBody>
      </p:sp>
    </p:spTree>
    <p:extLst>
      <p:ext uri="{BB962C8B-B14F-4D97-AF65-F5344CB8AC3E}">
        <p14:creationId xmlns:p14="http://schemas.microsoft.com/office/powerpoint/2010/main" val="2427572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Conclusion &amp; Future Work</a:t>
            </a:r>
            <a:endParaRPr lang="en-US" sz="1400" b="0" i="0" u="none" strike="noStrike" cap="none">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algn="just"/>
            <a:endParaRPr lang="en-IN" b="1">
              <a:latin typeface="Verdana"/>
              <a:ea typeface="Verdana"/>
            </a:endParaRPr>
          </a:p>
          <a:p>
            <a:pPr algn="just"/>
            <a:endParaRPr lang="en-IN" b="1">
              <a:latin typeface="Verdana"/>
              <a:ea typeface="Verdana"/>
            </a:endParaRPr>
          </a:p>
          <a:p>
            <a:pPr algn="just"/>
            <a:r>
              <a:rPr lang="en-IN" b="1">
                <a:latin typeface="Verdana"/>
                <a:ea typeface="Verdana"/>
              </a:rPr>
              <a:t>Summary and Conclusion: </a:t>
            </a:r>
            <a:r>
              <a:rPr lang="en-IN" sz="1600">
                <a:latin typeface="Times New Roman"/>
                <a:ea typeface="Open Sans"/>
                <a:cs typeface="Open Sans"/>
              </a:rPr>
              <a:t>We have shown the construction of an accurate hand gesture recognition model using surface EMG signals with CNN incorporating the attention mechanism for automatic feature extraction and classification. This ability of the model to pay attention to the parts of the EMG signals most relevant to its decision not only increases precision and reliability of gesture recognition but also minimizes the need to do extensive manual feature engineering, hence creating a much more efficient and scalable solution to this particular problem.</a:t>
            </a:r>
            <a:endParaRPr lang="en-IN" sz="1600" b="1">
              <a:latin typeface="Times New Roman"/>
              <a:ea typeface="Verdana" panose="020B0604030504040204" pitchFamily="34" charset="0"/>
            </a:endParaRPr>
          </a:p>
          <a:p>
            <a:pPr algn="just"/>
            <a:endParaRPr lang="en-IN" sz="1600">
              <a:latin typeface="Times New Roman"/>
              <a:ea typeface="Open Sans"/>
              <a:cs typeface="Open Sans"/>
            </a:endParaRPr>
          </a:p>
          <a:p>
            <a:pPr algn="just"/>
            <a:r>
              <a:rPr lang="en-IN" sz="1600">
                <a:latin typeface="Times New Roman"/>
                <a:ea typeface="Open Sans"/>
                <a:cs typeface="Open Sans"/>
              </a:rPr>
              <a:t>The model demonstrated good performance in classification of various hand gestures regardless of the position of the sensors and user-specific conditions, while CNN architecture with additional attention layers proved useful. It is guaranteed to achieve good accuracy in real-time applications. Therefore, it is well suited to control a software-designed robot by simple intuitive hand movements.</a:t>
            </a:r>
            <a:endParaRPr lang="en-IN" sz="1600">
              <a:latin typeface="Times New Roman"/>
            </a:endParaRPr>
          </a:p>
          <a:p>
            <a:pPr marL="285750" marR="0" lvl="0" indent="-285750" rtl="0">
              <a:lnSpc>
                <a:spcPct val="100000"/>
              </a:lnSpc>
              <a:spcBef>
                <a:spcPts val="0"/>
              </a:spcBef>
              <a:spcAft>
                <a:spcPts val="0"/>
              </a:spcAft>
              <a:buFont typeface="Arial" panose="020B0604020202020204" pitchFamily="34" charset="0"/>
              <a:buChar char="•"/>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algn="just"/>
            <a:r>
              <a:rPr lang="en-IN" sz="1800" b="1">
                <a:latin typeface="Times New Roman"/>
                <a:ea typeface="Verdana"/>
              </a:rPr>
              <a:t>Future Work:</a:t>
            </a:r>
            <a:r>
              <a:rPr lang="en-IN" b="1">
                <a:latin typeface="Verdana"/>
                <a:ea typeface="Verdana"/>
              </a:rPr>
              <a:t> </a:t>
            </a:r>
            <a:r>
              <a:rPr lang="en-IN" sz="1600">
                <a:latin typeface="Times New Roman"/>
                <a:ea typeface="Open Sans"/>
                <a:cs typeface="Open Sans"/>
              </a:rPr>
              <a:t>Future work will be on the hardware design to implement control of a software-designed robot. More experiments with more sensors such as accelerometers to achieve better precision and the extension of the model to identify a larger variety of gestures would further improve system functionality. Testing the system under real-world conditions for long-term usability and building a generalized model for multiple users would be of great value as next steps.</a:t>
            </a:r>
            <a:endParaRPr lang="en-IN" sz="1600">
              <a:latin typeface="Times New Roman"/>
              <a:ea typeface="Verdana" panose="020B0604030504040204" pitchFamily="34" charset="0"/>
            </a:endParaRPr>
          </a:p>
          <a:p>
            <a:pPr marR="0" lvl="0">
              <a:lnSpc>
                <a:spcPct val="100000"/>
              </a:lnSpc>
              <a:spcBef>
                <a:spcPts val="0"/>
              </a:spcBef>
              <a:spcAft>
                <a:spcPts val="0"/>
              </a:spcAft>
            </a:pPr>
            <a:endParaRPr lang="en-IN">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oogle Shape;87;p1"/>
          <p:cNvPicPr preferRelativeResize="0"/>
          <p:nvPr/>
        </p:nvPicPr>
        <p:blipFill rotWithShape="1">
          <a:blip r:embed="rId3"/>
          <a:srcRect l="9091" t="23391"/>
          <a:stretch/>
        </p:blipFill>
        <p:spPr>
          <a:xfrm>
            <a:off x="20" y="10"/>
            <a:ext cx="12191981" cy="6857990"/>
          </a:xfrm>
          <a:prstGeom prst="rect">
            <a:avLst/>
          </a:prstGeom>
          <a:noFill/>
        </p:spPr>
      </p:pic>
      <p:sp>
        <p:nvSpPr>
          <p:cNvPr id="132" name="Rectangle 13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447494-DD1C-EF07-6FD1-04BE04D70A20}"/>
              </a:ext>
            </a:extLst>
          </p:cNvPr>
          <p:cNvSpPr txBox="1"/>
          <p:nvPr/>
        </p:nvSpPr>
        <p:spPr>
          <a:xfrm>
            <a:off x="356325" y="2397448"/>
            <a:ext cx="9078562"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600" kern="1200">
                <a:solidFill>
                  <a:schemeClr val="bg1"/>
                </a:solidFill>
                <a:latin typeface="+mj-lt"/>
                <a:ea typeface="+mj-ea"/>
                <a:cs typeface="+mj-cs"/>
              </a:rPr>
              <a:t>THANK YOU</a:t>
            </a:r>
          </a:p>
        </p:txBody>
      </p:sp>
      <p:sp>
        <p:nvSpPr>
          <p:cNvPr id="133" name="Rectangle: Rounded Corners 1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592948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a:latin typeface="Times New Roman"/>
                <a:ea typeface="Montserrat"/>
                <a:cs typeface="Times New Roman"/>
                <a:sym typeface="Montserrat"/>
              </a:rPr>
              <a:t>Objective and Goals</a:t>
            </a:r>
            <a:endParaRPr sz="2400" b="1">
              <a:latin typeface="Times New Roman"/>
              <a:cs typeface="Times New Roman"/>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480537" y="906043"/>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Verdana"/>
                <a:cs typeface="Verdana"/>
                <a:sym typeface="Verdana"/>
              </a:rPr>
              <a:t>Objective </a:t>
            </a:r>
            <a:endParaRPr lang="en-US" sz="1000" b="1" i="0" u="none" strike="noStrike" cap="none">
              <a:solidFill>
                <a:schemeClr val="lt1"/>
              </a:solidFill>
              <a:latin typeface="Times New Roman"/>
              <a:ea typeface="Arial"/>
              <a:cs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480537" y="2713311"/>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Verdana"/>
                <a:cs typeface="Verdana"/>
                <a:sym typeface="Verdana"/>
              </a:rPr>
              <a:t>Goals</a:t>
            </a:r>
            <a:endParaRPr sz="1000" b="1" i="0" u="none" strike="noStrike" cap="none">
              <a:solidFill>
                <a:schemeClr val="lt1"/>
              </a:solidFill>
              <a:latin typeface="Times New Roman"/>
              <a:ea typeface="Arial"/>
              <a:cs typeface="Arial"/>
              <a:sym typeface="Arial"/>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940275" y="3111197"/>
            <a:ext cx="9943179" cy="3293209"/>
          </a:xfrm>
          <a:prstGeom prst="rect">
            <a:avLst/>
          </a:prstGeom>
          <a:noFill/>
        </p:spPr>
        <p:txBody>
          <a:bodyPr wrap="square" lIns="91440" tIns="45720" rIns="91440" bIns="45720" rtlCol="0" anchor="t">
            <a:spAutoFit/>
          </a:bodyPr>
          <a:lstStyle/>
          <a:p>
            <a:pPr algn="just"/>
            <a:r>
              <a:rPr lang="en-IN" sz="2000" b="1">
                <a:latin typeface="Times New Roman"/>
                <a:ea typeface="Verdana"/>
              </a:rPr>
              <a:t>Main Goals :</a:t>
            </a:r>
            <a:endParaRPr lang="en-US" sz="2000">
              <a:latin typeface="Times New Roman"/>
              <a:ea typeface="Verdana"/>
            </a:endParaRPr>
          </a:p>
          <a:p>
            <a:pPr marL="285750" indent="-285750" algn="just">
              <a:buChar char="•"/>
            </a:pPr>
            <a:r>
              <a:rPr lang="en-IN" sz="2400">
                <a:latin typeface="Times New Roman"/>
              </a:rPr>
              <a:t>Design an accurate hand gesture recognition model using automatic feature extraction and classification technique like </a:t>
            </a:r>
            <a:r>
              <a:rPr lang="en-IN" sz="2400">
                <a:solidFill>
                  <a:schemeClr val="tx1"/>
                </a:solidFill>
                <a:latin typeface="Times New Roman"/>
              </a:rPr>
              <a:t> CNN with attention mechanism.</a:t>
            </a:r>
          </a:p>
          <a:p>
            <a:pPr marL="285750" indent="-285750" algn="just">
              <a:buChar char="•"/>
            </a:pPr>
            <a:r>
              <a:rPr lang="en-IN" sz="2400">
                <a:latin typeface="Times New Roman"/>
              </a:rPr>
              <a:t>Develop a software robot whose moment will be controlled using developed hand gesture </a:t>
            </a:r>
            <a:r>
              <a:rPr lang="en-IN" sz="2400">
                <a:latin typeface="Times New Roman"/>
                <a:cs typeface="Times New Roman"/>
              </a:rPr>
              <a:t>recognition </a:t>
            </a:r>
            <a:r>
              <a:rPr lang="en-IN" sz="2400">
                <a:latin typeface="Times New Roman"/>
                <a:ea typeface="Verdana"/>
              </a:rPr>
              <a:t>model.</a:t>
            </a:r>
            <a:endParaRPr lang="en-IN" sz="2400">
              <a:latin typeface="Times New Roman"/>
            </a:endParaRPr>
          </a:p>
          <a:p>
            <a:pPr marL="285750" indent="-285750" algn="just">
              <a:buChar char="•"/>
            </a:pPr>
            <a:endParaRPr lang="en-IN" sz="2400">
              <a:latin typeface="Times New Roman"/>
            </a:endParaRPr>
          </a:p>
          <a:p>
            <a:pPr algn="just"/>
            <a:r>
              <a:rPr lang="en-IN" sz="2000" b="1">
                <a:latin typeface="Times New Roman"/>
                <a:ea typeface="Verdana"/>
              </a:rPr>
              <a:t>Additional Goals:</a:t>
            </a:r>
            <a:endParaRPr lang="en-IN" sz="2000">
              <a:latin typeface="Times New Roman"/>
              <a:ea typeface="Verdana"/>
            </a:endParaRPr>
          </a:p>
          <a:p>
            <a:pPr marL="285750" indent="-285750" algn="just">
              <a:buFont typeface="Arial"/>
              <a:buChar char="•"/>
            </a:pPr>
            <a:r>
              <a:rPr lang="en-IN" sz="2400">
                <a:latin typeface="Times New Roman"/>
              </a:rPr>
              <a:t>To create a dataset using surface EMG sensor.</a:t>
            </a:r>
            <a:endParaRPr lang="en-IN"/>
          </a:p>
          <a:p>
            <a:pPr marL="285750" indent="-285750" algn="just">
              <a:buFont typeface="Arial"/>
              <a:buChar char="•"/>
            </a:pPr>
            <a:r>
              <a:rPr lang="en-IN" sz="2400">
                <a:latin typeface="Times New Roman"/>
              </a:rPr>
              <a:t>Analysis of hand gesture model performance with the proposed method. </a:t>
            </a: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E15660BD-B2E0-C13A-EE8B-82EDCD9E516E}"/>
              </a:ext>
            </a:extLst>
          </p:cNvPr>
          <p:cNvSpPr txBox="1"/>
          <p:nvPr/>
        </p:nvSpPr>
        <p:spPr>
          <a:xfrm>
            <a:off x="1019393" y="1577645"/>
            <a:ext cx="9820275"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sz="2400">
                <a:latin typeface="Times New Roman"/>
              </a:rPr>
              <a:t>To develop a hand gesture recognition model using surface  EMG signals to control a software designed robot.</a:t>
            </a:r>
          </a:p>
          <a:p>
            <a:pPr marL="342900" indent="-342900">
              <a:buChar char="•"/>
            </a:pPr>
            <a:endParaRPr lang="en-US" sz="2000">
              <a:latin typeface="Times New Roman"/>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3978055" y="223516"/>
            <a:ext cx="10515600" cy="493857"/>
          </a:xfrm>
          <a:prstGeom prst="rect">
            <a:avLst/>
          </a:prstGeom>
          <a:noFill/>
          <a:ln>
            <a:noFill/>
          </a:ln>
        </p:spPr>
        <p:txBody>
          <a:bodyPr spcFirstLastPara="1" wrap="square" lIns="91425" tIns="45700" rIns="91425" bIns="45700" anchor="t" anchorCtr="0">
            <a:noAutofit/>
          </a:bodyPr>
          <a:lstStyle/>
          <a:p>
            <a:r>
              <a:rPr lang="en-US" sz="2800">
                <a:latin typeface="Times New Roman"/>
              </a:rPr>
              <a:t>Applications of </a:t>
            </a:r>
            <a:r>
              <a:rPr lang="en-US" sz="2800" err="1">
                <a:latin typeface="Times New Roman"/>
              </a:rPr>
              <a:t>sEMG</a:t>
            </a: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2" name="Picture 1" descr="A blue oval with black text&#10;&#10;Description automatically generated">
            <a:extLst>
              <a:ext uri="{FF2B5EF4-FFF2-40B4-BE49-F238E27FC236}">
                <a16:creationId xmlns:a16="http://schemas.microsoft.com/office/drawing/2014/main" id="{A4892AB7-4D2F-AA74-D8FE-2FFA85B42B3F}"/>
              </a:ext>
            </a:extLst>
          </p:cNvPr>
          <p:cNvPicPr>
            <a:picLocks noChangeAspect="1"/>
          </p:cNvPicPr>
          <p:nvPr/>
        </p:nvPicPr>
        <p:blipFill>
          <a:blip r:embed="rId5"/>
          <a:stretch>
            <a:fillRect/>
          </a:stretch>
        </p:blipFill>
        <p:spPr>
          <a:xfrm>
            <a:off x="4495800" y="2595563"/>
            <a:ext cx="3200400" cy="1666875"/>
          </a:xfrm>
          <a:prstGeom prst="rect">
            <a:avLst/>
          </a:prstGeom>
        </p:spPr>
      </p:pic>
      <p:pic>
        <p:nvPicPr>
          <p:cNvPr id="11" name="Picture 10" descr="A blue arrow pointing up&#10;&#10;Description automatically generated">
            <a:extLst>
              <a:ext uri="{FF2B5EF4-FFF2-40B4-BE49-F238E27FC236}">
                <a16:creationId xmlns:a16="http://schemas.microsoft.com/office/drawing/2014/main" id="{4C535AA1-A7A8-7165-0F86-ABFD7CD8D251}"/>
              </a:ext>
            </a:extLst>
          </p:cNvPr>
          <p:cNvPicPr>
            <a:picLocks noChangeAspect="1"/>
          </p:cNvPicPr>
          <p:nvPr/>
        </p:nvPicPr>
        <p:blipFill>
          <a:blip r:embed="rId6"/>
          <a:stretch>
            <a:fillRect/>
          </a:stretch>
        </p:blipFill>
        <p:spPr>
          <a:xfrm>
            <a:off x="6588399" y="2132013"/>
            <a:ext cx="714375" cy="561975"/>
          </a:xfrm>
          <a:prstGeom prst="rect">
            <a:avLst/>
          </a:prstGeom>
        </p:spPr>
      </p:pic>
      <p:pic>
        <p:nvPicPr>
          <p:cNvPr id="14" name="Picture 13" descr="A blue arrow pointing up&#10;&#10;Description automatically generated">
            <a:extLst>
              <a:ext uri="{FF2B5EF4-FFF2-40B4-BE49-F238E27FC236}">
                <a16:creationId xmlns:a16="http://schemas.microsoft.com/office/drawing/2014/main" id="{81F957CC-68BB-D144-5D9C-F9E447AD39C7}"/>
              </a:ext>
            </a:extLst>
          </p:cNvPr>
          <p:cNvPicPr>
            <a:picLocks noChangeAspect="1"/>
          </p:cNvPicPr>
          <p:nvPr/>
        </p:nvPicPr>
        <p:blipFill>
          <a:blip r:embed="rId7"/>
          <a:stretch>
            <a:fillRect/>
          </a:stretch>
        </p:blipFill>
        <p:spPr>
          <a:xfrm>
            <a:off x="4241855" y="2249871"/>
            <a:ext cx="695325" cy="571500"/>
          </a:xfrm>
          <a:prstGeom prst="rect">
            <a:avLst/>
          </a:prstGeom>
        </p:spPr>
      </p:pic>
      <p:pic>
        <p:nvPicPr>
          <p:cNvPr id="16" name="Picture 15" descr="A blue arrow pointing to the right&#10;&#10;Description automatically generated">
            <a:extLst>
              <a:ext uri="{FF2B5EF4-FFF2-40B4-BE49-F238E27FC236}">
                <a16:creationId xmlns:a16="http://schemas.microsoft.com/office/drawing/2014/main" id="{256957B0-C480-ED3B-103B-F12DE0ED9B9C}"/>
              </a:ext>
            </a:extLst>
          </p:cNvPr>
          <p:cNvPicPr>
            <a:picLocks noChangeAspect="1"/>
          </p:cNvPicPr>
          <p:nvPr/>
        </p:nvPicPr>
        <p:blipFill>
          <a:blip r:embed="rId8"/>
          <a:stretch>
            <a:fillRect/>
          </a:stretch>
        </p:blipFill>
        <p:spPr>
          <a:xfrm>
            <a:off x="4260905" y="3705827"/>
            <a:ext cx="695325" cy="581025"/>
          </a:xfrm>
          <a:prstGeom prst="rect">
            <a:avLst/>
          </a:prstGeom>
        </p:spPr>
      </p:pic>
      <p:pic>
        <p:nvPicPr>
          <p:cNvPr id="3" name="Picture 2" descr="A blue arrow pointing to the right&#10;&#10;Description automatically generated">
            <a:extLst>
              <a:ext uri="{FF2B5EF4-FFF2-40B4-BE49-F238E27FC236}">
                <a16:creationId xmlns:a16="http://schemas.microsoft.com/office/drawing/2014/main" id="{45D77EA0-2D0C-56BE-82B8-64CDE8B04B28}"/>
              </a:ext>
            </a:extLst>
          </p:cNvPr>
          <p:cNvPicPr>
            <a:picLocks noChangeAspect="1"/>
          </p:cNvPicPr>
          <p:nvPr/>
        </p:nvPicPr>
        <p:blipFill>
          <a:blip r:embed="rId8"/>
          <a:stretch>
            <a:fillRect/>
          </a:stretch>
        </p:blipFill>
        <p:spPr>
          <a:xfrm rot="14400000">
            <a:off x="6727880" y="3753451"/>
            <a:ext cx="695325" cy="581025"/>
          </a:xfrm>
          <a:prstGeom prst="rect">
            <a:avLst/>
          </a:prstGeom>
        </p:spPr>
      </p:pic>
      <p:pic>
        <p:nvPicPr>
          <p:cNvPr id="5" name="Picture 4" descr="A close-up of a hand&#10;&#10;Description automatically generated">
            <a:extLst>
              <a:ext uri="{FF2B5EF4-FFF2-40B4-BE49-F238E27FC236}">
                <a16:creationId xmlns:a16="http://schemas.microsoft.com/office/drawing/2014/main" id="{F1703096-9358-3E08-5895-9C827B00C521}"/>
              </a:ext>
            </a:extLst>
          </p:cNvPr>
          <p:cNvPicPr>
            <a:picLocks noChangeAspect="1"/>
          </p:cNvPicPr>
          <p:nvPr/>
        </p:nvPicPr>
        <p:blipFill>
          <a:blip r:embed="rId9"/>
          <a:srcRect t="-188" r="-165" b="18545"/>
          <a:stretch/>
        </p:blipFill>
        <p:spPr>
          <a:xfrm>
            <a:off x="8539163" y="972609"/>
            <a:ext cx="2890840" cy="1609726"/>
          </a:xfrm>
          <a:prstGeom prst="rect">
            <a:avLst/>
          </a:prstGeom>
        </p:spPr>
      </p:pic>
      <p:pic>
        <p:nvPicPr>
          <p:cNvPr id="6" name="Picture 5" descr="A close-up of hands pointing&#10;&#10;Description automatically generated">
            <a:extLst>
              <a:ext uri="{FF2B5EF4-FFF2-40B4-BE49-F238E27FC236}">
                <a16:creationId xmlns:a16="http://schemas.microsoft.com/office/drawing/2014/main" id="{E18A923C-FE0E-A62C-E3FE-41F06B0136C3}"/>
              </a:ext>
            </a:extLst>
          </p:cNvPr>
          <p:cNvPicPr>
            <a:picLocks noChangeAspect="1"/>
          </p:cNvPicPr>
          <p:nvPr/>
        </p:nvPicPr>
        <p:blipFill>
          <a:blip r:embed="rId10"/>
          <a:srcRect l="21299" t="-2614" r="8182" b="20971"/>
          <a:stretch/>
        </p:blipFill>
        <p:spPr>
          <a:xfrm>
            <a:off x="8639477" y="3996339"/>
            <a:ext cx="2586057" cy="1609714"/>
          </a:xfrm>
          <a:prstGeom prst="rect">
            <a:avLst/>
          </a:prstGeom>
        </p:spPr>
      </p:pic>
      <p:pic>
        <p:nvPicPr>
          <p:cNvPr id="10" name="Picture 9" descr="A person sitting in a chair and holding a red robot">
            <a:extLst>
              <a:ext uri="{FF2B5EF4-FFF2-40B4-BE49-F238E27FC236}">
                <a16:creationId xmlns:a16="http://schemas.microsoft.com/office/drawing/2014/main" id="{A86558B6-B164-B7B5-4AD9-5BF326800398}"/>
              </a:ext>
              <a:ext uri="{C183D7F6-B498-43B3-948B-1728B52AA6E4}">
                <adec:decorative xmlns:adec="http://schemas.microsoft.com/office/drawing/2017/decorative" val="0"/>
              </a:ext>
            </a:extLst>
          </p:cNvPr>
          <p:cNvPicPr>
            <a:picLocks noChangeAspect="1"/>
          </p:cNvPicPr>
          <p:nvPr/>
        </p:nvPicPr>
        <p:blipFill>
          <a:blip r:embed="rId11"/>
          <a:stretch>
            <a:fillRect/>
          </a:stretch>
        </p:blipFill>
        <p:spPr>
          <a:xfrm>
            <a:off x="571500" y="866775"/>
            <a:ext cx="2743200" cy="1828800"/>
          </a:xfrm>
          <a:prstGeom prst="rect">
            <a:avLst/>
          </a:prstGeom>
        </p:spPr>
      </p:pic>
      <p:sp>
        <p:nvSpPr>
          <p:cNvPr id="13" name="TextBox 12">
            <a:extLst>
              <a:ext uri="{FF2B5EF4-FFF2-40B4-BE49-F238E27FC236}">
                <a16:creationId xmlns:a16="http://schemas.microsoft.com/office/drawing/2014/main" id="{D43AF09E-BC6D-9FC3-4D3F-800B0F8F3810}"/>
              </a:ext>
            </a:extLst>
          </p:cNvPr>
          <p:cNvSpPr txBox="1"/>
          <p:nvPr/>
        </p:nvSpPr>
        <p:spPr>
          <a:xfrm>
            <a:off x="609599" y="2819400"/>
            <a:ext cx="2667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Human machine interaction</a:t>
            </a:r>
          </a:p>
        </p:txBody>
      </p:sp>
      <p:pic>
        <p:nvPicPr>
          <p:cNvPr id="15" name="Picture 14" descr="Control of Robotic Arm using EMG Signals">
            <a:extLst>
              <a:ext uri="{FF2B5EF4-FFF2-40B4-BE49-F238E27FC236}">
                <a16:creationId xmlns:a16="http://schemas.microsoft.com/office/drawing/2014/main" id="{F1271E07-5952-1BA7-7943-617572084EDA}"/>
              </a:ext>
            </a:extLst>
          </p:cNvPr>
          <p:cNvPicPr>
            <a:picLocks noChangeAspect="1"/>
          </p:cNvPicPr>
          <p:nvPr/>
        </p:nvPicPr>
        <p:blipFill>
          <a:blip r:embed="rId12"/>
          <a:stretch>
            <a:fillRect/>
          </a:stretch>
        </p:blipFill>
        <p:spPr>
          <a:xfrm>
            <a:off x="691673" y="4047876"/>
            <a:ext cx="2743197" cy="1606178"/>
          </a:xfrm>
          <a:prstGeom prst="rect">
            <a:avLst/>
          </a:prstGeom>
        </p:spPr>
      </p:pic>
      <p:sp>
        <p:nvSpPr>
          <p:cNvPr id="18" name="TextBox 17">
            <a:extLst>
              <a:ext uri="{FF2B5EF4-FFF2-40B4-BE49-F238E27FC236}">
                <a16:creationId xmlns:a16="http://schemas.microsoft.com/office/drawing/2014/main" id="{B0DC1EB2-058F-06FD-CBE5-6A7B9EC88666}"/>
              </a:ext>
            </a:extLst>
          </p:cNvPr>
          <p:cNvSpPr txBox="1"/>
          <p:nvPr/>
        </p:nvSpPr>
        <p:spPr>
          <a:xfrm>
            <a:off x="695325" y="5743575"/>
            <a:ext cx="30289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EMG Controlled Robotic Arm</a:t>
            </a:r>
          </a:p>
        </p:txBody>
      </p:sp>
      <p:sp>
        <p:nvSpPr>
          <p:cNvPr id="20" name="TextBox 19">
            <a:extLst>
              <a:ext uri="{FF2B5EF4-FFF2-40B4-BE49-F238E27FC236}">
                <a16:creationId xmlns:a16="http://schemas.microsoft.com/office/drawing/2014/main" id="{7E2BC07E-E24C-23DA-1DD0-67C3276A47A6}"/>
              </a:ext>
            </a:extLst>
          </p:cNvPr>
          <p:cNvSpPr txBox="1"/>
          <p:nvPr/>
        </p:nvSpPr>
        <p:spPr>
          <a:xfrm>
            <a:off x="8643273" y="5743575"/>
            <a:ext cx="31146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Virtual Reality (VR) and Gaming</a:t>
            </a:r>
          </a:p>
        </p:txBody>
      </p:sp>
      <p:sp>
        <p:nvSpPr>
          <p:cNvPr id="21" name="TextBox 20">
            <a:extLst>
              <a:ext uri="{FF2B5EF4-FFF2-40B4-BE49-F238E27FC236}">
                <a16:creationId xmlns:a16="http://schemas.microsoft.com/office/drawing/2014/main" id="{6D9EB674-5CE3-0E01-941A-38EA15FCC322}"/>
              </a:ext>
            </a:extLst>
          </p:cNvPr>
          <p:cNvSpPr txBox="1"/>
          <p:nvPr/>
        </p:nvSpPr>
        <p:spPr>
          <a:xfrm>
            <a:off x="8639175" y="2600324"/>
            <a:ext cx="28956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Sign language recognition</a:t>
            </a:r>
          </a:p>
        </p:txBody>
      </p:sp>
    </p:spTree>
    <p:extLst>
      <p:ext uri="{BB962C8B-B14F-4D97-AF65-F5344CB8AC3E}">
        <p14:creationId xmlns:p14="http://schemas.microsoft.com/office/powerpoint/2010/main" val="378716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8"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2" name="TextBox 1">
            <a:extLst>
              <a:ext uri="{FF2B5EF4-FFF2-40B4-BE49-F238E27FC236}">
                <a16:creationId xmlns:a16="http://schemas.microsoft.com/office/drawing/2014/main" id="{CB2FA943-D3C4-3A89-EE48-CC535CB2FC0B}"/>
              </a:ext>
            </a:extLst>
          </p:cNvPr>
          <p:cNvSpPr txBox="1"/>
          <p:nvPr/>
        </p:nvSpPr>
        <p:spPr>
          <a:xfrm>
            <a:off x="533400" y="904874"/>
            <a:ext cx="26289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latin typeface="Times New Roman"/>
              </a:rPr>
              <a:t>Abstract:</a:t>
            </a:r>
          </a:p>
        </p:txBody>
      </p:sp>
      <p:sp>
        <p:nvSpPr>
          <p:cNvPr id="4" name="TextBox 3">
            <a:extLst>
              <a:ext uri="{FF2B5EF4-FFF2-40B4-BE49-F238E27FC236}">
                <a16:creationId xmlns:a16="http://schemas.microsoft.com/office/drawing/2014/main" id="{29A5F0D2-1C9F-0C58-6A56-A18031986215}"/>
              </a:ext>
            </a:extLst>
          </p:cNvPr>
          <p:cNvSpPr txBox="1"/>
          <p:nvPr/>
        </p:nvSpPr>
        <p:spPr>
          <a:xfrm>
            <a:off x="1017378" y="1475296"/>
            <a:ext cx="955051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Times New Roman"/>
                <a:cs typeface="Times New Roman"/>
              </a:rPr>
              <a:t>In the rapidly growing field of human-robot interaction (HRI), intuitive and high performance control mechanisms are highly demanded. This paper presents an EMG signal based hand gesture classification method for software robots management. Electromyography (EMG) technology, detecting the electric activities generated by muscle contractions, offers a potential solution for accurate understanding of human gestures and translating them into meaningful commands. The main objective of this research is to develop a classification system, which is robust and reliable for translating EMG signals generated from different hand gestures to the commands of software robots. To achieve this, state-of-the-art machine learning algorithms are adopted with advanced signal processing approaches in order to improve the accuracy and convenience of gesture-based control systems compared to conventional input devices, such as keyboard and mouse. The study contains several main parts, which are as follows: the signals’ acquisition and pre-processing (EMG for a wide range of hand gestures), developing deep learning </a:t>
            </a:r>
            <a:r>
              <a:rPr lang="en-US" sz="2000" err="1">
                <a:latin typeface="Times New Roman"/>
                <a:ea typeface="Times New Roman"/>
                <a:cs typeface="Times New Roman"/>
              </a:rPr>
              <a:t>i.e</a:t>
            </a:r>
            <a:r>
              <a:rPr lang="en-US" sz="2000">
                <a:latin typeface="Times New Roman"/>
                <a:ea typeface="Times New Roman"/>
                <a:cs typeface="Times New Roman"/>
              </a:rPr>
              <a:t> CNN based classifiers for the recognition of hand gesture signals. Finally, the developed recognition system can be interface with software robot’s control system.</a:t>
            </a:r>
            <a:endParaRPr lang="en-US" sz="1600"/>
          </a:p>
        </p:txBody>
      </p:sp>
    </p:spTree>
    <p:extLst>
      <p:ext uri="{BB962C8B-B14F-4D97-AF65-F5344CB8AC3E}">
        <p14:creationId xmlns:p14="http://schemas.microsoft.com/office/powerpoint/2010/main" val="24814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582112A-69B0-423F-E825-B66D072A0FCF}"/>
              </a:ext>
            </a:extLst>
          </p:cNvPr>
          <p:cNvGraphicFramePr>
            <a:graphicFrameLocks noGrp="1"/>
          </p:cNvGraphicFramePr>
          <p:nvPr>
            <p:extLst>
              <p:ext uri="{D42A27DB-BD31-4B8C-83A1-F6EECF244321}">
                <p14:modId xmlns:p14="http://schemas.microsoft.com/office/powerpoint/2010/main" val="2440884639"/>
              </p:ext>
            </p:extLst>
          </p:nvPr>
        </p:nvGraphicFramePr>
        <p:xfrm>
          <a:off x="70068" y="744482"/>
          <a:ext cx="11733211" cy="5879367"/>
        </p:xfrm>
        <a:graphic>
          <a:graphicData uri="http://schemas.openxmlformats.org/drawingml/2006/table">
            <a:tbl>
              <a:tblPr bandRow="1">
                <a:tableStyleId>{487C13AC-C4EB-4B75-A16E-F28B5C2F6171}</a:tableStyleId>
              </a:tblPr>
              <a:tblGrid>
                <a:gridCol w="585421">
                  <a:extLst>
                    <a:ext uri="{9D8B030D-6E8A-4147-A177-3AD203B41FA5}">
                      <a16:colId xmlns:a16="http://schemas.microsoft.com/office/drawing/2014/main" val="25129366"/>
                    </a:ext>
                  </a:extLst>
                </a:gridCol>
                <a:gridCol w="1733550">
                  <a:extLst>
                    <a:ext uri="{9D8B030D-6E8A-4147-A177-3AD203B41FA5}">
                      <a16:colId xmlns:a16="http://schemas.microsoft.com/office/drawing/2014/main" val="3216673658"/>
                    </a:ext>
                  </a:extLst>
                </a:gridCol>
                <a:gridCol w="561974">
                  <a:extLst>
                    <a:ext uri="{9D8B030D-6E8A-4147-A177-3AD203B41FA5}">
                      <a16:colId xmlns:a16="http://schemas.microsoft.com/office/drawing/2014/main" val="2492220384"/>
                    </a:ext>
                  </a:extLst>
                </a:gridCol>
                <a:gridCol w="1228725">
                  <a:extLst>
                    <a:ext uri="{9D8B030D-6E8A-4147-A177-3AD203B41FA5}">
                      <a16:colId xmlns:a16="http://schemas.microsoft.com/office/drawing/2014/main" val="4015422984"/>
                    </a:ext>
                  </a:extLst>
                </a:gridCol>
                <a:gridCol w="4340342">
                  <a:extLst>
                    <a:ext uri="{9D8B030D-6E8A-4147-A177-3AD203B41FA5}">
                      <a16:colId xmlns:a16="http://schemas.microsoft.com/office/drawing/2014/main" val="2494391027"/>
                    </a:ext>
                  </a:extLst>
                </a:gridCol>
                <a:gridCol w="3283199">
                  <a:extLst>
                    <a:ext uri="{9D8B030D-6E8A-4147-A177-3AD203B41FA5}">
                      <a16:colId xmlns:a16="http://schemas.microsoft.com/office/drawing/2014/main" val="441332990"/>
                    </a:ext>
                  </a:extLst>
                </a:gridCol>
              </a:tblGrid>
              <a:tr h="781749">
                <a:tc>
                  <a:txBody>
                    <a:bodyPr/>
                    <a:lstStyle/>
                    <a:p>
                      <a:pPr algn="l" rtl="0" fontAlgn="base"/>
                      <a:r>
                        <a:rPr lang="en-US" sz="1400" b="1" i="0">
                          <a:solidFill>
                            <a:srgbClr val="FFFFFF"/>
                          </a:solidFill>
                          <a:effectLst/>
                          <a:latin typeface="Calibri"/>
                        </a:rPr>
                        <a:t>SL No.</a:t>
                      </a:r>
                      <a:endParaRPr lang="en-US" b="1" i="0">
                        <a:solidFill>
                          <a:srgbClr val="FFFFFF"/>
                        </a:solidFill>
                        <a:effectLst/>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l">
                        <a:lnSpc>
                          <a:spcPct val="100000"/>
                        </a:lnSpc>
                        <a:spcBef>
                          <a:spcPts val="0"/>
                        </a:spcBef>
                        <a:spcAft>
                          <a:spcPts val="0"/>
                        </a:spcAft>
                        <a:buNone/>
                      </a:pPr>
                      <a:r>
                        <a:rPr lang="en-US" sz="1400" b="1" i="0" u="none" strike="noStrike" noProof="0">
                          <a:solidFill>
                            <a:srgbClr val="FFFFFF"/>
                          </a:solidFill>
                          <a:effectLst/>
                          <a:latin typeface="Times New Roman"/>
                        </a:rPr>
                        <a:t>Title of the Paper (Name of Journal)</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fontAlgn="base"/>
                      <a:r>
                        <a:rPr lang="en-US" sz="1400" b="1" i="0">
                          <a:solidFill>
                            <a:srgbClr val="FFFFFF"/>
                          </a:solidFill>
                          <a:effectLst/>
                          <a:latin typeface="Times New Roman"/>
                        </a:rPr>
                        <a:t>Year</a:t>
                      </a: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ctr">
                        <a:lnSpc>
                          <a:spcPct val="100000"/>
                        </a:lnSpc>
                        <a:spcBef>
                          <a:spcPts val="0"/>
                        </a:spcBef>
                        <a:spcAft>
                          <a:spcPts val="0"/>
                        </a:spcAft>
                        <a:buNone/>
                      </a:pPr>
                      <a:r>
                        <a:rPr lang="en-US" sz="1400" b="1" i="0" u="none" strike="noStrike" noProof="0">
                          <a:solidFill>
                            <a:srgbClr val="FFFFFF"/>
                          </a:solidFill>
                          <a:effectLst/>
                          <a:latin typeface="Times New Roman"/>
                        </a:rPr>
                        <a:t>Authors</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ctr">
                        <a:lnSpc>
                          <a:spcPct val="100000"/>
                        </a:lnSpc>
                        <a:spcBef>
                          <a:spcPts val="0"/>
                        </a:spcBef>
                        <a:spcAft>
                          <a:spcPts val="0"/>
                        </a:spcAft>
                        <a:buNone/>
                      </a:pPr>
                      <a:r>
                        <a:rPr lang="en-US" sz="1400" b="1" i="0" u="none" strike="noStrike" noProof="0">
                          <a:solidFill>
                            <a:srgbClr val="FFFFFF"/>
                          </a:solidFill>
                          <a:effectLst/>
                          <a:latin typeface="Times New Roman"/>
                        </a:rPr>
                        <a:t>Key Findings</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ctr">
                        <a:lnSpc>
                          <a:spcPct val="100000"/>
                        </a:lnSpc>
                        <a:spcBef>
                          <a:spcPts val="0"/>
                        </a:spcBef>
                        <a:spcAft>
                          <a:spcPts val="0"/>
                        </a:spcAft>
                        <a:buNone/>
                      </a:pPr>
                      <a:r>
                        <a:rPr lang="en-US" sz="1400" b="1" i="0" u="none" strike="noStrike" noProof="0">
                          <a:solidFill>
                            <a:srgbClr val="FFFFFF"/>
                          </a:solidFill>
                          <a:effectLst/>
                          <a:latin typeface="Times New Roman"/>
                        </a:rPr>
                        <a:t>Research Gaps</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281148710"/>
                  </a:ext>
                </a:extLst>
              </a:tr>
              <a:tr h="2104710">
                <a:tc>
                  <a:txBody>
                    <a:bodyPr/>
                    <a:lstStyle/>
                    <a:p>
                      <a:pPr algn="ctr" rtl="0" fontAlgn="base"/>
                      <a:r>
                        <a:rPr lang="en-US" sz="1200" b="1" i="0">
                          <a:solidFill>
                            <a:srgbClr val="000000"/>
                          </a:solidFill>
                          <a:effectLst/>
                          <a:latin typeface="Times New Roman"/>
                        </a:rPr>
                        <a:t>1.</a:t>
                      </a:r>
                      <a:endParaRPr lang="en-US" sz="1200" b="0" i="0">
                        <a:solidFill>
                          <a:srgbClr val="000000"/>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lvl="0" algn="l">
                        <a:lnSpc>
                          <a:spcPct val="100000"/>
                        </a:lnSpc>
                        <a:spcBef>
                          <a:spcPts val="0"/>
                        </a:spcBef>
                        <a:spcAft>
                          <a:spcPts val="0"/>
                        </a:spcAft>
                        <a:buNone/>
                      </a:pPr>
                      <a:r>
                        <a:rPr lang="en-IN" sz="1200" b="0" i="0" u="none" strike="noStrike" noProof="0">
                          <a:solidFill>
                            <a:schemeClr val="tx1"/>
                          </a:solidFill>
                          <a:effectLst/>
                          <a:latin typeface="Times New Roman"/>
                        </a:rPr>
                        <a:t>Hand Gesture Recognition based on Surface </a:t>
                      </a:r>
                      <a:endParaRPr lang="en-IN" sz="1200">
                        <a:solidFill>
                          <a:schemeClr val="tx1"/>
                        </a:solidFill>
                        <a:latin typeface="Times New Roman"/>
                      </a:endParaRPr>
                    </a:p>
                    <a:p>
                      <a:pPr lvl="0" algn="l">
                        <a:lnSpc>
                          <a:spcPct val="100000"/>
                        </a:lnSpc>
                        <a:spcBef>
                          <a:spcPts val="0"/>
                        </a:spcBef>
                        <a:spcAft>
                          <a:spcPts val="0"/>
                        </a:spcAft>
                        <a:buNone/>
                      </a:pPr>
                      <a:r>
                        <a:rPr lang="en-IN" sz="1200" b="0" i="0" u="none" strike="noStrike" noProof="0">
                          <a:solidFill>
                            <a:schemeClr val="tx1"/>
                          </a:solidFill>
                          <a:effectLst/>
                          <a:latin typeface="Times New Roman"/>
                        </a:rPr>
                        <a:t>Electromyography using Convolutional Neural </a:t>
                      </a:r>
                      <a:endParaRPr lang="en-IN" sz="1200">
                        <a:solidFill>
                          <a:schemeClr val="tx1"/>
                        </a:solidFill>
                        <a:latin typeface="Times New Roman"/>
                      </a:endParaRPr>
                    </a:p>
                    <a:p>
                      <a:pPr lvl="0" algn="l">
                        <a:lnSpc>
                          <a:spcPct val="100000"/>
                        </a:lnSpc>
                        <a:spcBef>
                          <a:spcPts val="0"/>
                        </a:spcBef>
                        <a:spcAft>
                          <a:spcPts val="0"/>
                        </a:spcAft>
                        <a:buNone/>
                      </a:pPr>
                      <a:r>
                        <a:rPr lang="en-IN" sz="1200" b="0" i="0" u="none" strike="noStrike" noProof="0">
                          <a:solidFill>
                            <a:schemeClr val="tx1"/>
                          </a:solidFill>
                          <a:effectLst/>
                          <a:latin typeface="Times New Roman"/>
                        </a:rPr>
                        <a:t>Network with Transfer Learning Method</a:t>
                      </a:r>
                      <a:endParaRPr lang="en-IN" sz="1200">
                        <a:solidFill>
                          <a:schemeClr val="tx1"/>
                        </a:solidFill>
                        <a:latin typeface="Times New Roman"/>
                      </a:endParaRPr>
                    </a:p>
                    <a:p>
                      <a:pPr lvl="0" algn="l">
                        <a:buNone/>
                      </a:pPr>
                      <a:endParaRPr lang="en-IN" sz="1200" b="0" i="0" u="none" strike="noStrike">
                        <a:solidFill>
                          <a:srgbClr val="000000"/>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en-US" sz="1200" b="0" i="0">
                          <a:solidFill>
                            <a:srgbClr val="000000"/>
                          </a:solidFill>
                          <a:effectLst/>
                          <a:latin typeface="Times New Roman"/>
                        </a:rPr>
                        <a:t>2021</a:t>
                      </a:r>
                      <a:endParaRPr lang="en-US" sz="1200">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lvl="0" algn="just">
                        <a:lnSpc>
                          <a:spcPct val="100000"/>
                        </a:lnSpc>
                        <a:spcBef>
                          <a:spcPts val="0"/>
                        </a:spcBef>
                        <a:spcAft>
                          <a:spcPts val="0"/>
                        </a:spcAft>
                        <a:buNone/>
                      </a:pPr>
                      <a:r>
                        <a:rPr lang="en-US" sz="1200" b="0" i="0" u="none" strike="noStrike" noProof="0">
                          <a:solidFill>
                            <a:srgbClr val="231F20"/>
                          </a:solidFill>
                          <a:effectLst/>
                          <a:latin typeface="Times New Roman"/>
                        </a:rPr>
                        <a:t>X. Chan, </a:t>
                      </a:r>
                      <a:r>
                        <a:rPr lang="en-US" sz="1200" b="0" i="1" u="none" strike="noStrike" noProof="0">
                          <a:solidFill>
                            <a:srgbClr val="231F20"/>
                          </a:solidFill>
                          <a:effectLst/>
                          <a:latin typeface="Times New Roman"/>
                        </a:rPr>
                        <a:t>et al..</a:t>
                      </a:r>
                      <a:r>
                        <a:rPr lang="en-US" sz="1200" b="0" i="0" u="none" strike="noStrike" noProof="0">
                          <a:solidFill>
                            <a:srgbClr val="231F20"/>
                          </a:solidFill>
                          <a:effectLst/>
                          <a:latin typeface="Times New Roman"/>
                        </a:rPr>
                        <a:t> </a:t>
                      </a:r>
                    </a:p>
                    <a:p>
                      <a:pPr lvl="0" algn="just">
                        <a:buNone/>
                      </a:pPr>
                      <a:endParaRPr lang="en-US" sz="1200" b="0" i="0" u="none" strike="noStrike">
                        <a:solidFill>
                          <a:srgbClr val="000000"/>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marL="228600" lvl="0" indent="-228600" algn="just">
                        <a:lnSpc>
                          <a:spcPct val="100000"/>
                        </a:lnSpc>
                        <a:spcBef>
                          <a:spcPts val="0"/>
                        </a:spcBef>
                        <a:spcAft>
                          <a:spcPts val="0"/>
                        </a:spcAft>
                        <a:buAutoNum type="arabicPeriod"/>
                      </a:pPr>
                      <a:r>
                        <a:rPr lang="en-US" sz="1200" b="1" i="0" u="none" strike="noStrike" noProof="0">
                          <a:solidFill>
                            <a:srgbClr val="273B68"/>
                          </a:solidFill>
                          <a:latin typeface="Times New Roman"/>
                        </a:rPr>
                        <a:t>Increased accuracy:</a:t>
                      </a:r>
                      <a:r>
                        <a:rPr lang="en-US" sz="1200" b="0" i="0" u="none" strike="noStrike" noProof="0">
                          <a:solidFill>
                            <a:srgbClr val="273B68"/>
                          </a:solidFill>
                          <a:latin typeface="Times New Roman"/>
                        </a:rPr>
                        <a:t> The approach to transferring learning used in the research considerably increased the precision of gesture recognition.</a:t>
                      </a:r>
                      <a:endParaRPr lang="en-US" sz="1200">
                        <a:latin typeface="Times New Roman"/>
                      </a:endParaRPr>
                    </a:p>
                    <a:p>
                      <a:pPr marL="228600" lvl="0" indent="-228600" algn="just">
                        <a:lnSpc>
                          <a:spcPct val="100000"/>
                        </a:lnSpc>
                        <a:spcBef>
                          <a:spcPts val="0"/>
                        </a:spcBef>
                        <a:spcAft>
                          <a:spcPts val="0"/>
                        </a:spcAft>
                        <a:buAutoNum type="arabicPeriod"/>
                      </a:pPr>
                      <a:endParaRPr lang="en-US" sz="1200" b="0" i="0" u="none" strike="noStrike" noProof="0">
                        <a:solidFill>
                          <a:srgbClr val="273B68"/>
                        </a:solidFill>
                        <a:latin typeface="Times New Roman"/>
                      </a:endParaRPr>
                    </a:p>
                    <a:p>
                      <a:pPr marL="228600" lvl="0" indent="-228600" algn="just">
                        <a:lnSpc>
                          <a:spcPct val="100000"/>
                        </a:lnSpc>
                        <a:spcBef>
                          <a:spcPts val="0"/>
                        </a:spcBef>
                        <a:spcAft>
                          <a:spcPts val="0"/>
                        </a:spcAft>
                        <a:buAutoNum type="arabicPeriod"/>
                      </a:pPr>
                      <a:r>
                        <a:rPr lang="en-US" sz="1200" b="1" i="0" u="none" strike="noStrike" noProof="0">
                          <a:solidFill>
                            <a:srgbClr val="273B68"/>
                          </a:solidFill>
                          <a:latin typeface="Times New Roman"/>
                        </a:rPr>
                        <a:t>Quicker Training: </a:t>
                      </a:r>
                      <a:r>
                        <a:rPr lang="en-US" sz="1200" b="0" i="0" u="none" strike="noStrike" noProof="0">
                          <a:solidFill>
                            <a:srgbClr val="273B68"/>
                          </a:solidFill>
                          <a:latin typeface="Times New Roman"/>
                        </a:rPr>
                        <a:t>It is a technique that reduced training time by miles, thus making it very fast.</a:t>
                      </a:r>
                      <a:endParaRPr lang="en-US" sz="1200">
                        <a:latin typeface="Times New Roman"/>
                      </a:endParaRPr>
                    </a:p>
                    <a:p>
                      <a:pPr marL="228600" lvl="0" indent="-228600" algn="just">
                        <a:lnSpc>
                          <a:spcPct val="100000"/>
                        </a:lnSpc>
                        <a:spcBef>
                          <a:spcPts val="0"/>
                        </a:spcBef>
                        <a:spcAft>
                          <a:spcPts val="0"/>
                        </a:spcAft>
                        <a:buAutoNum type="arabicPeriod"/>
                      </a:pPr>
                      <a:endParaRPr lang="en-US" sz="1200" b="0" i="0" u="none" strike="noStrike" noProof="0">
                        <a:solidFill>
                          <a:srgbClr val="273B68"/>
                        </a:solidFill>
                        <a:latin typeface="Times New Roman"/>
                      </a:endParaRPr>
                    </a:p>
                    <a:p>
                      <a:pPr marL="228600" lvl="0" indent="-228600" algn="just">
                        <a:lnSpc>
                          <a:spcPct val="100000"/>
                        </a:lnSpc>
                        <a:spcBef>
                          <a:spcPts val="0"/>
                        </a:spcBef>
                        <a:spcAft>
                          <a:spcPts val="0"/>
                        </a:spcAft>
                        <a:buAutoNum type="arabicPeriod"/>
                      </a:pPr>
                      <a:r>
                        <a:rPr lang="en-US" sz="1200" b="1" i="0" u="none" strike="noStrike" noProof="0">
                          <a:solidFill>
                            <a:srgbClr val="273B68"/>
                          </a:solidFill>
                          <a:latin typeface="Times New Roman"/>
                        </a:rPr>
                        <a:t>Application in practice:</a:t>
                      </a:r>
                      <a:r>
                        <a:rPr lang="en-US" sz="1200" b="0" i="0" u="none" strike="noStrike" noProof="0">
                          <a:solidFill>
                            <a:srgbClr val="273B68"/>
                          </a:solidFill>
                          <a:latin typeface="Times New Roman"/>
                        </a:rPr>
                        <a:t> As such, this method is applicable to real-life situations and requires minimal user specific training</a:t>
                      </a:r>
                      <a:endParaRPr lang="en-US" sz="1200">
                        <a:latin typeface="Times New Roman"/>
                      </a:endParaRPr>
                    </a:p>
                    <a:p>
                      <a:pPr lvl="0" algn="just">
                        <a:lnSpc>
                          <a:spcPct val="100000"/>
                        </a:lnSpc>
                        <a:spcBef>
                          <a:spcPts val="0"/>
                        </a:spcBef>
                        <a:spcAft>
                          <a:spcPts val="0"/>
                        </a:spcAft>
                        <a:buNone/>
                      </a:pPr>
                      <a:endParaRPr lang="en-US" sz="1200" b="0" i="0" u="none" strike="noStrike" noProof="0">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marL="228600" lvl="0" indent="-228600" algn="just">
                        <a:lnSpc>
                          <a:spcPct val="100000"/>
                        </a:lnSpc>
                        <a:spcBef>
                          <a:spcPts val="0"/>
                        </a:spcBef>
                        <a:spcAft>
                          <a:spcPts val="0"/>
                        </a:spcAft>
                        <a:buAutoNum type="arabicPeriod"/>
                      </a:pPr>
                      <a:r>
                        <a:rPr lang="en-US" sz="1200" b="1" i="0" u="none" strike="noStrike" noProof="0">
                          <a:solidFill>
                            <a:srgbClr val="273B68"/>
                          </a:solidFill>
                          <a:effectLst/>
                          <a:latin typeface="Times New Roman"/>
                        </a:rPr>
                        <a:t>Few Gestures:</a:t>
                      </a:r>
                      <a:r>
                        <a:rPr lang="en-US" sz="1200" b="0" i="0" u="none" strike="noStrike" noProof="0">
                          <a:solidFill>
                            <a:srgbClr val="273B68"/>
                          </a:solidFill>
                          <a:effectLst/>
                          <a:latin typeface="Times New Roman"/>
                        </a:rPr>
                        <a:t> Research concentrates on just thirty gestures, </a:t>
                      </a:r>
                      <a:r>
                        <a:rPr lang="en-US" sz="1200" b="0" i="0" u="none" strike="noStrike" noProof="0">
                          <a:solidFill>
                            <a:schemeClr val="tx1"/>
                          </a:solidFill>
                          <a:effectLst/>
                          <a:latin typeface="Times New Roman"/>
                        </a:rPr>
                        <a:t>overlooking several probable movements.</a:t>
                      </a:r>
                      <a:endParaRPr lang="en-US" sz="1200">
                        <a:solidFill>
                          <a:schemeClr val="tx1"/>
                        </a:solidFill>
                        <a:latin typeface="Times New Roman"/>
                      </a:endParaRPr>
                    </a:p>
                    <a:p>
                      <a:pPr marL="228600" lvl="0" indent="-228600" algn="just">
                        <a:lnSpc>
                          <a:spcPct val="100000"/>
                        </a:lnSpc>
                        <a:spcBef>
                          <a:spcPts val="0"/>
                        </a:spcBef>
                        <a:spcAft>
                          <a:spcPts val="0"/>
                        </a:spcAft>
                        <a:buAutoNum type="arabicPeriod"/>
                      </a:pPr>
                      <a:endParaRPr lang="en-US" sz="1200" b="0" i="0" u="none" strike="noStrike" noProof="0">
                        <a:solidFill>
                          <a:srgbClr val="273B68"/>
                        </a:solidFill>
                        <a:effectLst/>
                        <a:latin typeface="Times New Roman"/>
                      </a:endParaRPr>
                    </a:p>
                    <a:p>
                      <a:pPr marL="228600" lvl="0" indent="-228600" algn="just">
                        <a:lnSpc>
                          <a:spcPct val="100000"/>
                        </a:lnSpc>
                        <a:spcBef>
                          <a:spcPts val="0"/>
                        </a:spcBef>
                        <a:spcAft>
                          <a:spcPts val="0"/>
                        </a:spcAft>
                        <a:buAutoNum type="arabicPeriod"/>
                      </a:pPr>
                      <a:r>
                        <a:rPr lang="en-US" sz="1200" b="1" i="0" u="none" strike="noStrike" noProof="0">
                          <a:solidFill>
                            <a:srgbClr val="273B68"/>
                          </a:solidFill>
                          <a:effectLst/>
                          <a:latin typeface="Times New Roman"/>
                        </a:rPr>
                        <a:t>Individual Training:</a:t>
                      </a:r>
                      <a:r>
                        <a:rPr lang="en-US" sz="1200" b="0" i="0" u="none" strike="noStrike" noProof="0">
                          <a:solidFill>
                            <a:srgbClr val="273B68"/>
                          </a:solidFill>
                          <a:effectLst/>
                          <a:latin typeface="Times New Roman"/>
                        </a:rPr>
                        <a:t> The challenge here is that such systems are trained for individual users making it difficult to generalize them.</a:t>
                      </a:r>
                      <a:endParaRPr lang="en-US" sz="1200">
                        <a:latin typeface="Times New Roman"/>
                      </a:endParaRPr>
                    </a:p>
                    <a:p>
                      <a:pPr marL="228600" lvl="0" indent="-228600" algn="just">
                        <a:lnSpc>
                          <a:spcPct val="100000"/>
                        </a:lnSpc>
                        <a:spcBef>
                          <a:spcPts val="0"/>
                        </a:spcBef>
                        <a:spcAft>
                          <a:spcPts val="0"/>
                        </a:spcAft>
                        <a:buAutoNum type="arabicPeriod"/>
                      </a:pPr>
                      <a:endParaRPr lang="en-US" sz="1200" b="0" i="0" u="none" strike="noStrike" noProof="0">
                        <a:solidFill>
                          <a:srgbClr val="273B68"/>
                        </a:solidFill>
                        <a:effectLst/>
                        <a:latin typeface="Times New Roman"/>
                      </a:endParaRPr>
                    </a:p>
                    <a:p>
                      <a:pPr marL="228600" lvl="0" indent="-228600" algn="just">
                        <a:lnSpc>
                          <a:spcPct val="100000"/>
                        </a:lnSpc>
                        <a:spcBef>
                          <a:spcPts val="0"/>
                        </a:spcBef>
                        <a:spcAft>
                          <a:spcPts val="0"/>
                        </a:spcAft>
                        <a:buAutoNum type="arabicPeriod"/>
                      </a:pPr>
                      <a:r>
                        <a:rPr lang="en-US" sz="1200" b="1" i="0" u="none" strike="noStrike" noProof="0">
                          <a:solidFill>
                            <a:srgbClr val="273B68"/>
                          </a:solidFill>
                          <a:effectLst/>
                          <a:latin typeface="Times New Roman"/>
                        </a:rPr>
                        <a:t>Narrow Network Exploration:</a:t>
                      </a:r>
                      <a:r>
                        <a:rPr lang="en-US" sz="1200" b="0" i="0" u="none" strike="noStrike" noProof="0">
                          <a:solidFill>
                            <a:srgbClr val="273B68"/>
                          </a:solidFill>
                          <a:effectLst/>
                          <a:latin typeface="Times New Roman"/>
                        </a:rPr>
                        <a:t> Majority of research is based on CNNs with less attention given to other networks like LSTM which might be better at capturing the timing in the signals.</a:t>
                      </a:r>
                      <a:endParaRPr lang="en-US" sz="1200">
                        <a:latin typeface="Times New Roman"/>
                      </a:endParaRPr>
                    </a:p>
                  </a:txBody>
                  <a:tcPr marL="45720" marR="45720">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25799946"/>
                  </a:ext>
                </a:extLst>
              </a:tr>
              <a:tr h="2628738">
                <a:tc>
                  <a:txBody>
                    <a:bodyPr/>
                    <a:lstStyle/>
                    <a:p>
                      <a:pPr algn="ctr" rtl="0" fontAlgn="base"/>
                      <a:r>
                        <a:rPr lang="en-US" sz="1200" b="1" i="0">
                          <a:solidFill>
                            <a:srgbClr val="000000"/>
                          </a:solidFill>
                          <a:effectLst/>
                          <a:latin typeface="Times New Roman"/>
                        </a:rPr>
                        <a:t>2.</a:t>
                      </a:r>
                      <a:endParaRPr lang="en-US" sz="1200" b="0" i="0">
                        <a:solidFill>
                          <a:srgbClr val="000000"/>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lvl="0" algn="l">
                        <a:lnSpc>
                          <a:spcPct val="100000"/>
                        </a:lnSpc>
                        <a:spcBef>
                          <a:spcPts val="0"/>
                        </a:spcBef>
                        <a:spcAft>
                          <a:spcPts val="0"/>
                        </a:spcAft>
                        <a:buNone/>
                      </a:pPr>
                      <a:r>
                        <a:rPr lang="en-US" sz="1200" b="0" i="0" u="none" strike="noStrike" noProof="0">
                          <a:solidFill>
                            <a:srgbClr val="231F20"/>
                          </a:solidFill>
                          <a:effectLst/>
                          <a:latin typeface="Times New Roman"/>
                        </a:rPr>
                        <a:t>Hand Gesture Recognition using SEMG Signals Based on CNN </a:t>
                      </a:r>
                      <a:endParaRPr lang="en-US" sz="1200" b="0">
                        <a:latin typeface="Times New Roman"/>
                      </a:endParaRPr>
                    </a:p>
                    <a:p>
                      <a:pPr lvl="0" algn="l">
                        <a:buNone/>
                      </a:pPr>
                      <a:endParaRPr lang="en-US" sz="1200" b="0" i="0" u="none" strike="noStrike">
                        <a:solidFill>
                          <a:srgbClr val="222222"/>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algn="l" rtl="0" fontAlgn="base"/>
                      <a:r>
                        <a:rPr lang="en-US" sz="1200" b="0" i="0" u="none" strike="noStrike">
                          <a:solidFill>
                            <a:srgbClr val="000000"/>
                          </a:solidFill>
                          <a:effectLst/>
                          <a:latin typeface="Times New Roman"/>
                        </a:rPr>
                        <a:t>2021</a:t>
                      </a: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lvl="0" algn="l">
                        <a:lnSpc>
                          <a:spcPct val="100000"/>
                        </a:lnSpc>
                        <a:spcBef>
                          <a:spcPts val="0"/>
                        </a:spcBef>
                        <a:spcAft>
                          <a:spcPts val="0"/>
                        </a:spcAft>
                        <a:buNone/>
                      </a:pPr>
                      <a:r>
                        <a:rPr lang="en-US" sz="1200" b="0" i="0" u="none" strike="noStrike" noProof="0">
                          <a:solidFill>
                            <a:srgbClr val="231F20"/>
                          </a:solidFill>
                          <a:effectLst/>
                          <a:latin typeface="Times New Roman"/>
                        </a:rPr>
                        <a:t>Li Bo, et al</a:t>
                      </a:r>
                      <a:endParaRPr lang="en-US" sz="1200">
                        <a:latin typeface="Times New Roman"/>
                      </a:endParaRPr>
                    </a:p>
                    <a:p>
                      <a:pPr lvl="0" algn="l">
                        <a:lnSpc>
                          <a:spcPct val="100000"/>
                        </a:lnSpc>
                        <a:spcBef>
                          <a:spcPts val="0"/>
                        </a:spcBef>
                        <a:spcAft>
                          <a:spcPts val="0"/>
                        </a:spcAft>
                        <a:buNone/>
                      </a:pPr>
                      <a:endParaRPr lang="en-US" sz="1200" b="0" i="0" u="none" strike="noStrike" noProof="0">
                        <a:solidFill>
                          <a:srgbClr val="231F20"/>
                        </a:solidFill>
                        <a:effectLst/>
                        <a:latin typeface="Times New Roman"/>
                      </a:endParaRPr>
                    </a:p>
                    <a:p>
                      <a:pPr lvl="0" algn="l">
                        <a:buNone/>
                      </a:pPr>
                      <a:endParaRPr lang="en-US" sz="1200" b="0" i="0" u="none" strike="noStrike">
                        <a:solidFill>
                          <a:srgbClr val="000000"/>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marL="342900" lvl="0" indent="-3429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High Accuracy:</a:t>
                      </a:r>
                      <a:r>
                        <a:rPr lang="en-US" sz="1200" b="0" i="0" u="none" strike="noStrike" noProof="0">
                          <a:solidFill>
                            <a:srgbClr val="000000"/>
                          </a:solidFill>
                          <a:effectLst/>
                          <a:latin typeface="Times New Roman"/>
                        </a:rPr>
                        <a:t> The accuracy achieved by the CNN model in the classification of hand gestures from </a:t>
                      </a:r>
                      <a:r>
                        <a:rPr lang="en-US" sz="1200" b="0" i="0" u="none" strike="noStrike" noProof="0" err="1">
                          <a:solidFill>
                            <a:srgbClr val="000000"/>
                          </a:solidFill>
                          <a:effectLst/>
                          <a:latin typeface="Times New Roman"/>
                        </a:rPr>
                        <a:t>sEMG</a:t>
                      </a:r>
                      <a:r>
                        <a:rPr lang="en-US" sz="1200" b="0" i="0" u="none" strike="noStrike" noProof="0">
                          <a:solidFill>
                            <a:srgbClr val="000000"/>
                          </a:solidFill>
                          <a:effectLst/>
                          <a:latin typeface="Times New Roman"/>
                        </a:rPr>
                        <a:t> signals was very high, 96%.</a:t>
                      </a:r>
                      <a:endParaRPr lang="en-US" sz="1200">
                        <a:latin typeface="Times New Roman"/>
                      </a:endParaRPr>
                    </a:p>
                    <a:p>
                      <a:pPr marL="342900" lvl="0" indent="-3429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Effective on Short Signals:</a:t>
                      </a:r>
                      <a:r>
                        <a:rPr lang="en-US" sz="1200" b="0" i="0" u="none" strike="noStrike" noProof="0">
                          <a:solidFill>
                            <a:srgbClr val="000000"/>
                          </a:solidFill>
                          <a:effectLst/>
                          <a:latin typeface="Times New Roman"/>
                        </a:rPr>
                        <a:t> The correctness was on par with 98% for all signals that were shorter than 200 </a:t>
                      </a:r>
                      <a:r>
                        <a:rPr lang="en-US" sz="1200" b="0" i="0" u="none" strike="noStrike" noProof="0" err="1">
                          <a:solidFill>
                            <a:srgbClr val="000000"/>
                          </a:solidFill>
                          <a:effectLst/>
                          <a:latin typeface="Times New Roman"/>
                        </a:rPr>
                        <a:t>ms.</a:t>
                      </a:r>
                      <a:endParaRPr lang="en-US" sz="1200">
                        <a:latin typeface="Times New Roman"/>
                      </a:endParaRPr>
                    </a:p>
                    <a:p>
                      <a:pPr marL="342900" lvl="0" indent="-342900" algn="l">
                        <a:buAutoNum type="arabicPeriod"/>
                      </a:pPr>
                      <a:r>
                        <a:rPr lang="en-US" sz="1200" b="1" i="0" u="none" strike="noStrike" noProof="0">
                          <a:solidFill>
                            <a:srgbClr val="000000"/>
                          </a:solidFill>
                          <a:effectLst/>
                          <a:latin typeface="Times New Roman"/>
                        </a:rPr>
                        <a:t>Robustness:</a:t>
                      </a:r>
                      <a:r>
                        <a:rPr lang="en-US" sz="1200" b="0" i="0" u="none" strike="noStrike" noProof="0">
                          <a:solidFill>
                            <a:srgbClr val="000000"/>
                          </a:solidFill>
                          <a:effectLst/>
                          <a:latin typeface="Times New Roman"/>
                        </a:rPr>
                        <a:t> The model remained impressive in its performance, even when the armband was slightly changed in position to 84%.</a:t>
                      </a:r>
                      <a:endParaRPr lang="en-US" sz="1200">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marL="342900" lvl="0" indent="-3429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Limitations of Feature Extraction: </a:t>
                      </a:r>
                      <a:r>
                        <a:rPr lang="en-US" sz="1200" b="0" i="0" u="none" strike="noStrike" noProof="0">
                          <a:solidFill>
                            <a:srgbClr val="000000"/>
                          </a:solidFill>
                          <a:effectLst/>
                          <a:latin typeface="Times New Roman"/>
                        </a:rPr>
                        <a:t>Traditional methods may lose some vital data during features extraction, thus leading to low accuracy in the recognition of gestures.</a:t>
                      </a:r>
                      <a:endParaRPr lang="en-US" sz="1200">
                        <a:latin typeface="Times New Roman"/>
                      </a:endParaRPr>
                    </a:p>
                    <a:p>
                      <a:pPr marL="342900" lvl="0" indent="-3429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High Cost of </a:t>
                      </a:r>
                      <a:r>
                        <a:rPr lang="en-US" sz="1200" b="1" i="0" u="none" strike="noStrike" noProof="0" err="1">
                          <a:solidFill>
                            <a:srgbClr val="000000"/>
                          </a:solidFill>
                          <a:effectLst/>
                          <a:latin typeface="Times New Roman"/>
                        </a:rPr>
                        <a:t>sEMG</a:t>
                      </a:r>
                      <a:r>
                        <a:rPr lang="en-US" sz="1200" b="1" i="0" u="none" strike="noStrike" noProof="0">
                          <a:solidFill>
                            <a:srgbClr val="000000"/>
                          </a:solidFill>
                          <a:effectLst/>
                          <a:latin typeface="Times New Roman"/>
                        </a:rPr>
                        <a:t> Devices:</a:t>
                      </a:r>
                      <a:r>
                        <a:rPr lang="en-US" sz="1200" b="0" i="0" u="none" strike="noStrike" noProof="0">
                          <a:solidFill>
                            <a:srgbClr val="000000"/>
                          </a:solidFill>
                          <a:effectLst/>
                          <a:latin typeface="Times New Roman"/>
                        </a:rPr>
                        <a:t> The availability and current cost of these </a:t>
                      </a:r>
                      <a:r>
                        <a:rPr lang="en-US" sz="1200" b="0" i="0" u="none" strike="noStrike" noProof="0" err="1">
                          <a:solidFill>
                            <a:srgbClr val="000000"/>
                          </a:solidFill>
                          <a:effectLst/>
                          <a:latin typeface="Times New Roman"/>
                        </a:rPr>
                        <a:t>sEMG</a:t>
                      </a:r>
                      <a:r>
                        <a:rPr lang="en-US" sz="1200" b="0" i="0" u="none" strike="noStrike" noProof="0">
                          <a:solidFill>
                            <a:srgbClr val="000000"/>
                          </a:solidFill>
                          <a:effectLst/>
                          <a:latin typeface="Times New Roman"/>
                        </a:rPr>
                        <a:t> systems are high. There is a need to have cheap and more accessible devices.</a:t>
                      </a:r>
                      <a:endParaRPr lang="en-US" sz="1200">
                        <a:latin typeface="Times New Roman"/>
                      </a:endParaRPr>
                    </a:p>
                    <a:p>
                      <a:pPr marL="342900" lvl="0" indent="-342900" algn="l">
                        <a:buAutoNum type="arabicPeriod"/>
                      </a:pPr>
                      <a:r>
                        <a:rPr lang="en-US" sz="1200" b="1" i="0" u="none" strike="noStrike" noProof="0">
                          <a:solidFill>
                            <a:srgbClr val="000000"/>
                          </a:solidFill>
                          <a:effectLst/>
                          <a:latin typeface="Times New Roman"/>
                        </a:rPr>
                        <a:t>Complexity in Training:</a:t>
                      </a:r>
                      <a:r>
                        <a:rPr lang="en-US" sz="1200" b="0" i="0" u="none" strike="noStrike" noProof="0">
                          <a:solidFill>
                            <a:srgbClr val="000000"/>
                          </a:solidFill>
                          <a:effectLst/>
                          <a:latin typeface="Times New Roman"/>
                        </a:rPr>
                        <a:t> Deep learning models require much data and time to train. There is a need to simplify these models without loss of accuracy.</a:t>
                      </a:r>
                      <a:endParaRPr lang="en-US" sz="1200">
                        <a:latin typeface="Times New Roman"/>
                      </a:endParaRPr>
                    </a:p>
                  </a:txBody>
                  <a:tcPr marL="45720" marR="45720">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401671978"/>
                  </a:ext>
                </a:extLst>
              </a:tr>
            </a:tbl>
          </a:graphicData>
        </a:graphic>
      </p:graphicFrame>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95832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582112A-69B0-423F-E825-B66D072A0FCF}"/>
              </a:ext>
            </a:extLst>
          </p:cNvPr>
          <p:cNvGraphicFramePr>
            <a:graphicFrameLocks noGrp="1"/>
          </p:cNvGraphicFramePr>
          <p:nvPr>
            <p:extLst>
              <p:ext uri="{D42A27DB-BD31-4B8C-83A1-F6EECF244321}">
                <p14:modId xmlns:p14="http://schemas.microsoft.com/office/powerpoint/2010/main" val="1902530938"/>
              </p:ext>
            </p:extLst>
          </p:nvPr>
        </p:nvGraphicFramePr>
        <p:xfrm>
          <a:off x="0" y="9525"/>
          <a:ext cx="12204580" cy="7351395"/>
        </p:xfrm>
        <a:graphic>
          <a:graphicData uri="http://schemas.openxmlformats.org/drawingml/2006/table">
            <a:tbl>
              <a:tblPr bandRow="1">
                <a:tableStyleId>{487C13AC-C4EB-4B75-A16E-F28B5C2F6171}</a:tableStyleId>
              </a:tblPr>
              <a:tblGrid>
                <a:gridCol w="628650">
                  <a:extLst>
                    <a:ext uri="{9D8B030D-6E8A-4147-A177-3AD203B41FA5}">
                      <a16:colId xmlns:a16="http://schemas.microsoft.com/office/drawing/2014/main" val="25129366"/>
                    </a:ext>
                  </a:extLst>
                </a:gridCol>
                <a:gridCol w="2514596">
                  <a:extLst>
                    <a:ext uri="{9D8B030D-6E8A-4147-A177-3AD203B41FA5}">
                      <a16:colId xmlns:a16="http://schemas.microsoft.com/office/drawing/2014/main" val="3216673658"/>
                    </a:ext>
                  </a:extLst>
                </a:gridCol>
                <a:gridCol w="722333">
                  <a:extLst>
                    <a:ext uri="{9D8B030D-6E8A-4147-A177-3AD203B41FA5}">
                      <a16:colId xmlns:a16="http://schemas.microsoft.com/office/drawing/2014/main" val="2492220384"/>
                    </a:ext>
                  </a:extLst>
                </a:gridCol>
                <a:gridCol w="2143125">
                  <a:extLst>
                    <a:ext uri="{9D8B030D-6E8A-4147-A177-3AD203B41FA5}">
                      <a16:colId xmlns:a16="http://schemas.microsoft.com/office/drawing/2014/main" val="4015422984"/>
                    </a:ext>
                  </a:extLst>
                </a:gridCol>
                <a:gridCol w="3114675">
                  <a:extLst>
                    <a:ext uri="{9D8B030D-6E8A-4147-A177-3AD203B41FA5}">
                      <a16:colId xmlns:a16="http://schemas.microsoft.com/office/drawing/2014/main" val="2494391027"/>
                    </a:ext>
                  </a:extLst>
                </a:gridCol>
                <a:gridCol w="3081201">
                  <a:extLst>
                    <a:ext uri="{9D8B030D-6E8A-4147-A177-3AD203B41FA5}">
                      <a16:colId xmlns:a16="http://schemas.microsoft.com/office/drawing/2014/main" val="441332990"/>
                    </a:ext>
                  </a:extLst>
                </a:gridCol>
              </a:tblGrid>
              <a:tr h="723900">
                <a:tc>
                  <a:txBody>
                    <a:bodyPr/>
                    <a:lstStyle/>
                    <a:p>
                      <a:pPr algn="l" rtl="0" fontAlgn="base"/>
                      <a:r>
                        <a:rPr lang="en-US" sz="1400" b="1" i="0">
                          <a:solidFill>
                            <a:srgbClr val="FFFFFF"/>
                          </a:solidFill>
                          <a:effectLst/>
                          <a:latin typeface="Calibri"/>
                        </a:rPr>
                        <a:t>SL No.</a:t>
                      </a:r>
                      <a:endParaRPr lang="en-US" b="1" i="0">
                        <a:solidFill>
                          <a:srgbClr val="FFFFFF"/>
                        </a:solidFill>
                        <a:effectLst/>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l">
                        <a:lnSpc>
                          <a:spcPct val="100000"/>
                        </a:lnSpc>
                        <a:spcBef>
                          <a:spcPts val="0"/>
                        </a:spcBef>
                        <a:spcAft>
                          <a:spcPts val="0"/>
                        </a:spcAft>
                        <a:buNone/>
                      </a:pPr>
                      <a:r>
                        <a:rPr lang="en-US" sz="1400" b="1" i="0" u="none" strike="noStrike" noProof="0">
                          <a:solidFill>
                            <a:srgbClr val="FFFFFF"/>
                          </a:solidFill>
                          <a:effectLst/>
                          <a:latin typeface="Times New Roman"/>
                        </a:rPr>
                        <a:t>Title of the Paper (Name of Journal)</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algn="l" rtl="0" fontAlgn="base"/>
                      <a:r>
                        <a:rPr lang="en-US" sz="1400" b="1" i="0">
                          <a:solidFill>
                            <a:srgbClr val="FFFFFF"/>
                          </a:solidFill>
                          <a:effectLst/>
                          <a:latin typeface="Times New Roman"/>
                        </a:rPr>
                        <a:t>Year</a:t>
                      </a: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ctr">
                        <a:lnSpc>
                          <a:spcPct val="100000"/>
                        </a:lnSpc>
                        <a:spcBef>
                          <a:spcPts val="0"/>
                        </a:spcBef>
                        <a:spcAft>
                          <a:spcPts val="0"/>
                        </a:spcAft>
                        <a:buNone/>
                      </a:pPr>
                      <a:r>
                        <a:rPr lang="en-US" sz="1400" b="1" i="0" u="none" strike="noStrike" noProof="0">
                          <a:solidFill>
                            <a:srgbClr val="FFFFFF"/>
                          </a:solidFill>
                          <a:effectLst/>
                          <a:latin typeface="Times New Roman"/>
                        </a:rPr>
                        <a:t>Authors</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ctr">
                        <a:lnSpc>
                          <a:spcPct val="100000"/>
                        </a:lnSpc>
                        <a:spcBef>
                          <a:spcPts val="0"/>
                        </a:spcBef>
                        <a:spcAft>
                          <a:spcPts val="0"/>
                        </a:spcAft>
                        <a:buNone/>
                      </a:pPr>
                      <a:r>
                        <a:rPr lang="en-US" sz="1400" b="1" i="0" u="none" strike="noStrike" noProof="0">
                          <a:solidFill>
                            <a:srgbClr val="FFFFFF"/>
                          </a:solidFill>
                          <a:effectLst/>
                          <a:latin typeface="Times New Roman"/>
                        </a:rPr>
                        <a:t>Key Findings</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lvl="0" algn="ctr">
                        <a:lnSpc>
                          <a:spcPct val="100000"/>
                        </a:lnSpc>
                        <a:spcBef>
                          <a:spcPts val="0"/>
                        </a:spcBef>
                        <a:spcAft>
                          <a:spcPts val="0"/>
                        </a:spcAft>
                        <a:buNone/>
                      </a:pPr>
                      <a:r>
                        <a:rPr lang="en-US" sz="1400" b="1" i="0" u="none" strike="noStrike" noProof="0">
                          <a:solidFill>
                            <a:srgbClr val="FFFFFF"/>
                          </a:solidFill>
                          <a:effectLst/>
                          <a:latin typeface="Times New Roman"/>
                        </a:rPr>
                        <a:t>Research Gaps</a:t>
                      </a:r>
                      <a:endParaRPr lang="en-US" sz="1400">
                        <a:latin typeface="Times New Roman"/>
                      </a:endParaRPr>
                    </a:p>
                    <a:p>
                      <a:pPr lvl="0" algn="l">
                        <a:buNone/>
                      </a:pPr>
                      <a:endParaRPr lang="en-US" sz="1400" b="1" i="0">
                        <a:solidFill>
                          <a:srgbClr val="FFFFFF"/>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281148710"/>
                  </a:ext>
                </a:extLst>
              </a:tr>
              <a:tr h="3381375">
                <a:tc>
                  <a:txBody>
                    <a:bodyPr/>
                    <a:lstStyle/>
                    <a:p>
                      <a:pPr algn="ctr" rtl="0" fontAlgn="base"/>
                      <a:r>
                        <a:rPr lang="en-US" sz="1400" b="1" i="0">
                          <a:solidFill>
                            <a:srgbClr val="000000"/>
                          </a:solidFill>
                          <a:effectLst/>
                          <a:latin typeface="Calibri"/>
                        </a:rPr>
                        <a:t>3.</a:t>
                      </a: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lvl="0" algn="l">
                        <a:lnSpc>
                          <a:spcPct val="100000"/>
                        </a:lnSpc>
                        <a:spcBef>
                          <a:spcPts val="0"/>
                        </a:spcBef>
                        <a:spcAft>
                          <a:spcPts val="0"/>
                        </a:spcAft>
                        <a:buNone/>
                      </a:pPr>
                      <a:r>
                        <a:rPr lang="en-IN" sz="1200" b="0" i="0" u="none" strike="noStrike" noProof="0">
                          <a:solidFill>
                            <a:srgbClr val="000000"/>
                          </a:solidFill>
                          <a:effectLst/>
                          <a:latin typeface="Times New Roman"/>
                        </a:rPr>
                        <a:t>Hand Gesture Recognition Using Compact CNN Via </a:t>
                      </a:r>
                      <a:endParaRPr lang="en-US" sz="1200" b="0">
                        <a:latin typeface="Times New Roman"/>
                      </a:endParaRPr>
                    </a:p>
                    <a:p>
                      <a:pPr lvl="0" algn="l">
                        <a:lnSpc>
                          <a:spcPct val="100000"/>
                        </a:lnSpc>
                        <a:spcBef>
                          <a:spcPts val="0"/>
                        </a:spcBef>
                        <a:spcAft>
                          <a:spcPts val="0"/>
                        </a:spcAft>
                        <a:buNone/>
                      </a:pPr>
                      <a:r>
                        <a:rPr lang="en-IN" sz="1200" b="0" i="0" u="none" strike="noStrike" noProof="0">
                          <a:solidFill>
                            <a:srgbClr val="000000"/>
                          </a:solidFill>
                          <a:effectLst/>
                          <a:latin typeface="Times New Roman"/>
                        </a:rPr>
                        <a:t>Surface Electromyography Signals </a:t>
                      </a:r>
                      <a:endParaRPr lang="en-IN" sz="1200" b="0">
                        <a:latin typeface="Times New Roman"/>
                      </a:endParaRPr>
                    </a:p>
                    <a:p>
                      <a:pPr lvl="0" algn="l">
                        <a:lnSpc>
                          <a:spcPct val="100000"/>
                        </a:lnSpc>
                        <a:spcBef>
                          <a:spcPts val="0"/>
                        </a:spcBef>
                        <a:spcAft>
                          <a:spcPts val="0"/>
                        </a:spcAft>
                        <a:buNone/>
                      </a:pPr>
                      <a:endParaRPr lang="en-IN" sz="1200" b="0" i="0" u="none" strike="noStrike" noProof="0">
                        <a:solidFill>
                          <a:srgbClr val="000000"/>
                        </a:solidFill>
                        <a:effectLst/>
                        <a:latin typeface="Times New Roman"/>
                      </a:endParaRPr>
                    </a:p>
                    <a:p>
                      <a:pPr lvl="0" algn="l">
                        <a:buNone/>
                      </a:pPr>
                      <a:endParaRPr lang="en-IN" sz="1800" b="0" i="0" u="none" strike="noStrike">
                        <a:solidFill>
                          <a:srgbClr val="000000"/>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algn="l" rtl="0" fontAlgn="base"/>
                      <a:r>
                        <a:rPr lang="en-US" sz="1200" b="0" i="0">
                          <a:solidFill>
                            <a:srgbClr val="000000"/>
                          </a:solidFill>
                          <a:effectLst/>
                          <a:latin typeface="Times New Roman"/>
                        </a:rPr>
                        <a:t>2020</a:t>
                      </a: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lvl="0" algn="just">
                        <a:lnSpc>
                          <a:spcPct val="100000"/>
                        </a:lnSpc>
                        <a:spcBef>
                          <a:spcPts val="0"/>
                        </a:spcBef>
                        <a:spcAft>
                          <a:spcPts val="0"/>
                        </a:spcAft>
                        <a:buNone/>
                      </a:pPr>
                      <a:r>
                        <a:rPr lang="en-US" sz="1200" b="0" i="0" u="none" strike="noStrike" noProof="0">
                          <a:solidFill>
                            <a:srgbClr val="000000"/>
                          </a:solidFill>
                          <a:effectLst/>
                          <a:latin typeface="Times New Roman"/>
                        </a:rPr>
                        <a:t>Lin Chen ,et al</a:t>
                      </a:r>
                      <a:endParaRPr lang="en-US" sz="1200" b="0">
                        <a:latin typeface="Times New Roman"/>
                      </a:endParaRPr>
                    </a:p>
                    <a:p>
                      <a:pPr lvl="1" algn="l">
                        <a:lnSpc>
                          <a:spcPct val="100000"/>
                        </a:lnSpc>
                        <a:spcBef>
                          <a:spcPts val="0"/>
                        </a:spcBef>
                        <a:spcAft>
                          <a:spcPts val="0"/>
                        </a:spcAft>
                        <a:buNone/>
                      </a:pPr>
                      <a:endParaRPr lang="en-US" sz="1200" b="0" i="0" u="none" strike="noStrike" noProof="0">
                        <a:solidFill>
                          <a:srgbClr val="000000"/>
                        </a:solidFill>
                        <a:effectLst/>
                        <a:latin typeface="Times New Roman"/>
                      </a:endParaRPr>
                    </a:p>
                    <a:p>
                      <a:pPr lvl="1" algn="r">
                        <a:lnSpc>
                          <a:spcPct val="100000"/>
                        </a:lnSpc>
                        <a:spcBef>
                          <a:spcPts val="0"/>
                        </a:spcBef>
                        <a:spcAft>
                          <a:spcPts val="0"/>
                        </a:spcAft>
                        <a:buNone/>
                      </a:pPr>
                      <a:endParaRPr lang="en-US" sz="1800" b="0" i="0" u="none" strike="noStrike" noProof="0">
                        <a:solidFill>
                          <a:srgbClr val="000000"/>
                        </a:solidFill>
                        <a:effectLst/>
                        <a:latin typeface="Times New Roman"/>
                      </a:endParaRPr>
                    </a:p>
                    <a:p>
                      <a:pPr lvl="0" algn="just">
                        <a:buNone/>
                      </a:pPr>
                      <a:endParaRPr lang="en-US" sz="1600" b="0" i="0" u="none" strike="noStrike">
                        <a:solidFill>
                          <a:srgbClr val="000000"/>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marL="342900" lvl="0" indent="-342900" algn="just">
                        <a:lnSpc>
                          <a:spcPct val="100000"/>
                        </a:lnSpc>
                        <a:spcBef>
                          <a:spcPts val="0"/>
                        </a:spcBef>
                        <a:spcAft>
                          <a:spcPts val="0"/>
                        </a:spcAft>
                        <a:buAutoNum type="arabicPeriod"/>
                      </a:pPr>
                      <a:endParaRPr lang="en-US" sz="1200" b="0" i="0" u="none" strike="noStrike" noProof="0">
                        <a:latin typeface="Times New Roman"/>
                      </a:endParaRPr>
                    </a:p>
                    <a:p>
                      <a:pPr marL="228600" lvl="0" indent="-228600" algn="just">
                        <a:lnSpc>
                          <a:spcPct val="100000"/>
                        </a:lnSpc>
                        <a:spcBef>
                          <a:spcPts val="0"/>
                        </a:spcBef>
                        <a:spcAft>
                          <a:spcPts val="0"/>
                        </a:spcAft>
                        <a:buAutoNum type="arabicPeriod"/>
                      </a:pPr>
                      <a:r>
                        <a:rPr lang="en-US" sz="1200" b="0" i="0" u="none" strike="noStrike" noProof="0">
                          <a:solidFill>
                            <a:srgbClr val="000000"/>
                          </a:solidFill>
                          <a:latin typeface="Times New Roman"/>
                        </a:rPr>
                        <a:t>EMG Net is highly accurate (98.81%) and resource-efficient.</a:t>
                      </a:r>
                      <a:endParaRPr lang="en-US" sz="1200">
                        <a:latin typeface="Times New Roman"/>
                      </a:endParaRPr>
                    </a:p>
                    <a:p>
                      <a:pPr marL="228600" lvl="0" indent="-228600" algn="just">
                        <a:lnSpc>
                          <a:spcPct val="100000"/>
                        </a:lnSpc>
                        <a:spcBef>
                          <a:spcPts val="0"/>
                        </a:spcBef>
                        <a:spcAft>
                          <a:spcPts val="0"/>
                        </a:spcAft>
                        <a:buAutoNum type="arabicPeriod"/>
                      </a:pPr>
                      <a:r>
                        <a:rPr lang="en-US" sz="1200" b="0" i="0" u="none" strike="noStrike" noProof="0">
                          <a:solidFill>
                            <a:srgbClr val="000000"/>
                          </a:solidFill>
                          <a:latin typeface="Times New Roman"/>
                        </a:rPr>
                        <a:t>Utilizes CWT for enhanced signal processing performance.</a:t>
                      </a:r>
                      <a:endParaRPr lang="en-US" sz="1200">
                        <a:latin typeface="Times New Roman"/>
                      </a:endParaRPr>
                    </a:p>
                    <a:p>
                      <a:pPr marL="228600" lvl="0" indent="-228600" algn="just">
                        <a:lnSpc>
                          <a:spcPct val="100000"/>
                        </a:lnSpc>
                        <a:spcBef>
                          <a:spcPts val="0"/>
                        </a:spcBef>
                        <a:spcAft>
                          <a:spcPts val="0"/>
                        </a:spcAft>
                        <a:buAutoNum type="arabicPeriod"/>
                      </a:pPr>
                      <a:r>
                        <a:rPr lang="en-US" sz="1200" b="0" i="0" u="none" strike="noStrike" noProof="0">
                          <a:solidFill>
                            <a:srgbClr val="000000"/>
                          </a:solidFill>
                          <a:latin typeface="Times New Roman"/>
                        </a:rPr>
                        <a:t>Perfect mat for assistive devices: Improves functioning in prosthetic limbs.</a:t>
                      </a:r>
                      <a:endParaRPr lang="en-US" sz="1200">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tc>
                  <a:txBody>
                    <a:bodyPr/>
                    <a:lstStyle/>
                    <a:p>
                      <a:pPr marL="228600" lvl="0" indent="-2286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Model Efficiency: </a:t>
                      </a:r>
                      <a:r>
                        <a:rPr lang="en-US" sz="1200" b="0" i="0" u="none" strike="noStrike" noProof="0">
                          <a:solidFill>
                            <a:srgbClr val="000000"/>
                          </a:solidFill>
                          <a:effectLst/>
                          <a:latin typeface="Times New Roman"/>
                        </a:rPr>
                        <a:t>Current models are complex in nature, computationally expensive, and are resource hungry. There's a need for research in improving model efficiency to attain high accuracy with reduced resources.</a:t>
                      </a:r>
                      <a:endParaRPr lang="en-US" sz="1200">
                        <a:latin typeface="Times New Roman"/>
                      </a:endParaRPr>
                    </a:p>
                    <a:p>
                      <a:pPr marL="228600" lvl="0" indent="-2286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Data Limits:</a:t>
                      </a:r>
                      <a:r>
                        <a:rPr lang="en-US" sz="1200" b="0" i="0" u="none" strike="noStrike" noProof="0">
                          <a:solidFill>
                            <a:srgbClr val="000000"/>
                          </a:solidFill>
                          <a:effectLst/>
                          <a:latin typeface="Times New Roman"/>
                        </a:rPr>
                        <a:t> Deep learning requires a huge amount of data to train the models. It is challenging to collect. Research can be done on creating models that work well on less amounts of data.</a:t>
                      </a:r>
                      <a:endParaRPr lang="en-US" sz="1200">
                        <a:latin typeface="Times New Roman"/>
                      </a:endParaRPr>
                    </a:p>
                    <a:p>
                      <a:pPr marL="228600" lvl="0" indent="-2286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Real-time Applications:</a:t>
                      </a:r>
                      <a:r>
                        <a:rPr lang="en-US" sz="1200" b="0" i="0" u="none" strike="noStrike" noProof="0">
                          <a:solidFill>
                            <a:srgbClr val="000000"/>
                          </a:solidFill>
                          <a:effectLst/>
                          <a:latin typeface="Times New Roman"/>
                        </a:rPr>
                        <a:t> It is a known fact that many existing studies have emphasized more on accuracy and not addressed the challenges presented by real-time gesture recognition applications. Research should aim at optimizing models for real-time use.</a:t>
                      </a:r>
                      <a:endParaRPr lang="en-US">
                        <a:latin typeface="Times New Roman"/>
                      </a:endParaRPr>
                    </a:p>
                  </a:txBody>
                  <a:tcPr marL="45720" marR="45720">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25799946"/>
                  </a:ext>
                </a:extLst>
              </a:tr>
              <a:tr h="3238500">
                <a:tc>
                  <a:txBody>
                    <a:bodyPr/>
                    <a:lstStyle/>
                    <a:p>
                      <a:pPr algn="ctr" rtl="0" fontAlgn="base"/>
                      <a:r>
                        <a:rPr lang="en-US" sz="1400" b="1" i="0">
                          <a:solidFill>
                            <a:srgbClr val="000000"/>
                          </a:solidFill>
                          <a:effectLst/>
                          <a:latin typeface="Calibri"/>
                        </a:rPr>
                        <a:t>4.</a:t>
                      </a:r>
                      <a:endParaRPr lang="en-US" b="0" i="0">
                        <a:solidFill>
                          <a:srgbClr val="000000"/>
                        </a:solidFill>
                        <a:effectLst/>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lvl="0" algn="l">
                        <a:lnSpc>
                          <a:spcPct val="100000"/>
                        </a:lnSpc>
                        <a:spcBef>
                          <a:spcPts val="0"/>
                        </a:spcBef>
                        <a:spcAft>
                          <a:spcPts val="0"/>
                        </a:spcAft>
                        <a:buNone/>
                      </a:pPr>
                      <a:endParaRPr lang="en-US" sz="1200" b="0" i="0" u="none" strike="noStrike" noProof="0">
                        <a:solidFill>
                          <a:srgbClr val="231F20"/>
                        </a:solidFill>
                        <a:effectLst/>
                        <a:latin typeface="Times New Roman"/>
                      </a:endParaRPr>
                    </a:p>
                    <a:p>
                      <a:pPr lvl="0" algn="l">
                        <a:lnSpc>
                          <a:spcPct val="100000"/>
                        </a:lnSpc>
                        <a:spcBef>
                          <a:spcPts val="0"/>
                        </a:spcBef>
                        <a:spcAft>
                          <a:spcPts val="0"/>
                        </a:spcAft>
                        <a:buNone/>
                      </a:pPr>
                      <a:r>
                        <a:rPr lang="en-US" sz="1200" b="0" i="0" u="none" strike="noStrike" noProof="0">
                          <a:solidFill>
                            <a:srgbClr val="000000"/>
                          </a:solidFill>
                          <a:effectLst/>
                          <a:latin typeface="Times New Roman"/>
                        </a:rPr>
                        <a:t>Hardware and Software Design and Implementation of </a:t>
                      </a:r>
                      <a:endParaRPr lang="en-US" sz="1200" b="0">
                        <a:latin typeface="Times New Roman"/>
                      </a:endParaRPr>
                    </a:p>
                    <a:p>
                      <a:pPr lvl="0" algn="l">
                        <a:lnSpc>
                          <a:spcPct val="100000"/>
                        </a:lnSpc>
                        <a:spcBef>
                          <a:spcPts val="0"/>
                        </a:spcBef>
                        <a:spcAft>
                          <a:spcPts val="0"/>
                        </a:spcAft>
                        <a:buNone/>
                      </a:pPr>
                      <a:r>
                        <a:rPr lang="en-US" sz="1200" b="0" i="0" u="none" strike="noStrike" noProof="0">
                          <a:solidFill>
                            <a:srgbClr val="000000"/>
                          </a:solidFill>
                          <a:effectLst/>
                          <a:latin typeface="Times New Roman"/>
                        </a:rPr>
                        <a:t>Surface-EMG-Based Gesture Recognition and Control System</a:t>
                      </a:r>
                      <a:endParaRPr lang="en-US" sz="1200" b="0">
                        <a:latin typeface="Times New Roman"/>
                      </a:endParaRPr>
                    </a:p>
                    <a:p>
                      <a:pPr lvl="0" algn="l">
                        <a:buNone/>
                      </a:pPr>
                      <a:endParaRPr lang="en-US" sz="1800" b="0" i="0" u="none" strike="noStrike">
                        <a:solidFill>
                          <a:srgbClr val="222222"/>
                        </a:solidFill>
                        <a:effectLst/>
                        <a:latin typeface="Calibri"/>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algn="l" rtl="0" fontAlgn="base"/>
                      <a:r>
                        <a:rPr lang="en-US" sz="1200" b="0" i="0" u="none" strike="noStrike">
                          <a:solidFill>
                            <a:srgbClr val="000000"/>
                          </a:solidFill>
                          <a:effectLst/>
                          <a:latin typeface="Times New Roman"/>
                        </a:rPr>
                        <a:t>2024</a:t>
                      </a: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marL="0" lvl="0" indent="0" algn="l">
                        <a:lnSpc>
                          <a:spcPct val="100000"/>
                        </a:lnSpc>
                        <a:spcBef>
                          <a:spcPts val="0"/>
                        </a:spcBef>
                        <a:spcAft>
                          <a:spcPts val="0"/>
                        </a:spcAft>
                        <a:buNone/>
                      </a:pPr>
                      <a:r>
                        <a:rPr lang="en-US" sz="1200">
                          <a:latin typeface="Times New Roman"/>
                        </a:rPr>
                        <a:t>Z. Zhang ,et al</a:t>
                      </a:r>
                    </a:p>
                    <a:p>
                      <a:pPr marL="0" lvl="0" indent="0" algn="l">
                        <a:lnSpc>
                          <a:spcPct val="100000"/>
                        </a:lnSpc>
                        <a:spcBef>
                          <a:spcPts val="0"/>
                        </a:spcBef>
                        <a:spcAft>
                          <a:spcPts val="0"/>
                        </a:spcAft>
                        <a:buNone/>
                      </a:pPr>
                      <a:endParaRPr lang="en-US" sz="1200">
                        <a:latin typeface="Times New Roman"/>
                      </a:endParaRPr>
                    </a:p>
                    <a:p>
                      <a:pPr lvl="0" algn="l">
                        <a:lnSpc>
                          <a:spcPct val="100000"/>
                        </a:lnSpc>
                        <a:spcBef>
                          <a:spcPts val="0"/>
                        </a:spcBef>
                        <a:spcAft>
                          <a:spcPts val="0"/>
                        </a:spcAft>
                        <a:buNone/>
                      </a:pPr>
                      <a:endParaRPr lang="en-US" sz="1200" b="0" i="0" u="none" strike="noStrike" noProof="0">
                        <a:solidFill>
                          <a:srgbClr val="231F20"/>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marL="228600" lvl="0" indent="-228600" algn="l">
                        <a:lnSpc>
                          <a:spcPct val="100000"/>
                        </a:lnSpc>
                        <a:spcBef>
                          <a:spcPts val="0"/>
                        </a:spcBef>
                        <a:spcAft>
                          <a:spcPts val="0"/>
                        </a:spcAft>
                        <a:buAutoNum type="arabicPeriod"/>
                      </a:pPr>
                      <a:endParaRPr lang="en-US" sz="1200" b="0" i="0" u="none" strike="noStrike" noProof="0">
                        <a:solidFill>
                          <a:schemeClr val="tx1"/>
                        </a:solidFill>
                        <a:effectLst/>
                        <a:latin typeface="Times New Roman"/>
                      </a:endParaRPr>
                    </a:p>
                    <a:p>
                      <a:pPr marL="228600" lvl="0" indent="-228600" algn="l">
                        <a:lnSpc>
                          <a:spcPct val="100000"/>
                        </a:lnSpc>
                        <a:spcBef>
                          <a:spcPts val="0"/>
                        </a:spcBef>
                        <a:spcAft>
                          <a:spcPts val="0"/>
                        </a:spcAft>
                        <a:buAutoNum type="arabicPeriod"/>
                      </a:pPr>
                      <a:r>
                        <a:rPr lang="en-US" sz="1200" b="1" i="0" u="none" strike="noStrike" noProof="0">
                          <a:solidFill>
                            <a:schemeClr val="tx1"/>
                          </a:solidFill>
                          <a:effectLst/>
                          <a:latin typeface="Times New Roman"/>
                        </a:rPr>
                        <a:t>Accuracy: </a:t>
                      </a:r>
                      <a:r>
                        <a:rPr lang="en-US" sz="1200" b="0" i="0" u="none" strike="noStrike" noProof="0">
                          <a:solidFill>
                            <a:schemeClr val="tx1"/>
                          </a:solidFill>
                          <a:effectLst/>
                          <a:latin typeface="Times New Roman"/>
                        </a:rPr>
                        <a:t>The gesture recognition system was successful as it realized a high accuracy of 93.75% using advanced algorithms. </a:t>
                      </a:r>
                    </a:p>
                    <a:p>
                      <a:pPr marL="228600" lvl="0" indent="-228600" algn="l">
                        <a:lnSpc>
                          <a:spcPct val="100000"/>
                        </a:lnSpc>
                        <a:spcBef>
                          <a:spcPts val="0"/>
                        </a:spcBef>
                        <a:spcAft>
                          <a:spcPts val="0"/>
                        </a:spcAft>
                        <a:buAutoNum type="arabicPeriod"/>
                      </a:pPr>
                      <a:endParaRPr lang="en-US" sz="1200" b="0" i="0" u="none" strike="noStrike" noProof="0">
                        <a:solidFill>
                          <a:schemeClr val="tx1"/>
                        </a:solidFill>
                        <a:effectLst/>
                        <a:latin typeface="Times New Roman"/>
                      </a:endParaRPr>
                    </a:p>
                    <a:p>
                      <a:pPr marL="228600" lvl="0" indent="-228600" algn="l">
                        <a:lnSpc>
                          <a:spcPct val="100000"/>
                        </a:lnSpc>
                        <a:spcBef>
                          <a:spcPts val="0"/>
                        </a:spcBef>
                        <a:spcAft>
                          <a:spcPts val="0"/>
                        </a:spcAft>
                        <a:buAutoNum type="arabicPeriod"/>
                      </a:pPr>
                      <a:r>
                        <a:rPr lang="en-US" sz="1200" b="1" i="0" u="none" strike="noStrike" noProof="0">
                          <a:solidFill>
                            <a:schemeClr val="tx1"/>
                          </a:solidFill>
                          <a:effectLst/>
                          <a:latin typeface="Times New Roman"/>
                        </a:rPr>
                        <a:t>Control of a Prosthetic Arm:</a:t>
                      </a:r>
                      <a:r>
                        <a:rPr lang="en-US" sz="1200" b="0" i="0" u="none" strike="noStrike" noProof="0">
                          <a:solidFill>
                            <a:schemeClr val="tx1"/>
                          </a:solidFill>
                          <a:effectLst/>
                          <a:latin typeface="Times New Roman"/>
                        </a:rPr>
                        <a:t> This can be achieved by effectively controlling a 3D-printed prosthetic arm that allows for accurate finger and wrist movements.</a:t>
                      </a:r>
                      <a:endParaRPr lang="en-US" sz="1200">
                        <a:solidFill>
                          <a:schemeClr val="tx1"/>
                        </a:solidFill>
                        <a:latin typeface="Times New Roman"/>
                      </a:endParaRPr>
                    </a:p>
                    <a:p>
                      <a:pPr marL="228600" lvl="0" indent="-228600" algn="l">
                        <a:lnSpc>
                          <a:spcPct val="100000"/>
                        </a:lnSpc>
                        <a:spcBef>
                          <a:spcPts val="0"/>
                        </a:spcBef>
                        <a:spcAft>
                          <a:spcPts val="0"/>
                        </a:spcAft>
                        <a:buAutoNum type="arabicPeriod"/>
                      </a:pPr>
                      <a:endParaRPr lang="en-US" sz="1200" b="0" i="0" u="none" strike="noStrike" noProof="0">
                        <a:solidFill>
                          <a:schemeClr val="tx1"/>
                        </a:solidFill>
                        <a:effectLst/>
                        <a:latin typeface="Times New Roman"/>
                      </a:endParaRPr>
                    </a:p>
                    <a:p>
                      <a:pPr marL="228600" lvl="0" indent="-228600" algn="l">
                        <a:lnSpc>
                          <a:spcPct val="100000"/>
                        </a:lnSpc>
                        <a:spcBef>
                          <a:spcPts val="0"/>
                        </a:spcBef>
                        <a:spcAft>
                          <a:spcPts val="0"/>
                        </a:spcAft>
                        <a:buAutoNum type="arabicPeriod"/>
                      </a:pPr>
                      <a:r>
                        <a:rPr lang="en-US" sz="1200" b="1" i="0" u="none" strike="noStrike" noProof="0">
                          <a:solidFill>
                            <a:schemeClr val="tx1"/>
                          </a:solidFill>
                          <a:effectLst/>
                          <a:latin typeface="Times New Roman"/>
                        </a:rPr>
                        <a:t>Design Optimization: </a:t>
                      </a:r>
                      <a:r>
                        <a:rPr lang="en-US" sz="1200" b="0" i="0" u="none" strike="noStrike" noProof="0">
                          <a:solidFill>
                            <a:schemeClr val="tx1"/>
                          </a:solidFill>
                          <a:effectLst/>
                          <a:latin typeface="Times New Roman"/>
                        </a:rPr>
                        <a:t>The use of three electrodes on the armband was found to optimize the signal detection accuracy and reduce errors.</a:t>
                      </a:r>
                      <a:endParaRPr lang="en-US">
                        <a:solidFill>
                          <a:schemeClr val="tx1"/>
                        </a:solidFill>
                        <a:latin typeface="Times New Roman"/>
                      </a:endParaRPr>
                    </a:p>
                    <a:p>
                      <a:pPr marL="342900" lvl="0" indent="-342900" algn="l">
                        <a:lnSpc>
                          <a:spcPct val="100000"/>
                        </a:lnSpc>
                        <a:spcBef>
                          <a:spcPts val="0"/>
                        </a:spcBef>
                        <a:spcAft>
                          <a:spcPts val="0"/>
                        </a:spcAft>
                        <a:buAutoNum type="arabicPeriod"/>
                      </a:pPr>
                      <a:endParaRPr lang="en-US" sz="1200" b="0" i="0" u="none" strike="noStrike" noProof="0">
                        <a:solidFill>
                          <a:srgbClr val="000000"/>
                        </a:solidFill>
                        <a:effectLst/>
                        <a:latin typeface="Times New Roman"/>
                      </a:endParaRPr>
                    </a:p>
                  </a:txBody>
                  <a:tcPr>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tc>
                  <a:txBody>
                    <a:bodyPr/>
                    <a:lstStyle/>
                    <a:p>
                      <a:pPr marL="228600" lvl="0" indent="-228600" algn="l">
                        <a:lnSpc>
                          <a:spcPct val="100000"/>
                        </a:lnSpc>
                        <a:spcBef>
                          <a:spcPts val="0"/>
                        </a:spcBef>
                        <a:spcAft>
                          <a:spcPts val="0"/>
                        </a:spcAft>
                        <a:buAutoNum type="arabicPeriod"/>
                      </a:pPr>
                      <a:r>
                        <a:rPr lang="en-US" sz="1200" b="0" i="0" u="none" strike="noStrike" noProof="0">
                          <a:solidFill>
                            <a:srgbClr val="000000"/>
                          </a:solidFill>
                          <a:effectLst/>
                          <a:latin typeface="Times New Roman"/>
                        </a:rPr>
                        <a:t>The integration of the complementary sensors, such as accelerometers, would be a potential improvement in various environments to improve the accuracy of gesture recognition.</a:t>
                      </a:r>
                      <a:endParaRPr lang="en-US" sz="1200">
                        <a:latin typeface="Times New Roman"/>
                      </a:endParaRPr>
                    </a:p>
                    <a:p>
                      <a:pPr marL="228600" lvl="0" indent="-228600" algn="l">
                        <a:lnSpc>
                          <a:spcPct val="100000"/>
                        </a:lnSpc>
                        <a:spcBef>
                          <a:spcPts val="0"/>
                        </a:spcBef>
                        <a:spcAft>
                          <a:spcPts val="0"/>
                        </a:spcAft>
                        <a:buAutoNum type="arabicPeriod"/>
                      </a:pPr>
                      <a:endParaRPr lang="en-US" sz="1200" b="0" i="0" u="none" strike="noStrike" noProof="0">
                        <a:solidFill>
                          <a:srgbClr val="000000"/>
                        </a:solidFill>
                        <a:effectLst/>
                        <a:latin typeface="Times New Roman"/>
                      </a:endParaRPr>
                    </a:p>
                    <a:p>
                      <a:pPr marL="228600" lvl="0" indent="-2286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Long-term Usability:</a:t>
                      </a:r>
                      <a:r>
                        <a:rPr lang="en-US" sz="1200" b="0" i="0" u="none" strike="noStrike" noProof="0">
                          <a:solidFill>
                            <a:srgbClr val="000000"/>
                          </a:solidFill>
                          <a:effectLst/>
                          <a:latin typeface="Times New Roman"/>
                        </a:rPr>
                        <a:t> The performance of several gesture recognition systems in real-life conditions should be investigated, with particular emphasis on longer-term use and multiple subjects. </a:t>
                      </a:r>
                      <a:endParaRPr lang="en-US" sz="1200">
                        <a:latin typeface="Times New Roman"/>
                      </a:endParaRPr>
                    </a:p>
                    <a:p>
                      <a:pPr marL="228600" lvl="0" indent="-228600" algn="l">
                        <a:lnSpc>
                          <a:spcPct val="100000"/>
                        </a:lnSpc>
                        <a:spcBef>
                          <a:spcPts val="0"/>
                        </a:spcBef>
                        <a:spcAft>
                          <a:spcPts val="0"/>
                        </a:spcAft>
                        <a:buAutoNum type="arabicPeriod"/>
                      </a:pPr>
                      <a:endParaRPr lang="en-US" sz="1200" b="0" i="0" u="none" strike="noStrike" noProof="0">
                        <a:solidFill>
                          <a:srgbClr val="000000"/>
                        </a:solidFill>
                        <a:effectLst/>
                        <a:latin typeface="Times New Roman"/>
                      </a:endParaRPr>
                    </a:p>
                    <a:p>
                      <a:pPr marL="228600" lvl="0" indent="-228600" algn="l">
                        <a:lnSpc>
                          <a:spcPct val="100000"/>
                        </a:lnSpc>
                        <a:spcBef>
                          <a:spcPts val="0"/>
                        </a:spcBef>
                        <a:spcAft>
                          <a:spcPts val="0"/>
                        </a:spcAft>
                        <a:buAutoNum type="arabicPeriod"/>
                      </a:pPr>
                      <a:r>
                        <a:rPr lang="en-US" sz="1200" b="1" i="0" u="none" strike="noStrike" noProof="0">
                          <a:solidFill>
                            <a:srgbClr val="000000"/>
                          </a:solidFill>
                          <a:effectLst/>
                          <a:latin typeface="Times New Roman"/>
                        </a:rPr>
                        <a:t>Personalization:</a:t>
                      </a:r>
                      <a:r>
                        <a:rPr lang="en-US" sz="1200" b="0" i="0" u="none" strike="noStrike" noProof="0">
                          <a:solidFill>
                            <a:srgbClr val="000000"/>
                          </a:solidFill>
                          <a:effectLst/>
                          <a:latin typeface="Times New Roman"/>
                        </a:rPr>
                        <a:t> Adaptive algorithms in prosthetic control systems could be developed based on variable individual muscle conditions.</a:t>
                      </a:r>
                      <a:endParaRPr lang="en-US" sz="1200">
                        <a:latin typeface="Times New Roman"/>
                      </a:endParaRPr>
                    </a:p>
                  </a:txBody>
                  <a:tcPr marL="45720" marR="45720">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401671978"/>
                  </a:ext>
                </a:extLst>
              </a:tr>
            </a:tbl>
          </a:graphicData>
        </a:graphic>
      </p:graphicFrame>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12320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a:latin typeface="Times New Roman"/>
                <a:sym typeface="Montserrat"/>
              </a:rPr>
              <a:t>Literature Survey</a:t>
            </a:r>
            <a:endParaRPr sz="2800">
              <a:latin typeface="Times New Roman"/>
            </a:endParaRPr>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a:latin typeface="Times New Roman"/>
                <a:ea typeface="Verdana"/>
              </a:rPr>
              <a:t>Key Publications </a:t>
            </a:r>
          </a:p>
          <a:p>
            <a:pPr marL="285750" indent="-285750">
              <a:buChar char="•"/>
            </a:pPr>
            <a:r>
              <a:rPr lang="en-IN">
                <a:latin typeface="Times New Roman"/>
                <a:ea typeface="Verdana"/>
                <a:hlinkClick r:id="rId3"/>
              </a:rPr>
              <a:t>Research paper 1</a:t>
            </a:r>
            <a:endParaRPr lang="en-IN">
              <a:latin typeface="Times New Roman"/>
              <a:ea typeface="Verdana"/>
            </a:endParaRPr>
          </a:p>
          <a:p>
            <a:pPr marL="285750" indent="-285750">
              <a:buChar char="•"/>
            </a:pPr>
            <a:r>
              <a:rPr lang="en-IN">
                <a:latin typeface="Times New Roman"/>
                <a:ea typeface="Verdana"/>
                <a:hlinkClick r:id="rId4"/>
              </a:rPr>
              <a:t>Research paper 2</a:t>
            </a:r>
            <a:endParaRPr lang="en-IN">
              <a:latin typeface="Times New Roman"/>
              <a:ea typeface="Verdana"/>
            </a:endParaRPr>
          </a:p>
          <a:p>
            <a:pPr marL="285750" indent="-285750">
              <a:buChar char="•"/>
            </a:pPr>
            <a:r>
              <a:rPr lang="en-IN">
                <a:latin typeface="Times New Roman"/>
                <a:ea typeface="Verdana"/>
                <a:hlinkClick r:id="rId5"/>
              </a:rPr>
              <a:t>Research paper 3</a:t>
            </a:r>
            <a:endParaRPr lang="en-IN">
              <a:latin typeface="Times New Roman"/>
              <a:ea typeface="Verdana"/>
            </a:endParaRPr>
          </a:p>
          <a:p>
            <a:pPr marL="285750" indent="-285750">
              <a:buChar char="•"/>
            </a:pPr>
            <a:r>
              <a:rPr lang="en-IN">
                <a:latin typeface="Times New Roman"/>
                <a:ea typeface="Verdana"/>
                <a:hlinkClick r:id="rId6"/>
              </a:rPr>
              <a:t>Research paper 4</a:t>
            </a:r>
            <a:endParaRPr lang="en-IN">
              <a:latin typeface="Times New Roman"/>
              <a:ea typeface="Verdana"/>
            </a:endParaRPr>
          </a:p>
          <a:p>
            <a:pPr marL="285750" indent="-285750">
              <a:buChar char="•"/>
            </a:pPr>
            <a:endParaRPr lang="en-IN" sz="1800">
              <a:latin typeface="Times New Roman"/>
              <a:ea typeface="Verdana"/>
            </a:endParaRPr>
          </a:p>
          <a:p>
            <a:pPr marL="285750" indent="-285750">
              <a:buChar char="•"/>
            </a:pPr>
            <a:endParaRPr lang="en-IN" sz="1800">
              <a:latin typeface="Times New Roman"/>
              <a:ea typeface="Verdana"/>
            </a:endParaRPr>
          </a:p>
          <a:p>
            <a:pPr marL="285750" indent="-285750">
              <a:buChar char="•"/>
            </a:pPr>
            <a:r>
              <a:rPr lang="en-IN" sz="1800" b="1">
                <a:latin typeface="Times New Roman"/>
                <a:ea typeface="Verdana"/>
              </a:rPr>
              <a:t>Key Resources – Whitepaper| Application Notes |  Datasheet| Others</a:t>
            </a:r>
            <a:endParaRPr lang="en-IN" sz="1800">
              <a:latin typeface="Times New Roman"/>
              <a:ea typeface="Verdana"/>
            </a:endParaRPr>
          </a:p>
          <a:p>
            <a:pPr>
              <a:buFont typeface="Arial" panose="020B0604020202020204" pitchFamily="34" charset="0"/>
              <a:buChar char="•"/>
            </a:pPr>
            <a:r>
              <a:rPr lang="en-IN">
                <a:latin typeface="Times New Roman"/>
                <a:ea typeface="Verdana"/>
              </a:rPr>
              <a:t>     CAPMYO Dataset</a:t>
            </a:r>
          </a:p>
          <a:p>
            <a:pPr marL="285750" indent="-285750">
              <a:buFont typeface="Arial" panose="020B0604020202020204" pitchFamily="34" charset="0"/>
              <a:buChar char="•"/>
            </a:pPr>
            <a:r>
              <a:rPr lang="en-IN">
                <a:latin typeface="Times New Roman"/>
                <a:ea typeface="Verdana"/>
              </a:rPr>
              <a:t>Nina pro datasets</a:t>
            </a:r>
          </a:p>
          <a:p>
            <a:pPr marL="285750" indent="-285750">
              <a:buFont typeface="Arial" panose="020B0604020202020204" pitchFamily="34" charset="0"/>
              <a:buChar char="•"/>
            </a:pPr>
            <a:r>
              <a:rPr lang="en-IN">
                <a:latin typeface="Times New Roman"/>
                <a:ea typeface="Verdana"/>
              </a:rPr>
              <a:t>MYO Armband</a:t>
            </a:r>
          </a:p>
          <a:p>
            <a:pPr marL="285750" marR="0" lvl="0" indent="-285750">
              <a:lnSpc>
                <a:spcPct val="100000"/>
              </a:lnSpc>
              <a:spcBef>
                <a:spcPts val="0"/>
              </a:spcBef>
              <a:spcAft>
                <a:spcPts val="0"/>
              </a:spcAft>
              <a:buFont typeface="Arial" panose="020B0604020202020204" pitchFamily="34" charset="0"/>
              <a:buChar char="•"/>
            </a:pPr>
            <a:endParaRPr lang="en-IN">
              <a:latin typeface="Times New Roman"/>
              <a:ea typeface="Verdana"/>
            </a:endParaRPr>
          </a:p>
          <a:p>
            <a:pPr marL="285750" marR="0" lvl="0" indent="-285750" rtl="0">
              <a:lnSpc>
                <a:spcPct val="100000"/>
              </a:lnSpc>
              <a:spcBef>
                <a:spcPts val="0"/>
              </a:spcBef>
              <a:spcAft>
                <a:spcPts val="0"/>
              </a:spcAft>
              <a:buFont typeface="Arial" panose="020B0604020202020204" pitchFamily="34" charset="0"/>
              <a:buChar char="•"/>
            </a:pPr>
            <a:endParaRPr lang="en-IN">
              <a:latin typeface="Times New Roman"/>
              <a:ea typeface="Verdana" panose="020B0604030504040204" pitchFamily="34" charset="0"/>
            </a:endParaRPr>
          </a:p>
          <a:p>
            <a:pPr marL="285750" indent="-285750">
              <a:buFont typeface="Arial" panose="020B0604020202020204" pitchFamily="34" charset="0"/>
              <a:buChar char="•"/>
            </a:pPr>
            <a:endParaRPr lang="en-IN">
              <a:latin typeface="Times New Roman"/>
              <a:ea typeface="Verdana"/>
            </a:endParaRPr>
          </a:p>
          <a:p>
            <a:pPr marL="0" marR="0" lvl="0" indent="0" rtl="0">
              <a:lnSpc>
                <a:spcPct val="100000"/>
              </a:lnSpc>
              <a:spcBef>
                <a:spcPts val="0"/>
              </a:spcBef>
              <a:spcAft>
                <a:spcPts val="0"/>
              </a:spcAft>
              <a:buNone/>
            </a:pPr>
            <a:r>
              <a:rPr lang="en-IN" sz="1800" b="1">
                <a:latin typeface="Times New Roman"/>
                <a:ea typeface="Verdana"/>
              </a:rPr>
              <a:t>Existing Implementations – Products| Opensource| GitHub etc </a:t>
            </a:r>
          </a:p>
          <a:p>
            <a:pPr marL="285750" indent="-285750">
              <a:buFont typeface="Arial" panose="020B0604020202020204" pitchFamily="34" charset="0"/>
              <a:buChar char="•"/>
            </a:pPr>
            <a:r>
              <a:rPr lang="en-IN">
                <a:latin typeface="Times New Roman"/>
                <a:ea typeface="Verdana"/>
              </a:rPr>
              <a:t>Hand crafted feature</a:t>
            </a:r>
          </a:p>
          <a:p>
            <a:pPr marL="285750" indent="-285750">
              <a:buFont typeface="Arial" panose="020B0604020202020204" pitchFamily="34" charset="0"/>
              <a:buChar char="•"/>
            </a:pPr>
            <a:r>
              <a:rPr lang="en-IN">
                <a:latin typeface="Times New Roman"/>
                <a:ea typeface="Verdana"/>
              </a:rPr>
              <a:t>Transfer learning</a:t>
            </a:r>
          </a:p>
          <a:p>
            <a:pPr marL="285750" indent="-285750">
              <a:buFont typeface="Arial" panose="020B0604020202020204" pitchFamily="34" charset="0"/>
              <a:buChar char="•"/>
            </a:pPr>
            <a:r>
              <a:rPr lang="en-IN">
                <a:latin typeface="Times New Roman"/>
                <a:ea typeface="Verdana"/>
              </a:rPr>
              <a:t>1D CNN</a:t>
            </a:r>
          </a:p>
          <a:p>
            <a:pPr marL="285750" marR="0" lvl="0" indent="-285750">
              <a:lnSpc>
                <a:spcPct val="100000"/>
              </a:lnSpc>
              <a:spcBef>
                <a:spcPts val="0"/>
              </a:spcBef>
              <a:spcAft>
                <a:spcPts val="0"/>
              </a:spcAft>
              <a:buFont typeface="Arial" panose="020B0604020202020204" pitchFamily="34" charset="0"/>
              <a:buChar char="•"/>
            </a:pPr>
            <a:endParaRPr lang="en-IN">
              <a:latin typeface="Times New Roman"/>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a:latin typeface="Verdana" panose="020B0604030504040204" pitchFamily="34" charset="0"/>
              <a:ea typeface="Verdana" panose="020B0604030504040204" pitchFamily="34" charset="0"/>
            </a:endParaRPr>
          </a:p>
          <a:p>
            <a:endParaRPr lang="en-IN">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C166D7-614D-032B-B68F-4B37E437CD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4" name="TextBox 3">
            <a:extLst>
              <a:ext uri="{FF2B5EF4-FFF2-40B4-BE49-F238E27FC236}">
                <a16:creationId xmlns:a16="http://schemas.microsoft.com/office/drawing/2014/main" id="{0407362D-98DB-FAB6-60C6-CD172801ECB6}"/>
              </a:ext>
            </a:extLst>
          </p:cNvPr>
          <p:cNvSpPr txBox="1"/>
          <p:nvPr/>
        </p:nvSpPr>
        <p:spPr>
          <a:xfrm>
            <a:off x="4382814" y="222469"/>
            <a:ext cx="33909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b="1">
                <a:latin typeface="Times New Roman"/>
                <a:cs typeface="Times New Roman"/>
              </a:rPr>
              <a:t>CAPMYO Dataset</a:t>
            </a:r>
            <a:endParaRPr lang="en-US" sz="2800" b="1"/>
          </a:p>
        </p:txBody>
      </p:sp>
      <p:sp>
        <p:nvSpPr>
          <p:cNvPr id="5" name="TextBox 4">
            <a:extLst>
              <a:ext uri="{FF2B5EF4-FFF2-40B4-BE49-F238E27FC236}">
                <a16:creationId xmlns:a16="http://schemas.microsoft.com/office/drawing/2014/main" id="{007F36CE-2699-8B62-D9F1-C48EFB26AF8F}"/>
              </a:ext>
            </a:extLst>
          </p:cNvPr>
          <p:cNvSpPr txBox="1"/>
          <p:nvPr/>
        </p:nvSpPr>
        <p:spPr>
          <a:xfrm>
            <a:off x="879365" y="1572586"/>
            <a:ext cx="10391775" cy="452431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a:latin typeface="Times New Roman"/>
              </a:rPr>
              <a:t>Diverse Hand Gestures:</a:t>
            </a:r>
            <a:r>
              <a:rPr lang="en-US" sz="2000">
                <a:latin typeface="Times New Roman"/>
              </a:rPr>
              <a:t> The </a:t>
            </a:r>
            <a:r>
              <a:rPr lang="en-US" sz="2000" err="1">
                <a:latin typeface="Times New Roman"/>
              </a:rPr>
              <a:t>Capmyo</a:t>
            </a:r>
            <a:r>
              <a:rPr lang="en-US" sz="2000">
                <a:latin typeface="Times New Roman"/>
              </a:rPr>
              <a:t> dataset comprises of </a:t>
            </a:r>
            <a:r>
              <a:rPr lang="en-US" sz="2000" err="1">
                <a:latin typeface="Times New Roman"/>
              </a:rPr>
              <a:t>sEMG</a:t>
            </a:r>
            <a:r>
              <a:rPr lang="en-US" sz="2000">
                <a:latin typeface="Times New Roman"/>
              </a:rPr>
              <a:t> signals from several participants executing different hand gestures, including flexing the fist, relaxing the hand and moving the fingers.</a:t>
            </a:r>
            <a:br>
              <a:rPr lang="en-US" sz="2000">
                <a:latin typeface="Times New Roman"/>
              </a:rPr>
            </a:br>
            <a:br>
              <a:rPr lang="en-US" sz="2000">
                <a:latin typeface="Times New Roman"/>
              </a:rPr>
            </a:br>
            <a:r>
              <a:rPr lang="en-US" sz="2000" b="1">
                <a:latin typeface="Times New Roman"/>
              </a:rPr>
              <a:t>High-Quality </a:t>
            </a:r>
            <a:r>
              <a:rPr lang="en-US" sz="2000" b="1" err="1">
                <a:latin typeface="Times New Roman"/>
              </a:rPr>
              <a:t>sEMG</a:t>
            </a:r>
            <a:r>
              <a:rPr lang="en-US" sz="2000" b="1">
                <a:latin typeface="Times New Roman"/>
              </a:rPr>
              <a:t> Data:</a:t>
            </a:r>
            <a:r>
              <a:rPr lang="en-US" sz="2000">
                <a:latin typeface="Times New Roman"/>
              </a:rPr>
              <a:t> It contains raw, time-series </a:t>
            </a:r>
            <a:r>
              <a:rPr lang="en-US" sz="2000" err="1">
                <a:latin typeface="Times New Roman"/>
              </a:rPr>
              <a:t>sEMG</a:t>
            </a:r>
            <a:r>
              <a:rPr lang="en-US" sz="2000">
                <a:latin typeface="Times New Roman"/>
              </a:rPr>
              <a:t> data recorded with surface electrodes placed on forearm muscles, which is crucial when building and evaluating gesture recognition models.</a:t>
            </a:r>
            <a:br>
              <a:rPr lang="en-US" sz="2000">
                <a:latin typeface="Times New Roman"/>
              </a:rPr>
            </a:br>
            <a:br>
              <a:rPr lang="en-US" sz="2000">
                <a:latin typeface="Times New Roman"/>
              </a:rPr>
            </a:br>
            <a:r>
              <a:rPr lang="en-US" sz="2000" b="1">
                <a:latin typeface="Times New Roman"/>
              </a:rPr>
              <a:t>Labeled for Machine Learning:</a:t>
            </a:r>
            <a:r>
              <a:rPr lang="en-US" sz="2000">
                <a:latin typeface="Times New Roman"/>
              </a:rPr>
              <a:t> This data is labeled distinctively with gesture, making it suitable in training and testing of machine learning models such as CNN’s in activities like gesture recognition.</a:t>
            </a:r>
          </a:p>
          <a:p>
            <a:endParaRPr lang="en-US" sz="2000">
              <a:latin typeface="Times New Roman"/>
            </a:endParaRPr>
          </a:p>
          <a:p>
            <a:endParaRPr lang="en-US" sz="2000">
              <a:latin typeface="Times New Roman"/>
            </a:endParaRPr>
          </a:p>
          <a:p>
            <a:endParaRPr lang="en-US"/>
          </a:p>
          <a:p>
            <a:endParaRPr lang="en-US"/>
          </a:p>
        </p:txBody>
      </p:sp>
    </p:spTree>
    <p:extLst>
      <p:ext uri="{BB962C8B-B14F-4D97-AF65-F5344CB8AC3E}">
        <p14:creationId xmlns:p14="http://schemas.microsoft.com/office/powerpoint/2010/main" val="3174096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X3N3aW1sYW5lc1YyIjpbXSwiQ3VsdHVyZUluZm9OYW1lIjoiZW4tVVMiLCJTdHlsZU5hbWUiOm51bGwsIlZlcnNpb24iOnsiJGlkIjoiMiIsIlZlcnNpb24iOiIzLjUuMSIsIk9yaWdpbmFsQXNzZW1ibHlWZXJzaW9uIjoiMy4xOS4wMS4wMCIsIkVkaXRpb24iOm51bGwsIkxhc3RTYXZlZEVkaXRpb24iOjEsIklzUGx1c0VkaXRpb24iOmZhbHNlLCJJc1Byb0VkaXRpb24iOmZhbHNlfSwiRWZmZWN0IjowLCJTdHlsZSI6eyIkaWQiOiIzIiwiVGltZWJhbmRTdHlsZSI6eyIkaWQiOiI0IiwiU2NhbGVNYXJraW5nIjow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zMSwiRyI6NzMsIkIiOjEyNX19LCJJc1Zpc2libGUiOnRydWUsIldpZHRoIjo4NTguMCwiSGVpZ2h0IjoxNS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MxLCJHIjo3MywiQiI6MTI1fX0sIklzVmlzaWJsZSI6dHJ1ZSwiV2lkdGgiOjg1OC4wLCJIZWlnaHQiOjE1LjAsIkJvcmRlclN0eWxlIjp7IiRpZCI6IjE4IiwiTGluZUNvbG9yIjp7IiRpZCI6IjE5IiwiJHR5cGUiOiJOTFJFLkNvbW1vbi5Eb20uU29saWRDb2xvckJydXNoLCBOTFJFLkNvbW1vbiIsIkNvbG9yIjp7IiRpZCI6IjIwIiwiQSI6MjU1LCJSIjoyNTUsIkciOjAsIkIiOjB9fSwiTGluZVdlaWdodCI6MC4wLCJMaW5lVHlwZSI6MCwiUGFyZW50U3R5bGUiOm51bGx9LCJQYXJlbnRTdHlsZSI6bnVsbH0sIkJvdHRvbVRpZXJTaGFwZVN0eWxlIjp7IiRpZCI6IjIxIiwiTWFyZ2luIjp7IiRpZCI6IjIyIiwiVG9wIjowLjAsIkxlZnQiOjEyLjAsIlJpZ2h0IjoxMi4wLCJCb3R0b20iOjAuMH0sIlBhZGRpbmciOnsiJGlkIjoiMjMiLCJUb3AiOjcuMCwiTGVmdCI6MC4wLCJSaWdodCI6MC4wLCJCb3R0b20iOjcuMH0sIkJhY2tncm91bmQiOnsiJGlkIjoiMjQiLCJDb2xvciI6eyIkaWQiOiIyNSIsIkEiOjI1NSwiUiI6MzEsIkciOjczLCJCIjoxMjV9fSwiSXNWaXNpYmxlIjpmYWxzZSwiV2lkdGgiOjg1OC4wLCJIZWlnaHQiOjE1LjAsIkJvcmRlclN0eWxlIjp7IiRpZCI6IjI2IiwiTGluZUNvbG9yIjp7IiRpZCI6IjI3IiwiJHR5cGUiOiJOTFJFLkNvbW1vbi5Eb20uU29saWRDb2xvckJydXNoLCBOTFJFLkNvbW1vbiIsIkNvbG9yIjp7IiRpZCI6IjI4IiwiQSI6MjU1LCJSIjoyNTUsIkciOjAsIkIiOjB9fSwiTGluZVdlaWdodCI6MC4wLCJMaW5lVHlwZSI6MCwiUGFyZW50U3R5bGUiOm51bGx9LCJQYXJlbnRTdHlsZSI6bnVsbH0sIlJpZ2h0RW5kQ2Fwc1N0eWxlIjp7IiRpZCI6IjI5IiwiRm9udFNldHRpbmdzIjp7IiRpZCI6IjMwIiwiRm9udFNpemUiOjE4LCJGb250TmFtZSI6IkFyaWFsIiwiSXNCb2xkIjp0cnVlLCJJc0l0YWxpYyI6ZmFsc2UsIklzVW5kZXJsaW5lZCI6ZmFsc2UsIlBhcmVudFN0eWxlIjpudWxsfSwiQXV0b1NpemUiOjAsIkZvcmVncm91bmQiOnsiJGlkIjoiMzEiLCJDb2xvciI6eyIkaWQiOiI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zMiLCJUb3AiOjAuMCwiTGVmdCI6MC4wLCJSaWdodCI6MjUuMCwiQm90dG9tIjowLjB9LCJQYWRkaW5nIjp7IiRpZCI6IjM0IiwiVG9wIjowLjAsIkxlZnQiOjAuMCwiUmlnaHQiOjAuMCwiQm90dG9tIjowLjB9LCJCYWNrZ3JvdW5kIjp7IiRpZCI6IjM1IiwiQ29sb3IiOnsiJGlkIjoiMzYiLCJBIjo4OSwiUiI6MCwiRyI6MCwiQiI6MH19LCJJc1Zpc2libGUiOnRydWUsIldpZHRoIjowLjAsIkhlaWdodCI6MC4wLCJCb3JkZXJTdHlsZSI6bnVsbCwiUGFyZW50U3R5bGUiOm51bGx9LCJMZWZ0RW5kQ2Fwc1N0eWxlIjp7IiRpZCI6IjM3IiwiRm9udFNldHRpbmdzIjp7IiRpZCI6IjM4IiwiRm9udFNpemUiOjE4LCJGb250TmFtZSI6IkFyaWFsIiwiSXNCb2xkIjp0cnVlLCJJc0l0YWxpYyI6ZmFsc2UsIklzVW5kZXJsaW5lZCI6ZmFsc2UsIlBhcmVudFN0eWxlIjpudWxsfSwiQXV0b1NpemUiOjAsIkZvcmVncm91bmQiOnsiJGlkIjoiMzkiLCJDb2xvciI6eyIkaWQiOiI0M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EiLCJUb3AiOjAuMCwiTGVmdCI6MjUuMCwiUmlnaHQiOjAuMCwiQm90dG9tIjowLjB9LCJQYWRkaW5nIjp7IiRpZCI6IjQyIiwiVG9wIjowLjAsIkxlZnQiOjAuMCwiUmlnaHQiOjAuMCwiQm90dG9tIjowLjB9LCJCYWNrZ3JvdW5kIjp7IiRpZCI6IjQzIiwiQ29sb3IiOnsiJHJlZiI6IjM2In19LCJJc1Zpc2libGUiOnRydWUsIldpZHRoIjowLjAsIkhlaWdodCI6MC4wLCJCb3JkZXJTdHlsZSI6bnVsbCwiUGFyZW50U3R5bGUiOm51bGx9LCJUb2RheVRleHRTdHlsZSI6eyIkaWQiOiI0NCIsIkZvbnRTZXR0aW5ncyI6eyIkaWQiOiI0NSIsIkZvbnRTaXplIjoxMSwiRm9udE5hbWUiOiJBcmlhbCIsIklzQm9sZCI6ZmFsc2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HJlZiI6IjM2In19LCJJc1Zpc2libGUiOnRydWUsIldpZHRoIjowLjAsIkhlaWdodCI6MC4wLCJCb3JkZXJTdHlsZSI6bnVsbCwiUGFyZW50U3R5bGUiOm51bGx9LCJUb2RheU1hcmtlclN0eWxlIjp7IiRpZCI6IjUxIiwiTWFyZ2luIjp7IiRpZCI6IjUyIiwiVG9wIjowLjAsIkxlZnQiOjAuMCwiUmlnaHQiOjAuMCwiQm90dG9tIjowLjB9LCJQYWRkaW5nIjp7IiRpZCI6IjUzIiwiVG9wIjowLjAsIkxlZnQiOjAuMCwiUmlnaHQiOjAuMCwiQm90dG9tIjowLjB9LCJCYWNrZ3JvdW5kIjp7IiRpZCI6IjU0IiwiQ29sb3IiOnsiJGlkIjoiNTUiLCJBIjoyNTUsIlIiOjI1NSwiRyI6MCwiQiI6MH19LCJJc1Zpc2libGUiOnRydWUsIldpZHRoIjowLjAsIkhlaWdodCI6MC4wLCJCb3JkZXJTdHlsZSI6bnVsbCwiUGFyZW50U3R5bGUiOm51bGx9LCJTY2FsZVN0eWxlIjp7IiRpZCI6IjU2IiwiU2hhcGUiOjMsIlNob3dTZWdtZW50U2VwYXJhdG9ycyI6dHJ1ZSwiU2VnbWVudFNlcGFyYXRvck9wYWNpdHkiOjMwLCJIYXNCZWVuVmlzaWJsZUJlZm9yZSI6dHJ1ZSwiRm9udFNldHRpbmdzIjp7IiRpZCI6IjU3IiwiRm9udFNpemUiOjEyLCJGb250TmFtZSI6IkFyaWFsIiwiSXNCb2xkIjpmYWxzZSwiSXNJdGFsaWMiOmZhbHNlLCJJc1VuZGVybGluZWQiOmZhbHNlLCJQYXJlbnRTdHlsZSI6bnVsbH0sIkF1dG9TaXplIjowLCJGb3JlZ3JvdW5kIjp7IiRpZCI6IjU4IiwiQ29sb3IiOnsiJGlkIjoiNTk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jAiLCJUb3AiOjAuMCwiTGVmdCI6NS4wLCJSaWdodCI6MC4wLCJCb3R0b20iOjAuMH0sIlBhZGRpbmciOnsiJGlkIjoiNjEiLCJUb3AiOjAuMCwiTGVmdCI6MC4wLCJSaWdodCI6MC4wLCJCb3R0b20iOjAuMH0sIkJhY2tncm91bmQiOnsiJGlkIjoiNjIiLCJDb2xvciI6eyIkaWQiOiI2MyIsIkEiOjI1NSwiUiI6MzEsIkciOjczLCJCIjoxMjV9fSwiSXNWaXNpYmxlIjp0cnVlLCJXaWR0aCI6MC4wLCJIZWlnaHQiOjE1LjAsIkJvcmRlclN0eWxlIjpudWxsLCJQYXJlbnRTdHlsZSI6bnVsbH0sIlNpbmdsZVNjYWxlU2hhcGVTdHlsZSI6eyIkaWQiOiI2NCIsIlNoYXBlIjowLCJIZWlnaHQiOjAuMH0sIk1pZGRsZVRpZXJTY2FsZVN0eWxlIjp7IiRpZCI6IjY1IiwiU2hhcGUiOjMsIlNob3dTZWdtZW50U2VwYXJhdG9ycyI6dHJ1ZSwiU2VnbWVudFNlcGFyYXRvck9wYWNpdHkiOjMwLCJIYXNCZWVuVmlzaWJsZUJlZm9yZSI6ZmFsc2UsIkZvbnRTZXR0aW5ncyI6eyIkaWQiOiI2NiIsIkZvbnRTaXplIjoxMiwiRm9udE5hbWUiOiJBcmlhbCIsIklzQm9sZCI6ZmFsc2UsIklzSXRhbGljIjpmYWxzZSwiSXNVbmRlcmxpbmVkIjpmYWxzZSwiUGFyZW50U3R5bGUiOm51bGx9LCJBdXRvU2l6ZSI6MCwiRm9yZWdyb3VuZCI6eyIkaWQiOiI2NyIsIkNvbG9yIjp7IiRpZCI6IjY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5IiwiVG9wIjowLjAsIkxlZnQiOjUuMCwiUmlnaHQiOjAuMCwiQm90dG9tIjowLjB9LCJQYWRkaW5nIjp7IiRpZCI6IjcwIiwiVG9wIjowLjAsIkxlZnQiOjAuMCwiUmlnaHQiOjAuMCwiQm90dG9tIjowLjB9LCJCYWNrZ3JvdW5kIjp7IiRpZCI6IjcxIiwiQ29sb3IiOnsiJGlkIjoiNzIiLCJBIjoyNTUsIlIiOjMxLCJHIjo3MywiQiI6MTI1fX0sIklzVmlzaWJsZSI6dHJ1ZSwiV2lkdGgiOjAuMCwiSGVpZ2h0IjoxNS4wLCJCb3JkZXJTdHlsZSI6bnVsbCwiUGFyZW50U3R5bGUiOm51bGx9LCJCb3R0b21UaWVyU2NhbGVTdHlsZSI6eyIkaWQiOiI3MyIsIlNoYXBlIjozLCJTaG93U2VnbWVudFNlcGFyYXRvcnMiOnRydWUsIlNlZ21lbnRTZXBhcmF0b3JPcGFjaXR5IjozMCwiSGFzQmVlblZpc2libGVCZWZvcmUiOmZhbHNlLCJGb250U2V0dGluZ3MiOnsiJGlkIjoiNzQiLCJGb250U2l6ZSI6MTIsIkZvbnROYW1lIjoiQXJpYWwiLCJJc0JvbGQiOmZhbHNlLCJJc0l0YWxpYyI6ZmFsc2UsIklzVW5kZXJsaW5lZCI6ZmFsc2UsIlBhcmVudFN0eWxlIjpudWxsfSwiQXV0b1NpemUiOjAsIkZvcmVncm91bmQiOnsiJGlkIjoiNzUiLCJDb2xvciI6eyIkaWQiOiI3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yIsIlRvcCI6MC4wLCJMZWZ0Ijo1LjAsIlJpZ2h0IjowLjAsIkJvdHRvbSI6MC4wfSwiUGFkZGluZyI6eyIkaWQiOiI3OCIsIlRvcCI6MC4wLCJMZWZ0IjowLjAsIlJpZ2h0IjowLjAsIkJvdHRvbSI6MC4wfSwiQmFja2dyb3VuZCI6eyIkaWQiOiI3OSIsIkNvbG9yIjp7IiRpZCI6IjgwIiwiQSI6MjU1LCJSIjozMSwiRyI6NzMsIkIiOjEyNX19LCJJc1Zpc2libGUiOmZhbHNlLCJXaWR0aCI6MC4wLCJIZWlnaHQiOjE1LjAsIkJvcmRlclN0eWxlIjpudWxsLCJQYXJlbnRTdHlsZSI6bnVsbH0sIkVsYXBzZWRUaW1lQmFja2dyb3VuZCI6eyIkaWQiOiI4MSIsIkNvbG9yIjp7IiRpZCI6IjgyIiwiQSI6MTkxLCJSIjoyNTUsIkciOjAsIkIiOjB9fSwiQXBwZW5kWWVhck9uWWVhckNoYW5nZSI6dHJ1ZSwiRWxhcHNlZFRpbWVGb3JtYXQiOjIsIlRvZGF5TWFya2VyUG9zaXRpb24iOjMsIlF1aWNrUG9zaXRpb24iOjMsIkFic29sdXRlUG9zaXRpb24iOjE4OS4wLCJNYXJnaW4iOnsiJGlkIjoiODMiLCJUb3AiOjAuMCwiTGVmdCI6MTAuMCwiUmlnaHQiOjEwLjAsIkJvdHRvbSI6MC4wfSwiUGFkZGluZyI6eyIkaWQiOiI4NCIsIlRvcCI6MC4wLCJMZWZ0IjowLjAsIlJpZ2h0IjowLjAsIkJvdHRvbSI6MC4wfSwiQmFja2dyb3VuZCI6eyIkaWQiOiI4NSIsIkNvbG9yIjp7IiRpZCI6Ijg2IiwiQSI6MjU1LCJSIjozMSwiRyI6NzMsIkIiOjEyNX19LCJJc1Zpc2libGUiOnRydWUsIldpZHRoIjowLjAsIkhlaWdodCI6MC4wLCJCb3JkZXJTdHlsZSI6bnVsbCwiUGFyZW50U3R5bGUiOm51bGx9LCJEZWZhdWx0TWlsZXN0b25lU3R5bGUiOnsiJGlkIjoiODciLCJTaGFwZSI6MiwiQ29ubmVjdG9yTWFyZ2luIjp7IiRpZCI6Ijg4IiwiVG9wIjowLjAsIkxlZnQiOjIuMCwiUmlnaHQiOjIuMCwiQm90dG9tIjowLjB9LCJDb25uZWN0b3JTdHlsZSI6eyIkaWQiOiI4OSIsIkxpbmVDb2xvciI6eyIkaWQiOiI5MCIsIiR0eXBlIjoiTkxSRS5Db21tb24uRG9tLlNvbGlkQ29sb3JCcnVzaCwgTkxSRS5Db21tb24iLCJDb2xvciI6eyIkaWQiOiI5MSIsIkEiOjEyNywiUiI6MzEsIkciOjczLCJCIjoxMjZ9fSwiTGluZVdlaWdodCI6MS4wLCJMaW5lVHlwZSI6MCwiUGFyZW50U3R5bGUiOm51bGx9LCJJc0JlbG93VGltZWJhbmQiOmZhbHNlLCJQb3NpdGlvbk9uVGFzayI6MCwiSGlkZURhdGUiOmZhbHNlLCJTaGFwZVNpemUiOjEsIlNwYWNpbmciOjEuMCwiUGFkZGluZyI6eyIkaWQiOiI5MiIsIlRvcCI6Ny4wLCJMZWZ0IjozLjAsIlJpZ2h0IjowLjAsIkJvdHRvbSI6Mi4wfSwiU2hhcGVTdHlsZSI6eyIkaWQiOiI5MyIsIk1hcmdpbiI6eyIkaWQiOiI5NCIsIlRvcCI6MC4wLCJMZWZ0IjowLjAsIlJpZ2h0IjowLjAsIkJvdHRvbSI6MC4wfSwiUGFkZGluZyI6eyIkaWQiOiI5NSIsIlRvcCI6MC4wLCJMZWZ0IjowLjAsIlJpZ2h0IjowLjAsIkJvdHRvbSI6MC4wfSwiQmFja2dyb3VuZCI6eyIkaWQiOiI5NiIsIkNvbG9yIjp7IiRpZCI6Ijk3IiwiQSI6MjU1LCJSIjowLCJHIjoxMTQsIkIiOjE4OH19LCJJc1Zpc2libGUiOnRydWUsIldpZHRoIjoxMy4wLCJIZWlnaHQiOjE0LjQ0NDQ0NDQ0NDQ0NDQ0NSwiQm9yZGVyU3R5bGUiOnsiJGlkIjoiOTgiLCJMaW5lQ29sb3IiOnsiJGlkIjoiOTkiLCIkdHlwZSI6Ik5MUkUuQ29tbW9uLkRvbS5Tb2xpZENvbG9yQnJ1c2gsIE5MUkUuQ29tbW9uIiwiQ29sb3IiOnsiJGlkIjoiMTAwIiwiQSI6MjU1LCJSIjoyNTUsIkciOjAsIkIiOjB9fSwiTGluZVdlaWdodCI6MC4wLCJMaW5lVHlwZSI6MCwiUGFyZW50U3R5bGUiOm51bGx9LCJQYXJlbnRTdHlsZSI6bnVsbH0sIlRpdGxlU3R5bGUiOnsiJGlkIjoiMTAxIiwiRm9udFNldHRpbmdzIjp7IiRpZCI6IjEwMiIsIkZvbnRTaXplIjoxMSwiRm9udE5hbWUiOiJBcmlhbCIsIklzQm9sZCI6dHJ1ZSwiSXNJdGFsaWMiOmZhbHNlLCJJc1VuZGVybGluZWQiOmZhbHNlLCJQYXJlbnRTdHlsZSI6bnVsbH0sIkF1dG9TaXplIjowLCJGb3JlZ3JvdW5kIjp7IiRpZCI6IjEwMyIsIkNvbG9yIjp7IiRpZCI6IjEw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DUiLCJUb3AiOjAuMCwiTGVmdCI6MC4wLCJSaWdodCI6MC4wLCJCb3R0b20iOjAuMH0sIlBhZGRpbmciOnsiJGlkIjoiMTA2IiwiVG9wIjowLjAsIkxlZnQiOjAuMCwiUmlnaHQiOjAuMCwiQm90dG9tIjowLjB9LCJCYWNrZ3JvdW5kIjp7IiRpZCI6IjEwNyIsIkNvbG9yIjp7IiRyZWYiOiIzNiJ9fSwiSXNWaXNpYmxlIjp0cnVlLCJXaWR0aCI6MC4wLCJIZWlnaHQiOjAuMCwiQm9yZGVyU3R5bGUiOm51bGwsIlBhcmVudFN0eWxlIjpudWxsfSwiRGF0ZVN0eWxlIjp7IiRpZCI6IjEwOCIsIkZvbnRTZXR0aW5ncyI6eyIkaWQiOiIxMDkiLCJGb250U2l6ZSI6MTAsIkZvbnROYW1lIjoiQXJpYWwiLCJJc0JvbGQiOmZhbHNlLCJJc0l0YWxpYyI6ZmFsc2UsIklzVW5kZXJsaW5lZCI6ZmFsc2UsIlBhcmVudFN0eWxlIjpudWxsfSwiQXV0b1NpemUiOjAsIkZvcmVncm91bmQiOnsiJGlkIjoiMTEwIiwiQ29sb3IiOnsiJGlkIjoiMTE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yZWYiOiIzNiJ9fSwiSXNWaXNpYmxlIjp0cnVlLCJXaWR0aCI6MC4wLCJIZWlnaHQiOjAuMCwiQm9yZGVyU3R5bGUiOm51bGwsIlBhcmVudFN0eWxlIjpudWxsfSwiRGF0ZUZvcm1hdCI6eyIkaWQiOiIxMTU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xMTYiLCJGb3JtYXQiOjAsIklzVmlzaWJsZSI6ZmFsc2UsIkxhc3RLbm93blZpc2liaWxpdHlTdGF0ZSI6ZmFsc2V9LCJJc1Zpc2libGUiOnRydWUsIlBhcmVudFN0eWxlIjpudWxsfSwiRGVmYXVsdFRhc2tTdHlsZSI6eyIkaWQiOiIxMTciLCJTaGFwZSI6MywiU2hhcGVUaGlja25lc3MiOjEsIkR1cmF0aW9uRm9ybWF0IjowLCJJbmNsdWRlTm9uV29ya2luZ0RheXNJbkR1cmF0aW9uIjpmYWxzZSwiUGVyY2VudGFnZUNvbXBsZXRlU3R5bGUiOnsiJGlkIjoiMTE4IiwiRm9udFNldHRpbmdzIjp7IiRpZCI6IjExOSIsIkZvbnRTaXplIjo5LCJGb250TmFtZSI6IkFyaWFsIiwiSXNCb2xkIjpmYWxzZSwiSXNJdGFsaWMiOmZhbHNlLCJJc1VuZGVybGluZWQiOmZhbHNlLCJQYXJlbnRTdHlsZSI6bnVsbH0sIkF1dG9TaXplIjowLCJGb3JlZ3JvdW5kIjp7IiRpZCI6IjEyMCIsIkNvbG9yIjp7IiRpZCI6IjEyMSIsIkEiOjI1NSwiUiI6MTkxLCJHIjoxOTEsIkIiOjE5MX19LCJNYXhXaWR0aCI6OTY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yZWYiOiIzNiJ9fSwiSXNWaXNpYmxlIjp0cnVlLCJXaWR0aCI6MC4wLCJIZWlnaHQiOjAuMCwiQm9yZGVyU3R5bGUiOm51bGwsIlBhcmVudFN0eWxlIjpudWxsfSwiRHVyYXRpb25TdHlsZSI6eyIkaWQiOiIxMjUiLCJGb250U2V0dGluZ3MiOnsiJGlkIjoiMTI2IiwiRm9udFNpemUiOjEwLCJGb250TmFtZSI6IkFyaWFsIiwiSXNCb2xkIjpmYWxzZSwiSXNJdGFsaWMiOmZhbHNlLCJJc1VuZGVybGluZWQiOmZhbHNlLCJQYXJlbnRTdHlsZSI6bnVsbH0sIkF1dG9TaXplIjowLCJGb3JlZ3JvdW5kIjp7IiRpZCI6IjEyNyIsIkNvbG9yIjp7IiRpZCI6IjEyO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MjkiLCJUb3AiOjAuMCwiTGVmdCI6MC4wLCJSaWdodCI6MC4wLCJCb3R0b20iOjAuMH0sIlBhZGRpbmciOnsiJGlkIjoiMTMwIiwiVG9wIjowLjAsIkxlZnQiOjAuMCwiUmlnaHQiOjAuMCwiQm90dG9tIjowLjB9LCJCYWNrZ3JvdW5kIjp7IiRpZCI6IjEzMSIsIkNvbG9yIjp7IiRyZWYiOiIzNiJ9fSwiSXNWaXNpYmxlIjp0cnVlLCJXaWR0aCI6MC4wLCJIZWlnaHQiOjAuMCwiQm9yZGVyU3R5bGUiOm51bGwsIlBhcmVudFN0eWxlIjpudWxsfSwiSG9yaXpvbnRhbENvbm5lY3RvclN0eWxlIjp7IiRpZCI6IjEzMiIsIkxpbmVDb2xvciI6eyIkaWQiOiIxMzMiLCIkdHlwZSI6Ik5MUkUuQ29tbW9uLkRvbS5Tb2xpZENvbG9yQnJ1c2gsIE5MUkUuQ29tbW9uIiwiQ29sb3IiOnsiJGlkIjoiMTM0IiwiQSI6MjU1LCJSIjoyMDQsIkciOjIwNCwiQiI6MjA0fX0sIkxpbmVXZWlnaHQiOjEuMCwiTGluZVR5cGUiOjAsIlBhcmVudFN0eWxlIjpudWxsfSwiVmVydGljYWxDb25uZWN0b3JTdHlsZSI6eyIkaWQiOiIxMzUiLCJMaW5lQ29sb3IiOnsiJGlkIjoiMTM2IiwiJHR5cGUiOiJOTFJFLkNvbW1vbi5Eb20uU29saWRDb2xvckJydXNoLCBOTFJFLkNvbW1vbiIsIkNvbG9yIjp7IiRpZCI6IjEzNyIsIkEiOjI1NSwiUiI6MjA0LCJHIjoyMDQsIkIiOjIwNH19LCJMaW5lV2VpZ2h0IjowLjAsIkxpbmVUeXBlIjowLCJQYXJlbnRTdHlsZSI6bnVsbH0sIk1hcmdpbiI6bnVsbCwiU3RhcnREYXRlUG9zaXRpb24iOjQsIkVuZERhdGVQb3NpdGlvbiI6NCwiRGF0ZUlzVmlzaWJsZSI6dHJ1ZSwiVGl0bGVQb3NpdGlvbiI6NSwiRHVyYXRpb25Qb3NpdGlvbiI6MiwiUGVyY2VudGFnZUNvbXBsZXRlZFBvc2l0aW9uIjo2LCJTcGFjaW5nIjoxMCwiSXNCZWxvd1RpbWViYW5kIjp0cnVlLCJQZXJjZW50YWdlQ29tcGxldGVTaGFwZU9wYWNpdHkiOjM1LCJTaGFwZVN0eWxlIjp7IiRpZCI6IjEzOCIsIk1hcmdpbiI6eyIkaWQiOiIxMzkiLCJUb3AiOjAuMCwiTGVmdCI6NC4wLCJSaWdodCI6NC4wLCJCb3R0b20iOjAuMH0sIlBhZGRpbmciOnsiJGlkIjoiMTQwIiwiVG9wIjowLjAsIkxlZnQiOjAuMCwiUmlnaHQiOjAuMCwiQm90dG9tIjowLjB9LCJCYWNrZ3JvdW5kIjp7IiRpZCI6IjE0MSIsIkNvbG9yIjp7IiRpZCI6IjE0MiIsIkEiOjI1NSwiUiI6MCwiRyI6MTE0LCJCIjoxODh9fSwiSXNWaXNpYmxlIjp0cnVlLCJXaWR0aCI6MC4wLCJIZWlnaHQiOjE2LjAsIkJvcmRlclN0eWxlIjp7IiRpZCI6IjE0MyIsIkxpbmVDb2xvciI6eyIkaWQiOiIxNDQiLCIkdHlwZSI6Ik5MUkUuQ29tbW9uLkRvbS5Tb2xpZENvbG9yQnJ1c2gsIE5MUkUuQ29tbW9uIiwiQ29sb3IiOnsiJGlkIjoiMTQ1IiwiQSI6MjU1LCJSIjoyNTUsIkciOjAsIkIiOjB9fSwiTGluZVdlaWdodCI6MC4wLCJMaW5lVHlwZSI6MCwiUGFyZW50U3R5bGUiOm51bGx9LCJQYXJlbnRTdHlsZSI6bnVsbH0sIlRpdGxlU3R5bGUiOnsiJGlkIjoiMTQ2IiwiRm9udFNldHRpbmdzIjp7IiRpZCI6IjE0NyIsIkZvbnRTaXplIjoxMCwiRm9udE5hbWUiOiJBcmlhbCIsIklzQm9sZCI6dHJ1ZSwiSXNJdGFsaWMiOmZhbHNlLCJJc1VuZGVybGluZWQiOmZhbHNlLCJQYXJlbnRTdHlsZSI6bnVsbH0sIkF1dG9TaXplIjowLCJGb3JlZ3JvdW5kIjp7IiRpZCI6IjE0OCIsIkNvbG9yIjp7IiRpZCI6IjE0OS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xNTAiLCJUb3AiOjAuMCwiTGVmdCI6MC4wLCJSaWdodCI6MC4wLCJCb3R0b20iOjAuMH0sIlBhZGRpbmciOnsiJGlkIjoiMTUxIiwiVG9wIjowLjAsIkxlZnQiOjAuMCwiUmlnaHQiOjAuMCwiQm90dG9tIjowLjB9LCJCYWNrZ3JvdW5kIjp7IiRpZCI6IjE1MiIsIkNvbG9yIjp7IiRyZWYiOiIzNiJ9fSwiSXNWaXNpYmxlIjp0cnVlLCJXaWR0aCI6MC4wLCJIZWlnaHQiOjAuMCwiQm9yZGVyU3R5bGUiOm51bGwsIlBhcmVudFN0eWxlIjpudWxsfSwiRGF0ZVN0eWxlIjp7IiRpZCI6IjE1MyIsIkZvbnRTZXR0aW5ncyI6eyIkaWQiOiIxNTQiLCJGb250U2l6ZSI6MTAsIkZvbnROYW1lIjoiQXJpYWwiLCJJc0JvbGQiOmZhbHNlLCJJc0l0YWxpYyI6ZmFsc2UsIklzVW5kZXJsaW5lZCI6ZmFsc2UsIlBhcmVudFN0eWxlIjpudWxsfSwiQXV0b1NpemUiOjAsIkZvcmVncm91bmQiOnsiJGlkIjoiMTU1IiwiQ29sb3IiOnsiJGlkIjoiMTU2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1NyIsIlRvcCI6MC4wLCJMZWZ0IjowLjAsIlJpZ2h0IjowLjAsIkJvdHRvbSI6MC4wfSwiUGFkZGluZyI6eyIkaWQiOiIxNTgiLCJUb3AiOjAuMCwiTGVmdCI6MC4wLCJSaWdodCI6MC4wLCJCb3R0b20iOjAuMH0sIkJhY2tncm91bmQiOnsiJGlkIjoiMTU5IiwiQ29sb3IiOnsiJHJlZiI6IjM2In19LCJJc1Zpc2libGUiOnRydWUsIldpZHRoIjowLjAsIkhlaWdodCI6MC4wLCJCb3JkZXJTdHlsZSI6bnVsbCwiUGFyZW50U3R5bGUiOm51bGx9LCJEYXRlRm9ybWF0Ijp7IiRpZCI6IjE2MCIsIkZvcm1hdFN0cmluZyI6ImQgTU1NIiwiU2VwYXJhdG9yIjoiLyIsIlVzZUludGVybmF0aW9uYWxEYXRlRm9ybWF0Ijp0cnVlLCJEYXRlSXNWaXNpYmxlIjp0cnVlLCJUaW1lSXNWaXNpYmxlIjpmYWxzZSwiSG91ckRpZ2l0cyI6MSwiQW1QbURlc2lnbmF0b3IiOjIsIlRyaW0wME1pbnV0ZXMiOmZhbHNlLCJMYXN0S25vd25WaXNpYmlsaXR5U3RhdGUiOm51bGx9LCJXZWVrTnVtYmVyaW5nIjp7IiRpZCI6IjE2MSIsIkZvcm1hdCI6MCwiSXNWaXNpYmxlIjpmYWxzZSwiTGFzdEtub3duVmlzaWJpbGl0eVN0YXRlIjpmYWxzZX0sIklzVmlzaWJsZSI6dHJ1ZSwiUGFyZW50U3R5bGUiOm51bGwsIl9leHBsaWNpdGx5U2V0Ijp7IiRpZCI6IjE2MiIsIlNoYXBlU3R5bGUiOmZhbHNlLCJUaXRsZVN0eWxlIjpmYWxzZSwiRGF0ZVN0eWxlIjpmYWxzZSwiSG9yaXpvbnRhbENvbm5lY3RvclN0eWxlIjpmYWxzZSwiVmVydGljYWxDb25uZWN0b3JTdHlsZSI6ZmFsc2UsIlBlcmNlbnRhZ2VDb21wbGV0ZVNoYXBlT3BhY2l0eSI6ZmFsc2UsIkRhdGVGb3JtYXQiOmZhbHNlLCJJc0JlbG93VGltZWJhbmQiOmZhbHNlLCJEdXJhdGlvbkZvcm1hdCI6ZmFsc2UsIkR1cmF0aW9uUG9zaXRpb24iOmZhbHNlLCJFbmREYXRlUG9zaXRpb24iOmZhbHNlLCJQZXJjZW50YWdlQ29tcGxldGVkUG9zaXRpb24iOmZhbHNlLCJTaGFwZSI6ZmFsc2UsIlNoYXBlVGhpY2tuZXNzIjpmYWxzZSwiU3BhY2luZyI6ZmFsc2UsIlN0YXJ0RGF0ZVBvc2l0aW9uIjpmYWxzZSwiVGl0bGVQb3NpdGlvbiI6ZmFsc2UsIldlZWtOdW1iZXJpbmciOmZhbHNlLCJJc1Zpc2libGUiOmZhbHNlLCJNYXJnaW4iOmZhbHNlfX0sIkdyaWRsaW5lUGFuZWxTdHlsZSI6eyIkaWQiOiIxNjMiLCJHcmlkbGluZVN0eWxlIjp7IiRpZCI6IjE2NCIsIkxpbmVDb2xvciI6eyIkaWQiOiIxNjUiLCIkdHlwZSI6Ik5MUkUuQ29tbW9uLkRvbS5Tb2xpZENvbG9yQnJ1c2gsIE5MUkUuQ29tbW9uIiwiQ29sb3IiOnsiJGlkIjoiMTY2IiwiQSI6MzgsIlIiOjkxLCJHIjoxNTUsIkIiOjIxM319LCJMaW5lV2VpZ2h0IjowLjAsIkxpbmVUeXBlIjowLCJQYXJlbnRTdHlsZSI6bnVsbH0sIk1hcmdpbiI6eyIkaWQiOiIxNjciLCJUb3AiOjAuMCwiTGVmdCI6MC4wLCJSaWdodCI6MC4wLCJCb3R0b20iOjAuMH0sIlBhZGRpbmciOnsiJGlkIjoiMTY4IiwiVG9wIjowLjAsIkxlZnQiOjAuMCwiUmlnaHQiOjAuMCwiQm90dG9tIjowLjB9LCJCYWNrZ3JvdW5kIjpudWxsLCJJc1Zpc2libGUiOmZhbHNlLCJXaWR0aCI6MC4wLCJIZWlnaHQiOjAuMCwiQm9yZGVyU3R5bGUiOnsiJGlkIjoiMTY5IiwiTGluZUNvbG9yIjpudWxsLCJMaW5lV2VpZ2h0IjowLjAsIkxpbmVUeXBlIjowLCJQYXJlbnRTdHlsZSI6bnVsbH0sIlBhcmVudFN0eWxlIjpudWxsfSwiQWN0aXZpdHlMaW5lUGFuZWxTdHlsZSI6eyIkaWQiOiIxNzAiLCJBY3Rpdml0eUxpbmVTdHlsZSI6eyIkaWQiOiIxNzEiLCJMaW5lQ29sb3IiOnsiJGlkIjoiMTcyIiwiJHR5cGUiOiJOTFJFLkNvbW1vbi5Eb20uU29saWRDb2xvckJydXNoLCBOTFJFLkNvbW1vbiIsIkNvbG9yIjp7IiRpZCI6IjE3MyIsIkEiOjM4LCJSIjo2OCwiRyI6MTE0LCJCIjoxOTZ9fSwiTGluZVdlaWdodCI6MS4wLCJMaW5lVHlwZSI6MCwiUGFyZW50U3R5bGUiOm51bGx9LCJNYXJnaW4iOnsiJGlkIjoiMTc0IiwiVG9wIjowLjAsIkxlZnQiOjAuMCwiUmlnaHQiOjAuMCwiQm90dG9tIjowLjB9LCJQYWRkaW5nIjp7IiRpZCI6IjE3NSIsIlRvcCI6MC4wLCJMZWZ0IjowLjAsIlJpZ2h0IjowLjAsIkJvdHRvbSI6MC4wfSwiQmFja2dyb3VuZCI6bnVsbCwiSXNWaXNpYmxlIjp0cnVlLCJXaWR0aCI6MC4wLCJIZWlnaHQiOjAuMCwiQm9yZGVyU3R5bGUiOnsiJGlkIjoiMTc2IiwiTGluZUNvbG9yIjpudWxsLCJMaW5lV2VpZ2h0IjowLjAsIkxpbmVUeXBlIjowLCJQYXJlbnRTdHlsZSI6bnVsbH0sIlBhcmVudFN0eWxlIjpudWxsfSwiU2hvd0VsYXBzZWRUaW1lR3JhZGllbnRTdHlsZSI6ZmFsc2UsIlRpbWViYW5kUmVzZXJ2ZWRMZWZ0QXJlYVN0eWxlIjp7IiRpZCI6IjE3NyIsIkFjdGl2aXR5SGVhZGVyV2lkdGgiOjAuMCwiSXNTZXQiOmZhbHNlfSwiRGVmYXVsdFN3aW1sYW5lU3R5bGUiOm51bGx9LCJTY2FsZSI6bnVsbCwiU2NhbGVWMiI6eyIkaWQiOiIxNzgiLCJTdGFydERhdGUiOiIwMDAxLTAxLTAxVDAwOjAwOjAwIiwiRW5kRGF0ZSI6IjAwMDEtMDEtMDFUMDA6MDA6MDAiLCJBdXRvRGF0ZVJhbmdlIjp0cnVlLCJXb3JraW5nRGF5cyI6MzEsIkZpc2NhbFllYXIiOnsiJGlkIjoiMTc5IiwiU3RhcnRNb250aCI6MSwiVXNlU3RhcnRpbmdZZWFyRm9yTnVtYmVyaW5nIjp0cnVlLCJTaG93RmlzY2FsWWVhckxhYmVsIjp0cnVlfSwiVG9kYXlNYXJrZXJUZXh0IjoiVG9kYXkiLCJBdXRvU2NhbGVUeXBlIjpmYWxzZSwiVGltZWJhbmRTY2FsZXMiOnsiJGlkIjoiMTgwIiwiVG9wU2NhbGVMYXllciI6eyIkaWQiOiIxODEiLCJGb3JtYXQiOm51bGwsIlR5cGUiOjN9LCJNaWRkbGVTY2FsZUxheWVyIjp7IiRpZCI6IjE4MiIsIkZvcm1hdCI6Ik1NTSIsIlR5cGUiOjJ9LCJCb3R0b21TY2FsZUxheWVyIjp7IiRpZCI6IjE4MyIsIkZvcm1hdCI6bnVsbCwiVHlwZSI6NH19fSwiTWlsZXN0b25lcyI6W10sIlRhc2tzIjpbeyIkaWQiOiIxODQiLCJHcm91cE5hbWUiOiJiZTAxY2YyNS1mZjg1LTRlZWQtYTJiNy05NjY5MTRmMzY0NTkiLCJTdGFydERhdGUiOiIyMDI0LTA3LTI5VDAwOjAwOjAwWiIsIkVuZERhdGUiOiIyMDI0LTA3LTMxVDIzOjU5OjU5Ljk5OVoiLCJQZXJjZW50YWdlQ29tcGxldGUiOjEwMC4wLCJTdHlsZSI6eyIkaWQiOiIxODUiLCJTaGFwZSI6MCwiU2hhcGVUaGlja25lc3MiOjEsIkR1cmF0aW9uRm9ybWF0IjowLCJJbmNsdWRlTm9uV29ya2luZ0RheXNJbkR1cmF0aW9uIjpmYWxzZSwiUGVyY2VudGFnZUNvbXBsZXRlU3R5bGUiOnsiJGlkIjoiMTg2IiwiRm9udFNldHRpbmdzIjp7IiRpZCI6IjE4NyIsIkZvbnRTaXplIjo5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giLCJMaW5lQ29sb3IiOm51bGwsIkxpbmVXZWlnaHQiOjAuMCwiTGluZVR5cGUiOjAsIlBhcmVudFN0eWxlIjpudWxsfSwiUGFyZW50U3R5bGUiOnsiJHJlZiI6IjExOCJ9fSwiRHVyYXRpb25TdHlsZSI6eyIkaWQiOiIxODkiLCJGb250U2V0dGluZ3MiOnsiJGlkIjoiMTkwIiwiRm9udFNpemUiOjEwLCJGb250TmFtZSI6IkFyaWFsIiwiSXNCb2xkIjpmYWxzZSwiSXNJdGFsaWMiOmZhbHNlLCJJc1VuZGVybGluZWQiOmZhbHNlLCJQYXJlbnRTdHlsZSI6eyIkcmVmIjoiMTI2In19LCJBdXRvU2l6ZSI6MCwiRm9yZWdyb3VuZCI6eyIkaWQiOiIxOTEiLCJDb2xvciI6eyIkaWQiOiIxOTIiLCJBIjoyNTUsIlIiOjI0MiwiRyI6MjQyLCJCIjoyNDJ9fSwiTWF4V2lkdGgiOjk2MC4wLCJNYXhIZWlnaHQiOiJJbmZpbml0eSIsIlNtYXJ0Rm9yZWdyb3VuZElzQWN0aXZlIjpmYWxzZSwiSG9yaXpvbnRhbEFsaWdubWVudCI6MSwiVmVydGljYWxBbGlnbm1lbnQiOjAsIlNtYXJ0Rm9yZWdyb3VuZCI6bnVsbCwiQmFja2dyb3VuZEZpbGxUeXBlIjowLCJNYXJnaW4iOnsiJHJlZiI6IjEyOSJ9LCJQYWRkaW5nIjp7IiRyZWYiOiIxMzAifSwiQmFja2dyb3VuZCI6eyIkcmVmIjoiMTMxIn0sIklzVmlzaWJsZSI6dHJ1ZSwiV2lkdGgiOjAuMCwiSGVpZ2h0IjowLjAsIkJvcmRlclN0eWxlIjp7IiRpZCI6IjE5MyIsIkxpbmVDb2xvciI6bnVsbCwiTGluZVdlaWdodCI6MC4wLCJMaW5lVHlwZSI6MCwiUGFyZW50U3R5bGUiOm51bGx9LCJQYXJlbnRTdHlsZSI6eyIkcmVmIjoiMTI1In19LCJIb3Jpem9udGFsQ29ubmVjdG9yU3R5bGUiOnsiJGlkIjoiMTk0IiwiTGluZUNvbG9yIjp7IiRyZWYiOiIxMzMifSwiTGluZVdlaWdodCI6MS4wLCJMaW5lVHlwZSI6MCwiUGFyZW50U3R5bGUiOnsiJHJlZiI6IjEzMiJ9fSwiVmVydGljYWxDb25uZWN0b3JTdHlsZSI6eyIkaWQiOiIxOTUiLCJMaW5lQ29sb3IiOnsiJHJlZiI6IjEzNiJ9LCJMaW5lV2VpZ2h0IjowLjAsIkxpbmVUeXBlIjowLCJQYXJlbnRTdHlsZSI6eyIkcmVmIjoiMTM1In19LCJNYXJnaW4iOm51bGwsIlN0YXJ0RGF0ZVBvc2l0aW9uIjo0LCJFbmREYXRlUG9zaXRpb24iOjQsIkRhdGVJc1Zpc2libGUiOnRydWUsIlRpdGxlUG9zaXRpb24iOjUsIkR1cmF0aW9uUG9zaXRpb24iOjIsIlBlcmNlbnRhZ2VDb21wbGV0ZWRQb3NpdGlvbiI6NiwiU3BhY2luZyI6MTAsIklzQmVsb3dUaW1lYmFuZCI6dHJ1ZSwiUGVyY2VudGFnZUNvbXBsZXRlU2hhcGVPcGFjaXR5IjozNSwiU2hhcGVTdHlsZSI6eyIkaWQiOiIxOTYiLCJNYXJnaW4iOnsiJHJlZiI6IjEzOSJ9LCJQYWRkaW5nIjp7IiRyZWYiOiIxNDAifSwiQmFja2dyb3VuZCI6eyIkaWQiOiIxOTciLCJDb2xvciI6eyIkaWQiOiIxOTgiLCJBIjoyNTUsIlIiOjAsIkciOjE3NSwiQiI6MjQyfX0sIklzVmlzaWJsZSI6dHJ1ZSwiV2lkdGgiOjAuMCwiSGVpZ2h0IjoxNi4wLCJCb3JkZXJTdHlsZSI6eyIkaWQiOiIxOTkiLCJMaW5lQ29sb3IiOnsiJHJlZiI6IjE0NCJ9LCJMaW5lV2VpZ2h0IjowLjAsIkxpbmVUeXBlIjowLCJQYXJlbnRTdHlsZSI6eyIkcmVmIjoiMTQzIn19LCJQYXJlbnRTdHlsZSI6eyIkcmVmIjoiMTM4In19LCJUaXRsZVN0eWxlIjp7IiRpZCI6IjIwMCIsIkZvbnRTZXR0aW5ncyI6eyIkaWQiOiIyMDEiLCJGb250U2l6ZSI6MTIsIkZvbnROYW1lIjoiVGltZXMgTmV3IFJvbWFuIiwiSXNCb2xkIjp0cnVlLCJJc0l0YWxpYyI6ZmFsc2UsIklzVW5kZXJsaW5lZCI6ZmFsc2UsIlBhcmVudFN0eWxlIjp7IiRyZWYiOiIxNDcifX0sIkF1dG9TaXplIjowLCJGb3JlZ3JvdW5kIjp7IiRyZWYiOiIxNDgifSwiTWF4V2lkdGgiOjk2MC4wLCJNYXhIZWlnaHQiOiJJbmZpbml0eSIsIlNtYXJ0Rm9yZWdyb3VuZElzQWN0aXZlIjpmYWxzZSwiSG9yaXpvbnRhbEFsaWdubWVudCI6MSwiVmVydGljYWxBbGlnbm1lbnQiOjAsIlNtYXJ0Rm9yZWdyb3VuZCI6bnVsbCwiQmFja2dyb3VuZEZpbGxUeXBlIjowLCJNYXJnaW4iOnsiJHJlZiI6IjE1MCJ9LCJQYWRkaW5nIjp7IiRyZWYiOiIxNTEifSwiQmFja2dyb3VuZCI6eyIkcmVmIjoiMTUyIn0sIklzVmlzaWJsZSI6dHJ1ZSwiV2lkdGgiOjAuMCwiSGVpZ2h0IjowLjAsIkJvcmRlclN0eWxlIjp7IiRpZCI6IjIwMiIsIkxpbmVDb2xvciI6bnVsbCwiTGluZVdlaWdodCI6MC4wLCJMaW5lVHlwZSI6MCwiUGFyZW50U3R5bGUiOm51bGx9LCJQYXJlbnRTdHlsZSI6eyIkcmVmIjoiMTQ2In19LCJEYXRlU3R5bGUiOnsiJGlkIjoiMjAzIiwiRm9udFNldHRpbmdzIjp7IiRpZCI6IjIwNCIsIkZvbnRTaXplIjoxMCwiRm9udE5hbWUiOiJBcmlhbCIsIklzQm9sZCI6ZmFsc2UsIklzSXRhbGljIjpmYWxzZSwiSXNVbmRlcmxpbmVkIjpmYWxzZSwiUGFyZW50U3R5bGUiOnsiJHJlZiI6IjE1NCJ9fSwiQXV0b1NpemUiOjAsIkZvcmVncm91bmQiOnsiJHJlZiI6IjE1NSJ9LCJNYXhXaWR0aCI6OTYwLjAsIk1heEhlaWdodCI6IkluZmluaXR5IiwiU21hcnRGb3JlZ3JvdW5kSXNBY3RpdmUiOmZhbHNlLCJIb3Jpem9udGFsQWxpZ25tZW50IjoxLCJWZXJ0aWNhbEFsaWdubWVudCI6MCwiU21hcnRGb3JlZ3JvdW5kIjpudWxsLCJCYWNrZ3JvdW5kRmlsbFR5cGUiOjAsIk1hcmdpbiI6eyIkcmVmIjoiMTU3In0sIlBhZGRpbmciOnsiJHJlZiI6IjE1OCJ9LCJCYWNrZ3JvdW5kIjp7IiRyZWYiOiIxNTkifSwiSXNWaXNpYmxlIjp0cnVlLCJXaWR0aCI6MC4wLCJIZWlnaHQiOjAuMCwiQm9yZGVyU3R5bGUiOnsiJGlkIjoiMjA1IiwiTGluZUNvbG9yIjpudWxsLCJMaW5lV2VpZ2h0IjowLjAsIkxpbmVUeXBlIjowLCJQYXJlbnRTdHlsZSI6bnVsbH0sIlBhcmVudFN0eWxlIjp7IiRyZWYiOiIxNTMifX0sIkRhdGVGb3JtYXQiOnsiJGlkIjoiMjA2IiwiRm9ybWF0U3RyaW5nIjoiZCBNTU0iLCJTZXBhcmF0b3IiOiIvIiwiVXNlSW50ZXJuYXRpb25hbERhdGVGb3JtYXQiOnRydWUsIkRhdGVJc1Zpc2libGUiOnRydWUsIlRpbWVJc1Zpc2libGUiOmZhbHNlLCJIb3VyRGlnaXRzIjowLCJBbVBtRGVzaWduYXRvciI6MCwiVHJpbTAwTWludXRlcyI6ZmFsc2UsIkxhc3RLbm93blZpc2liaWxpdHlTdGF0ZSI6bnVsbH0sIldlZWtOdW1iZXJpbmciOnsiJGlkIjoiMjA3IiwiRm9ybWF0IjowLCJJc1Zpc2libGUiOmZhbHNlLCJMYXN0S25vd25WaXNpYmlsaXR5U3RhdGUiOmZhbHNlfSwiSXNWaXNpYmxlIjp0cnVlLCJQYXJlbnRTdHlsZSI6eyIkcmVmIjoiMTE3In19LCJJbmRleCI6MSwiU21hcnREdXJhdGlvbkFjdGl2YXRlZCI6ZmFsc2UsIkRhdGVGb3JtYXQiOnsiJHJlZiI6IjIwNiJ9LCJXZWVrTnVtYmVyaW5nIjp7IiRpZCI6IjIwOCIsIkZvcm1hdCI6MCwiSXNWaXNpYmxlIjpmYWxzZSwiTGFzdEtub3duVmlzaWJpbGl0eVN0YXRlIjpmYWxzZX0sIklkIjoiOGM0ZWYzNmUtZWY1NC00M2EyLWE0YzItMDZkYzZhNzVhMjUwIiwiSW1wb3J0SWQiOm51bGwsIlRpdGxlIjoiQmF0Y2ggY3JlYXRpb24gLCBQcm9qZWN0IHNlbGVjdGlvbiBhbmQgR3VpZGUgQWxsb2NhdGlvbiIsIk5vdGUiOm51bGwsIkh5cGVybGluayI6eyIkaWQiOiIyMDkiLCJBZGRyZXNzIjoiIiwiU3ViQWRkcmVzcyI6IiJ9LCJJc0NoYW5nZWQiOmZhbHNlLCJJc05ldyI6ZmFsc2V9LHsiJGlkIjoiMjEwIiwiR3JvdXBOYW1lIjoiYmM1NDMxM2QtYjhkMy00ZmI4LWExMTEtZDBlZmQzMGUwNWM1IiwiU3RhcnREYXRlIjoiMjAyNC0wNy0zMFQwMDowMDowMFoiLCJFbmREYXRlIjoiMjAyNC0wOC0wMVQyMzo1OTo1OS45OTlaIiwiUGVyY2VudGFnZUNvbXBsZXRlIjoxMDAuMCwiU3R5bGUiOnsiJGlkIjoiMjExIiwiU2hhcGUiOjAsIlNoYXBlVGhpY2tuZXNzIjoxLCJEdXJhdGlvbkZvcm1hdCI6MCwiSW5jbHVkZU5vbldvcmtpbmdEYXlzSW5EdXJhdGlvbiI6ZmFsc2UsIlBlcmNlbnRhZ2VDb21wbGV0ZVN0eWxlIjp7IiRpZCI6IjIxMiIsIkZvbnRTZXR0aW5ncyI6eyIkaWQiOiIyMTMiLCJGb250U2l6ZSI6OS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E0IiwiTGluZUNvbG9yIjpudWxsLCJMaW5lV2VpZ2h0IjowLjAsIkxpbmVUeXBlIjowLCJQYXJlbnRTdHlsZSI6bnVsbH0sIlBhcmVudFN0eWxlIjp7IiRyZWYiOiIxMTgifX0sIkR1cmF0aW9uU3R5bGUiOnsiJGlkIjoiMjE1IiwiRm9udFNldHRpbmdzIjp7IiRpZCI6IjIxNiIsIkZvbnRTaXplIjoxMCwiRm9udE5hbWUiOiJBcmlhbCIsIklzQm9sZCI6ZmFsc2UsIklzSXRhbGljIjpmYWxzZSwiSXNVbmRlcmxpbmVkIjpmYWxzZSwiUGFyZW50U3R5bGUiOnsiJHJlZiI6IjEyNiJ9fSwiQXV0b1NpemUiOjAsIkZvcmVncm91bmQiOnsiJGlkIjoiMjE3IiwiQ29sb3IiOnsiJGlkIjoiMjE4IiwiQSI6MjU1LCJSIjoyNDIsIkciOjI0MiwiQiI6MjQyfX0sIk1heFdpZHRoIjozMi43OTI5MTc0MzA0OTE5MSwiTWF4SGVpZ2h0IjoiSW5maW5pdHkiLCJTbWFydEZvcmVncm91bmRJc0FjdGl2ZSI6ZmFsc2UsIkhvcml6b250YWxBbGlnbm1lbnQiOjEsIlZlcnRpY2FsQWxpZ25tZW50IjowLCJTbWFydEZvcmVncm91bmQiOm51bGwsIkJhY2tncm91bmRGaWxsVHlwZSI6MCwiTWFyZ2luIjp7IiRyZWYiOiIxMjkifSwiUGFkZGluZyI6eyIkcmVmIjoiMTMwIn0sIkJhY2tncm91bmQiOnsiJHJlZiI6IjEzMSJ9LCJJc1Zpc2libGUiOnRydWUsIldpZHRoIjowLjAsIkhlaWdodCI6MC4wLCJCb3JkZXJTdHlsZSI6eyIkaWQiOiIyMTkiLCJMaW5lQ29sb3IiOm51bGwsIkxpbmVXZWlnaHQiOjAuMCwiTGluZVR5cGUiOjAsIlBhcmVudFN0eWxlIjpudWxsfSwiUGFyZW50U3R5bGUiOnsiJHJlZiI6IjEyNSJ9fSwiSG9yaXpvbnRhbENvbm5lY3RvclN0eWxlIjp7IiRpZCI6IjIyMCIsIkxpbmVDb2xvciI6eyIkcmVmIjoiMTMzIn0sIkxpbmVXZWlnaHQiOjEuMCwiTGluZVR5cGUiOjAsIlBhcmVudFN0eWxlIjp7IiRyZWYiOiIxMzIifX0sIlZlcnRpY2FsQ29ubmVjdG9yU3R5bGUiOnsiJGlkIjoiMjIxIiwiTGluZUNvbG9yIjp7IiRyZWYiOiIxMzYifSwiTGluZVdlaWdodCI6MC4wLCJMaW5lVHlwZSI6MCwiUGFyZW50U3R5bGUiOnsiJHJlZiI6IjEzNS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jIyIiwiTWFyZ2luIjp7IiRyZWYiOiIxMzkifSwiUGFkZGluZyI6eyIkcmVmIjoiMTQwIn0sIkJhY2tncm91bmQiOnsiJGlkIjoiMjIzIiwiQ29sb3IiOnsiJGlkIjoiMjI0IiwiQSI6MjU1LCJSIjoxNTUsIkciOjE4NywiQiI6ODl9fSwiSXNWaXNpYmxlIjp0cnVlLCJXaWR0aCI6MC4wLCJIZWlnaHQiOjE2LjAsIkJvcmRlclN0eWxlIjp7IiRpZCI6IjIyNSIsIkxpbmVDb2xvciI6eyIkcmVmIjoiMTQ0In0sIkxpbmVXZWlnaHQiOjAuMCwiTGluZVR5cGUiOjAsIlBhcmVudFN0eWxlIjp7IiRyZWYiOiIxNDMifX0sIlBhcmVudFN0eWxlIjp7IiRyZWYiOiIxMzgifX0sIlRpdGxlU3R5bGUiOnsiJGlkIjoiMjI2IiwiRm9udFNldHRpbmdzIjp7IiRpZCI6IjIyNyIsIkZvbnRTaXplIjoxMiwiRm9udE5hbWUiOiJUaW1lcyBOZXcgUm9tYW4iLCJJc0JvbGQiOnRydWUsIklzSXRhbGljIjpmYWxzZSwiSXNVbmRlcmxpbmVkIjpmYWxzZSwiUGFyZW50U3R5bGUiOnsiJHJlZiI6IjE0NyJ9fSwiQXV0b1NpemUiOjAsIkZvcmVncm91bmQiOnsiJHJlZiI6IjE0OCJ9LCJNYXhXaWR0aCI6OTYwLjAsIk1heEhlaWdodCI6IkluZmluaXR5IiwiU21hcnRGb3JlZ3JvdW5kSXNBY3RpdmUiOmZhbHNlLCJIb3Jpem9udGFsQWxpZ25tZW50IjoxLCJWZXJ0aWNhbEFsaWdubWVudCI6MCwiU21hcnRGb3JlZ3JvdW5kIjpudWxsLCJCYWNrZ3JvdW5kRmlsbFR5cGUiOjAsIk1hcmdpbiI6eyIkcmVmIjoiMTUwIn0sIlBhZGRpbmciOnsiJHJlZiI6IjE1MSJ9LCJCYWNrZ3JvdW5kIjp7IiRyZWYiOiIxNTIifSwiSXNWaXNpYmxlIjp0cnVlLCJXaWR0aCI6MC4wLCJIZWlnaHQiOjAuMCwiQm9yZGVyU3R5bGUiOnsiJGlkIjoiMjI4IiwiTGluZUNvbG9yIjpudWxsLCJMaW5lV2VpZ2h0IjowLjAsIkxpbmVUeXBlIjowLCJQYXJlbnRTdHlsZSI6bnVsbH0sIlBhcmVudFN0eWxlIjp7IiRyZWYiOiIxNDYifX0sIkRhdGVTdHlsZSI6eyIkaWQiOiIyMjkiLCJGb250U2V0dGluZ3MiOnsiJGlkIjoiMjMwIiwiRm9udFNpemUiOjEwLCJGb250TmFtZSI6IkFyaWFsIiwiSXNCb2xkIjpmYWxzZSwiSXNJdGFsaWMiOmZhbHNlLCJJc1VuZGVybGluZWQiOmZhbHNlLCJQYXJlbnRTdHlsZSI6eyIkcmVmIjoiMTU0In19LCJBdXRvU2l6ZSI6MCwiRm9yZWdyb3VuZCI6eyIkcmVmIjoiMTU1In0sIk1heFdpZHRoIjo5NjAuMCwiTWF4SGVpZ2h0IjoiSW5maW5pdHkiLCJTbWFydEZvcmVncm91bmRJc0FjdGl2ZSI6ZmFsc2UsIkhvcml6b250YWxBbGlnbm1lbnQiOjEsIlZlcnRpY2FsQWxpZ25tZW50IjowLCJTbWFydEZvcmVncm91bmQiOm51bGwsIkJhY2tncm91bmRGaWxsVHlwZSI6MCwiTWFyZ2luIjp7IiRyZWYiOiIxNTcifSwiUGFkZGluZyI6eyIkcmVmIjoiMTU4In0sIkJhY2tncm91bmQiOnsiJHJlZiI6IjE1OSJ9LCJJc1Zpc2libGUiOnRydWUsIldpZHRoIjowLjAsIkhlaWdodCI6MC4wLCJCb3JkZXJTdHlsZSI6eyIkaWQiOiIyMzEiLCJMaW5lQ29sb3IiOm51bGwsIkxpbmVXZWlnaHQiOjAuMCwiTGluZVR5cGUiOjAsIlBhcmVudFN0eWxlIjpudWxsfSwiUGFyZW50U3R5bGUiOnsiJHJlZiI6IjE1MyJ9fSwiRGF0ZUZvcm1hdCI6eyIkaWQiOiIyMzIiLCJGb3JtYXRTdHJpbmciOiJkIE1NTSIsIlNlcGFyYXRvciI6Ii8iLCJVc2VJbnRlcm5hdGlvbmFsRGF0ZUZvcm1hdCI6dHJ1ZSwiRGF0ZUlzVmlzaWJsZSI6dHJ1ZSwiVGltZUlzVmlzaWJsZSI6ZmFsc2UsIkhvdXJEaWdpdHMiOjAsIkFtUG1EZXNpZ25hdG9yIjowLCJUcmltMDBNaW51dGVzIjpmYWxzZSwiTGFzdEtub3duVmlzaWJpbGl0eVN0YXRlIjpudWxsfSwiV2Vla051bWJlcmluZyI6eyIkaWQiOiIyMzMiLCJGb3JtYXQiOjAsIklzVmlzaWJsZSI6ZmFsc2UsIkxhc3RLbm93blZpc2liaWxpdHlTdGF0ZSI6ZmFsc2V9LCJJc1Zpc2libGUiOnRydWUsIlBhcmVudFN0eWxlIjp7IiRyZWYiOiIxMTcifX0sIkluZGV4IjoyLCJTbWFydER1cmF0aW9uQWN0aXZhdGVkIjpmYWxzZSwiRGF0ZUZvcm1hdCI6eyIkcmVmIjoiMjMyIn0sIldlZWtOdW1iZXJpbmciOnsiJGlkIjoiMjM0IiwiRm9ybWF0IjowLCJJc1Zpc2libGUiOmZhbHNlLCJMYXN0S25vd25WaXNpYmlsaXR5U3RhdGUiOmZhbHNlfSwiSWQiOiIzMWIxNDZkYS1jZmZhLTQzNzEtYjAwMS0zZDVlYjEzODlkN2YiLCJJbXBvcnRJZCI6bnVsbCwiVGl0bGUiOiJDb25zZW50IGZvcm0gc3VibWlzc2lvbiIsIk5vdGUiOm51bGwsIkh5cGVybGluayI6eyIkaWQiOiIyMzUiLCJBZGRyZXNzIjoiIiwiU3ViQWRkcmVzcyI6IiJ9LCJJc0NoYW5nZWQiOmZhbHNlLCJJc05ldyI6ZmFsc2V9LHsiJGlkIjoiMjM2IiwiR3JvdXBOYW1lIjoiNTA1ZWE4ZDAtN2MzMy00OTUzLWJmYTctNjdlODlmY2QzYjIyIiwiU3RhcnREYXRlIjoiMjAyNC0wOC0wMVQwMDowMDowMFoiLCJFbmREYXRlIjoiMjAyNC0wOC0wN1QyMzo1OTo1OS45OTlaIiwiUGVyY2VudGFnZUNvbXBsZXRlIjoxMDAuMCwiU3R5bGUiOnsiJGlkIjoiMjM3IiwiU2hhcGUiOjAsIlNoYXBlVGhpY2tuZXNzIjoxLCJEdXJhdGlvbkZvcm1hdCI6MCwiSW5jbHVkZU5vbldvcmtpbmdEYXlzSW5EdXJhdGlvbiI6ZmFsc2UsIlBlcmNlbnRhZ2VDb21wbGV0ZVN0eWxlIjp7IiRpZCI6IjIzOCIsIkZvbnRTZXR0aW5ncyI6eyIkaWQiOiIyMzkiLCJGb250U2l6ZSI6OS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QwIiwiTGluZUNvbG9yIjpudWxsLCJMaW5lV2VpZ2h0IjowLjAsIkxpbmVUeXBlIjowLCJQYXJlbnRTdHlsZSI6bnVsbH0sIlBhcmVudFN0eWxlIjp7IiRyZWYiOiIxMTgifX0sIkR1cmF0aW9uU3R5bGUiOnsiJGlkIjoiMjQxIiwiRm9udFNldHRpbmdzIjp7IiRpZCI6IjI0MiIsIkZvbnRTaXplIjoxMCwiRm9udE5hbWUiOiJBcmlhbCIsIklzQm9sZCI6ZmFsc2UsIklzSXRhbGljIjpmYWxzZSwiSXNVbmRlcmxpbmVkIjpmYWxzZSwiUGFyZW50U3R5bGUiOnsiJHJlZiI6IjEyNiJ9fSwiQXV0b1NpemUiOjAsIkZvcmVncm91bmQiOnsiJGlkIjoiMjQzIiwiQ29sb3IiOnsiJGlkIjoiMjQ0IiwiQSI6MjU1LCJSIjoyNDIsIkciOjI0MiwiQiI6MjQyfX0sIk1heFdpZHRoIjo5NjAuMCwiTWF4SGVpZ2h0IjoiSW5maW5pdHkiLCJTbWFydEZvcmVncm91bmRJc0FjdGl2ZSI6ZmFsc2UsIkhvcml6b250YWxBbGlnbm1lbnQiOjEsIlZlcnRpY2FsQWxpZ25tZW50IjowLCJTbWFydEZvcmVncm91bmQiOm51bGwsIkJhY2tncm91bmRGaWxsVHlwZSI6MCwiTWFyZ2luIjp7IiRyZWYiOiIxMjkifSwiUGFkZGluZyI6eyIkcmVmIjoiMTMwIn0sIkJhY2tncm91bmQiOnsiJHJlZiI6IjEzMSJ9LCJJc1Zpc2libGUiOnRydWUsIldpZHRoIjowLjAsIkhlaWdodCI6MC4wLCJCb3JkZXJTdHlsZSI6eyIkaWQiOiIyNDUiLCJMaW5lQ29sb3IiOm51bGwsIkxpbmVXZWlnaHQiOjAuMCwiTGluZVR5cGUiOjAsIlBhcmVudFN0eWxlIjpudWxsfSwiUGFyZW50U3R5bGUiOnsiJHJlZiI6IjEyNSJ9fSwiSG9yaXpvbnRhbENvbm5lY3RvclN0eWxlIjp7IiRpZCI6IjI0NiIsIkxpbmVDb2xvciI6eyIkcmVmIjoiMTMzIn0sIkxpbmVXZWlnaHQiOjEuMCwiTGluZVR5cGUiOjAsIlBhcmVudFN0eWxlIjp7IiRyZWYiOiIxMzIifX0sIlZlcnRpY2FsQ29ubmVjdG9yU3R5bGUiOnsiJGlkIjoiMjQ3IiwiTGluZUNvbG9yIjp7IiRyZWYiOiIxMzYifSwiTGluZVdlaWdodCI6MC4wLCJMaW5lVHlwZSI6MCwiUGFyZW50U3R5bGUiOnsiJHJlZiI6IjEzNSJ9fSwiTWFyZ2luIjpudWxsLCJTdGFydERhdGVQb3NpdGlvbiI6NCwiRW5kRGF0ZVBvc2l0aW9uIjo0LCJEYXRlSXNWaXNpYmxlIjp0cnVlLCJUaXRsZVBvc2l0aW9uIjo1LCJEdXJhdGlvblBvc2l0aW9uIjoyLCJQZXJjZW50YWdlQ29tcGxldGVkUG9zaXRpb24iOjYsIlNwYWNpbmciOjEwLCJJc0JlbG93VGltZWJhbmQiOnRydWUsIlBlcmNlbnRhZ2VDb21wbGV0ZVNoYXBlT3BhY2l0eSI6MzUsIlNoYXBlU3R5bGUiOnsiJGlkIjoiMjQ4IiwiTWFyZ2luIjp7IiRyZWYiOiIxMzkifSwiUGFkZGluZyI6eyIkcmVmIjoiMTQwIn0sIkJhY2tncm91bmQiOnsiJGlkIjoiMjQ5IiwiQ29sb3IiOnsiJGlkIjoiMjUwIiwiQSI6MjU1LCJSIjoyNDcsIkciOjE1MCwiQiI6NzB9fSwiSXNWaXNpYmxlIjp0cnVlLCJXaWR0aCI6MC4wLCJIZWlnaHQiOjE2LjAsIkJvcmRlclN0eWxlIjp7IiRpZCI6IjI1MSIsIkxpbmVDb2xvciI6eyIkcmVmIjoiMTQ0In0sIkxpbmVXZWlnaHQiOjAuMCwiTGluZVR5cGUiOjAsIlBhcmVudFN0eWxlIjp7IiRyZWYiOiIxNDMifX0sIlBhcmVudFN0eWxlIjp7IiRyZWYiOiIxMzgifX0sIlRpdGxlU3R5bGUiOnsiJGlkIjoiMjUyIiwiRm9udFNldHRpbmdzIjp7IiRpZCI6IjI1MyIsIkZvbnRTaXplIjoxMiwiRm9udE5hbWUiOiJUaW1lcyBOZXcgUm9tYW4iLCJJc0JvbGQiOnRydWUsIklzSXRhbGljIjpmYWxzZSwiSXNVbmRlcmxpbmVkIjpmYWxzZSwiUGFyZW50U3R5bGUiOnsiJHJlZiI6IjE0NyJ9fSwiQXV0b1NpemUiOjAsIkZvcmVncm91bmQiOnsiJHJlZiI6IjE0OCJ9LCJNYXhXaWR0aCI6OTYwLjAsIk1heEhlaWdodCI6IkluZmluaXR5IiwiU21hcnRGb3JlZ3JvdW5kSXNBY3RpdmUiOmZhbHNlLCJIb3Jpem9udGFsQWxpZ25tZW50IjoxLCJWZXJ0aWNhbEFsaWdubWVudCI6MCwiU21hcnRGb3JlZ3JvdW5kIjpudWxsLCJCYWNrZ3JvdW5kRmlsbFR5cGUiOjAsIk1hcmdpbiI6eyIkcmVmIjoiMTUwIn0sIlBhZGRpbmciOnsiJHJlZiI6IjE1MSJ9LCJCYWNrZ3JvdW5kIjp7IiRyZWYiOiIxNTIifSwiSXNWaXNpYmxlIjp0cnVlLCJXaWR0aCI6MC4wLCJIZWlnaHQiOjAuMCwiQm9yZGVyU3R5bGUiOnsiJGlkIjoiMjU0IiwiTGluZUNvbG9yIjpudWxsLCJMaW5lV2VpZ2h0IjowLjAsIkxpbmVUeXBlIjowLCJQYXJlbnRTdHlsZSI6bnVsbH0sIlBhcmVudFN0eWxlIjp7IiRyZWYiOiIxNDYifX0sIkRhdGVTdHlsZSI6eyIkaWQiOiIyNTUiLCJGb250U2V0dGluZ3MiOnsiJGlkIjoiMjU2IiwiRm9udFNpemUiOjEwLCJGb250TmFtZSI6IkFyaWFsIiwiSXNCb2xkIjpmYWxzZSwiSXNJdGFsaWMiOmZhbHNlLCJJc1VuZGVybGluZWQiOmZhbHNlLCJQYXJlbnRTdHlsZSI6eyIkcmVmIjoiMTU0In19LCJBdXRvU2l6ZSI6MCwiRm9yZWdyb3VuZCI6eyIkcmVmIjoiMTU1In0sIk1heFdpZHRoIjo5NjAuMCwiTWF4SGVpZ2h0IjoiSW5maW5pdHkiLCJTbWFydEZvcmVncm91bmRJc0FjdGl2ZSI6ZmFsc2UsIkhvcml6b250YWxBbGlnbm1lbnQiOjEsIlZlcnRpY2FsQWxpZ25tZW50IjowLCJTbWFydEZvcmVncm91bmQiOm51bGwsIkJhY2tncm91bmRGaWxsVHlwZSI6MCwiTWFyZ2luIjp7IiRyZWYiOiIxNTcifSwiUGFkZGluZyI6eyIkcmVmIjoiMTU4In0sIkJhY2tncm91bmQiOnsiJHJlZiI6IjE1OSJ9LCJJc1Zpc2libGUiOnRydWUsIldpZHRoIjowLjAsIkhlaWdodCI6MC4wLCJCb3JkZXJTdHlsZSI6eyIkaWQiOiIyNTciLCJMaW5lQ29sb3IiOm51bGwsIkxpbmVXZWlnaHQiOjAuMCwiTGluZVR5cGUiOjAsIlBhcmVudFN0eWxlIjpudWxsfSwiUGFyZW50U3R5bGUiOnsiJHJlZiI6IjE1MyJ9fSwiRGF0ZUZvcm1hdCI6eyIkaWQiOiIyNTgiLCJGb3JtYXRTdHJpbmciOiJkIE1NTSIsIlNlcGFyYXRvciI6Ii8iLCJVc2VJbnRlcm5hdGlvbmFsRGF0ZUZvcm1hdCI6dHJ1ZSwiRGF0ZUlzVmlzaWJsZSI6dHJ1ZSwiVGltZUlzVmlzaWJsZSI6ZmFsc2UsIkhvdXJEaWdpdHMiOjAsIkFtUG1EZXNpZ25hdG9yIjowLCJUcmltMDBNaW51dGVzIjpmYWxzZSwiTGFzdEtub3duVmlzaWJpbGl0eVN0YXRlIjpudWxsfSwiV2Vla051bWJlcmluZyI6eyIkaWQiOiIyNTkiLCJGb3JtYXQiOjAsIklzVmlzaWJsZSI6ZmFsc2UsIkxhc3RLbm93blZpc2liaWxpdHlTdGF0ZSI6ZmFsc2V9LCJJc1Zpc2libGUiOnRydWUsIlBhcmVudFN0eWxlIjp7IiRyZWYiOiIxMTcifX0sIkluZGV4IjozLCJTbWFydER1cmF0aW9uQWN0aXZhdGVkIjpmYWxzZSwiRGF0ZUZvcm1hdCI6eyIkcmVmIjoiMjU4In0sIldlZWtOdW1iZXJpbmciOnsiJGlkIjoiMjYwIiwiRm9ybWF0IjowLCJJc1Zpc2libGUiOmZhbHNlLCJMYXN0S25vd25WaXNpYmlsaXR5U3RhdGUiOmZhbHNlfSwiSWQiOiJkZWE4NjIxYi1mM2UyLTQ1NjMtYmM2Ni01ZGYzMjc1ODg2OGMiLCJJbXBvcnRJZCI6bnVsbCwiVGl0bGUiOiJBYnN0cmFjdCBmb3JtIHN1Ym1pc3Npb24iLCJOb3RlIjpudWxsLCJIeXBlcmxpbmsiOnsiJGlkIjoiMjYxIiwiQWRkcmVzcyI6IiIsIlN1YkFkZHJlc3MiOiIifSwiSXNDaGFuZ2VkIjpmYWxzZSwiSXNOZXciOmZhbHNlfSx7IiRpZCI6IjI2MiIsIkdyb3VwTmFtZSI6ImU1M2U4OWRkLTllN2QtNGU1OC05ZWY4LTNiN2Y0OGIwZjljOCIsIlN0YXJ0RGF0ZSI6IjIwMjQtMDgtMDhUMDA6MDA6MDBaIiwiRW5kRGF0ZSI6IjIwMjQtMDgtMjFUMjM6NTk6NTkuOTk5WiIsIlBlcmNlbnRhZ2VDb21wbGV0ZSI6MTAwLjAsIlN0eWxlIjp7IiRpZCI6IjI2MyIsIlNoYXBlIjowLCJTaGFwZVRoaWNrbmVzcyI6MSwiRHVyYXRpb25Gb3JtYXQiOjAsIkluY2x1ZGVOb25Xb3JraW5nRGF5c0luRHVyYXRpb24iOmZhbHNlLCJQZXJjZW50YWdlQ29tcGxldGVTdHlsZSI6eyIkaWQiOiIyNjQiLCJGb250U2V0dGluZ3MiOnsiJGlkIjoiMjY1IiwiRm9udFNpemUiOjk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2NiIsIkxpbmVDb2xvciI6bnVsbCwiTGluZVdlaWdodCI6MC4wLCJMaW5lVHlwZSI6MCwiUGFyZW50U3R5bGUiOm51bGx9LCJQYXJlbnRTdHlsZSI6eyIkcmVmIjoiMTE4In19LCJEdXJhdGlvblN0eWxlIjp7IiRpZCI6IjI2NyIsIkZvbnRTZXR0aW5ncyI6eyIkaWQiOiIyNjgiLCJGb250U2l6ZSI6MTAsIkZvbnROYW1lIjoiQXJpYWwiLCJJc0JvbGQiOmZhbHNlLCJJc0l0YWxpYyI6ZmFsc2UsIklzVW5kZXJsaW5lZCI6ZmFsc2UsIlBhcmVudFN0eWxlIjp7IiRyZWYiOiIxMjYifX0sIkF1dG9TaXplIjowLCJGb3JlZ3JvdW5kIjp7IiRpZCI6IjI2OSIsIkNvbG9yIjp7IiRpZCI6IjI3MCIsIkEiOjI1NSwiUiI6MjQyLCJHIjoyNDIsIkIiOjI0Mn19LCJNYXhXaWR0aCI6OTYwLjAsIk1heEhlaWdodCI6IkluZmluaXR5IiwiU21hcnRGb3JlZ3JvdW5kSXNBY3RpdmUiOmZhbHNlLCJIb3Jpem9udGFsQWxpZ25tZW50IjoxLCJWZXJ0aWNhbEFsaWdubWVudCI6MCwiU21hcnRGb3JlZ3JvdW5kIjpudWxsLCJCYWNrZ3JvdW5kRmlsbFR5cGUiOjAsIk1hcmdpbiI6eyIkcmVmIjoiMTI5In0sIlBhZGRpbmciOnsiJHJlZiI6IjEzMCJ9LCJCYWNrZ3JvdW5kIjp7IiRyZWYiOiIxMzEifSwiSXNWaXNpYmxlIjp0cnVlLCJXaWR0aCI6MC4wLCJIZWlnaHQiOjAuMCwiQm9yZGVyU3R5bGUiOnsiJGlkIjoiMjcxIiwiTGluZUNvbG9yIjpudWxsLCJMaW5lV2VpZ2h0IjowLjAsIkxpbmVUeXBlIjowLCJQYXJlbnRTdHlsZSI6bnVsbH0sIlBhcmVudFN0eWxlIjp7IiRyZWYiOiIxMjUifX0sIkhvcml6b250YWxDb25uZWN0b3JTdHlsZSI6eyIkaWQiOiIyNzIiLCJMaW5lQ29sb3IiOnsiJHJlZiI6IjEzMyJ9LCJMaW5lV2VpZ2h0IjoxLjAsIkxpbmVUeXBlIjowLCJQYXJlbnRTdHlsZSI6eyIkcmVmIjoiMTMyIn19LCJWZXJ0aWNhbENvbm5lY3RvclN0eWxlIjp7IiRpZCI6IjI3MyIsIkxpbmVDb2xvciI6eyIkcmVmIjoiMTM2In0sIkxpbmVXZWlnaHQiOjAuMCwiTGluZVR5cGUiOjAsIlBhcmVudFN0eWxlIjp7IiRyZWYiOiIxMzUifX0sIk1hcmdpbiI6bnVsbCwiU3RhcnREYXRlUG9zaXRpb24iOjQsIkVuZERhdGVQb3NpdGlvbiI6NCwiRGF0ZUlzVmlzaWJsZSI6dHJ1ZSwiVGl0bGVQb3NpdGlvbiI6NSwiRHVyYXRpb25Qb3NpdGlvbiI6MiwiUGVyY2VudGFnZUNvbXBsZXRlZFBvc2l0aW9uIjo2LCJTcGFjaW5nIjoxMCwiSXNCZWxvd1RpbWViYW5kIjp0cnVlLCJQZXJjZW50YWdlQ29tcGxldGVTaGFwZU9wYWNpdHkiOjM1LCJTaGFwZVN0eWxlIjp7IiRpZCI6IjI3NCIsIk1hcmdpbiI6eyIkcmVmIjoiMTM5In0sIlBhZGRpbmciOnsiJHJlZiI6IjE0MCJ9LCJCYWNrZ3JvdW5kIjp7IiRpZCI6IjI3NSIsIkNvbG9yIjp7IiRpZCI6IjI3NiIsIkEiOjI1NSwiUiI6MzEsIkciOjczLCJCIjoxMjV9fSwiSXNWaXNpYmxlIjp0cnVlLCJXaWR0aCI6MC4wLCJIZWlnaHQiOjE2LjAsIkJvcmRlclN0eWxlIjp7IiRpZCI6IjI3NyIsIkxpbmVDb2xvciI6eyIkcmVmIjoiMTQ0In0sIkxpbmVXZWlnaHQiOjAuMCwiTGluZVR5cGUiOjAsIlBhcmVudFN0eWxlIjp7IiRyZWYiOiIxNDMifX0sIlBhcmVudFN0eWxlIjp7IiRyZWYiOiIxMzgifX0sIlRpdGxlU3R5bGUiOnsiJGlkIjoiMjc4IiwiRm9udFNldHRpbmdzIjp7IiRpZCI6IjI3OSIsIkZvbnRTaXplIjoxMiwiRm9udE5hbWUiOiJUaW1lcyBOZXcgUm9tYW4iLCJJc0JvbGQiOnRydWUsIklzSXRhbGljIjpmYWxzZSwiSXNVbmRlcmxpbmVkIjpmYWxzZSwiUGFyZW50U3R5bGUiOnsiJHJlZiI6IjE0NyJ9fSwiQXV0b1NpemUiOjAsIkZvcmVncm91bmQiOnsiJHJlZiI6IjE0OCJ9LCJNYXhXaWR0aCI6OTYwLjAsIk1heEhlaWdodCI6IkluZmluaXR5IiwiU21hcnRGb3JlZ3JvdW5kSXNBY3RpdmUiOmZhbHNlLCJIb3Jpem9udGFsQWxpZ25tZW50IjoxLCJWZXJ0aWNhbEFsaWdubWVudCI6MCwiU21hcnRGb3JlZ3JvdW5kIjpudWxsLCJCYWNrZ3JvdW5kRmlsbFR5cGUiOjAsIk1hcmdpbiI6eyIkcmVmIjoiMTUwIn0sIlBhZGRpbmciOnsiJHJlZiI6IjE1MSJ9LCJCYWNrZ3JvdW5kIjp7IiRyZWYiOiIxNTIifSwiSXNWaXNpYmxlIjp0cnVlLCJXaWR0aCI6MC4wLCJIZWlnaHQiOjAuMCwiQm9yZGVyU3R5bGUiOnsiJGlkIjoiMjgwIiwiTGluZUNvbG9yIjpudWxsLCJMaW5lV2VpZ2h0IjowLjAsIkxpbmVUeXBlIjowLCJQYXJlbnRTdHlsZSI6bnVsbH0sIlBhcmVudFN0eWxlIjp7IiRyZWYiOiIxNDYifX0sIkRhdGVTdHlsZSI6eyIkaWQiOiIyODEiLCJGb250U2V0dGluZ3MiOnsiJGlkIjoiMjgyIiwiRm9udFNpemUiOjEwLCJGb250TmFtZSI6IkFyaWFsIiwiSXNCb2xkIjpmYWxzZSwiSXNJdGFsaWMiOmZhbHNlLCJJc1VuZGVybGluZWQiOmZhbHNlLCJQYXJlbnRTdHlsZSI6eyIkcmVmIjoiMTU0In19LCJBdXRvU2l6ZSI6MCwiRm9yZWdyb3VuZCI6eyIkaWQiOiIyODMiLCJDb2xvciI6eyIkaWQiOiIyODQiLCJBIjoyNTUsIlIiOjAsIkciOjAsIkIiOjB9fSwiTWF4V2lkdGgiOjk2MC4wLCJNYXhIZWlnaHQiOiJJbmZpbml0eSIsIlNtYXJ0Rm9yZWdyb3VuZElzQWN0aXZlIjpmYWxzZSwiSG9yaXpvbnRhbEFsaWdubWVudCI6MSwiVmVydGljYWxBbGlnbm1lbnQiOjAsIlNtYXJ0Rm9yZWdyb3VuZCI6bnVsbCwiQmFja2dyb3VuZEZpbGxUeXBlIjowLCJNYXJnaW4iOnsiJHJlZiI6IjE1NyJ9LCJQYWRkaW5nIjp7IiRyZWYiOiIxNTgifSwiQmFja2dyb3VuZCI6eyIkcmVmIjoiMTU5In0sIklzVmlzaWJsZSI6dHJ1ZSwiV2lkdGgiOjAuMCwiSGVpZ2h0IjowLjAsIkJvcmRlclN0eWxlIjp7IiRpZCI6IjI4NSIsIkxpbmVDb2xvciI6bnVsbCwiTGluZVdlaWdodCI6MC4wLCJMaW5lVHlwZSI6MCwiUGFyZW50U3R5bGUiOm51bGx9LCJQYXJlbnRTdHlsZSI6eyIkcmVmIjoiMTUzIn19LCJEYXRlRm9ybWF0Ijp7IiRpZCI6IjI4NiIsIkZvcm1hdFN0cmluZyI6ImQgTU1NIiwiU2VwYXJhdG9yIjoiLyIsIlVzZUludGVybmF0aW9uYWxEYXRlRm9ybWF0Ijp0cnVlLCJEYXRlSXNWaXNpYmxlIjp0cnVlLCJUaW1lSXNWaXNpYmxlIjpmYWxzZSwiSG91ckRpZ2l0cyI6MCwiQW1QbURlc2lnbmF0b3IiOjAsIlRyaW0wME1pbnV0ZXMiOmZhbHNlLCJMYXN0S25vd25WaXNpYmlsaXR5U3RhdGUiOm51bGx9LCJXZWVrTnVtYmVyaW5nIjp7IiRpZCI6IjI4NyIsIkZvcm1hdCI6MCwiSXNWaXNpYmxlIjpmYWxzZSwiTGFzdEtub3duVmlzaWJpbGl0eVN0YXRlIjpmYWxzZX0sIklzVmlzaWJsZSI6dHJ1ZSwiUGFyZW50U3R5bGUiOnsiJHJlZiI6IjExNyJ9fSwiSW5kZXgiOjQsIlNtYXJ0RHVyYXRpb25BY3RpdmF0ZWQiOmZhbHNlLCJEYXRlRm9ybWF0Ijp7IiRyZWYiOiIyODYifSwiV2Vla051bWJlcmluZyI6eyIkaWQiOiIyODgiLCJGb3JtYXQiOjAsIklzVmlzaWJsZSI6ZmFsc2UsIkxhc3RLbm93blZpc2liaWxpdHlTdGF0ZSI6ZmFsc2V9LCJJZCI6IjI4ZGFjYzNmLWU2NTgtNGExMi04YmIwLWQzZmNjODg1ZTVjNyIsIkltcG9ydElkIjpudWxsLCJUaXRsZSI6IkxpdGVyYXR1cmUgUmV2aWV3IiwiTm90ZSI6bnVsbCwiSHlwZXJsaW5rIjp7IiRpZCI6IjI4OSIsIkFkZHJlc3MiOiIiLCJTdWJBZGRyZXNzIjoiIn0sIklzQ2hhbmdlZCI6ZmFsc2UsIklzTmV3IjpmYWxzZX1dLCJTd2ltbGFuZXMiOltdLCJNc1Byb2plY3RJdGVtc1RyZWUiOnsiJGlkIjoiMjkwIiwiUm9vdCI6eyJJbXBvcnRJZCI6bnVsbCwiSXNJbXBvcnRlZCI6ZmFsc2UsIkNoaWxkcmVuIjpbXX19LCJNZXRhZGF0YSI6eyIkaWQiOiIyOTEifSwiU2V0dGluZ3MiOnsiJGlkIjoiMjkyIiwiSW1wYU9wdGlvbnMiOnsiJGlkIjoiMjkz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iwiRmlsZVBhdGgiOm51bGwsIlRpbWVDb25maWd1cmF0aW9uIjp7IiRpZCI6IjI5NCIsIlVzZVRpbWUiOmZhbHNlLCJXb3JrRGF5U3RhcnQiOiIwMDowMDowMCIsIldvcmtEYXlFbmQiOiIyMzo1OTowMCJ9LCJMYXN0VXNlZFRlbXBsYXRlSWQiOiI3MzU1YjYzMy1hYzY2LTQ1MjgtOGI0ZC0yOTlmYWVkYzllZTkiLCJGaXJzdFdlZWtPZlllYXIiOjAsIlBsYWNlTWlsZXN0b25lQXRUaGVCZWdpbm5pbmdPZlRoZURheSI6ZmFsc2V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12</Notes>
  <HiddenSlides>3</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revision>26</cp:revision>
  <dcterms:created xsi:type="dcterms:W3CDTF">2021-01-07T12:40:50Z</dcterms:created>
  <dcterms:modified xsi:type="dcterms:W3CDTF">2024-10-18T04:50:12Z</dcterms:modified>
</cp:coreProperties>
</file>