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7" r:id="rId7"/>
    <p:sldId id="263" r:id="rId8"/>
    <p:sldId id="270" r:id="rId9"/>
    <p:sldId id="272"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87165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E39DD0-8202-4DE7-8DB9-1E3D3F2667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273074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06927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9978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91959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23850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93383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670405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3680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277279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233552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39DD0-8202-4DE7-8DB9-1E3D3F2667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423568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39DD0-8202-4DE7-8DB9-1E3D3F266783}"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47351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2111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15653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E39DD0-8202-4DE7-8DB9-1E3D3F266783}" type="datetimeFigureOut">
              <a:rPr lang="en-US" smtClean="0"/>
              <a:t>12/19/2020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14734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E39DD0-8202-4DE7-8DB9-1E3D3F26678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B57A9-EA71-4392-9667-93CA8C39A058}" type="slidenum">
              <a:rPr lang="en-US" smtClean="0"/>
              <a:t>‹#›</a:t>
            </a:fld>
            <a:endParaRPr lang="en-US"/>
          </a:p>
        </p:txBody>
      </p:sp>
    </p:spTree>
    <p:extLst>
      <p:ext uri="{BB962C8B-B14F-4D97-AF65-F5344CB8AC3E}">
        <p14:creationId xmlns:p14="http://schemas.microsoft.com/office/powerpoint/2010/main" val="368397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E39DD0-8202-4DE7-8DB9-1E3D3F266783}" type="datetimeFigureOut">
              <a:rPr lang="en-US" smtClean="0"/>
              <a:t>12/19/2020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BB57A9-EA71-4392-9667-93CA8C39A058}" type="slidenum">
              <a:rPr lang="en-US" smtClean="0"/>
              <a:t>‹#›</a:t>
            </a:fld>
            <a:endParaRPr lang="en-US"/>
          </a:p>
        </p:txBody>
      </p:sp>
    </p:spTree>
    <p:extLst>
      <p:ext uri="{BB962C8B-B14F-4D97-AF65-F5344CB8AC3E}">
        <p14:creationId xmlns:p14="http://schemas.microsoft.com/office/powerpoint/2010/main" val="2161368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F04C-8D90-4471-8C7A-40476F0CBCC6}"/>
              </a:ext>
            </a:extLst>
          </p:cNvPr>
          <p:cNvSpPr>
            <a:spLocks noGrp="1"/>
          </p:cNvSpPr>
          <p:nvPr>
            <p:ph type="ctrTitle"/>
          </p:nvPr>
        </p:nvSpPr>
        <p:spPr>
          <a:xfrm>
            <a:off x="1110566" y="1087515"/>
            <a:ext cx="8825658" cy="1629052"/>
          </a:xfrm>
        </p:spPr>
        <p:txBody>
          <a:bodyPr>
            <a:normAutofit fontScale="90000"/>
          </a:bodyPr>
          <a:lstStyle/>
          <a:p>
            <a:r>
              <a:rPr lang="en-US" sz="4000" b="1" dirty="0">
                <a:latin typeface="Times New Roman" panose="02020603050405020304" pitchFamily="18" charset="0"/>
                <a:cs typeface="Times New Roman" panose="02020603050405020304" pitchFamily="18" charset="0"/>
              </a:rPr>
              <a:t>How to </a:t>
            </a:r>
            <a:r>
              <a:rPr lang="en-US" sz="4000" b="1" dirty="0" err="1">
                <a:latin typeface="Times New Roman" panose="02020603050405020304" pitchFamily="18" charset="0"/>
                <a:cs typeface="Times New Roman" panose="02020603050405020304" pitchFamily="18" charset="0"/>
              </a:rPr>
              <a:t>upadate</a:t>
            </a:r>
            <a:r>
              <a:rPr lang="en-US" sz="4000" b="1" dirty="0">
                <a:latin typeface="Times New Roman" panose="02020603050405020304" pitchFamily="18" charset="0"/>
                <a:cs typeface="Times New Roman" panose="02020603050405020304" pitchFamily="18" charset="0"/>
              </a:rPr>
              <a:t> an image in database using php</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C6F5D6-27E3-466A-B5F3-DF2078661D18}"/>
              </a:ext>
            </a:extLst>
          </p:cNvPr>
          <p:cNvSpPr>
            <a:spLocks noGrp="1"/>
          </p:cNvSpPr>
          <p:nvPr>
            <p:ph type="subTitle" idx="1"/>
          </p:nvPr>
        </p:nvSpPr>
        <p:spPr>
          <a:xfrm>
            <a:off x="1030668" y="2902998"/>
            <a:ext cx="9144000" cy="3071674"/>
          </a:xfrm>
        </p:spPr>
        <p:txBody>
          <a:bodyPr>
            <a:normAutofit fontScale="92500" lnSpcReduction="10000"/>
          </a:bodyPr>
          <a:lstStyle/>
          <a:p>
            <a:r>
              <a:rPr lang="en-US" sz="2500" dirty="0">
                <a:latin typeface="Times New Roman" panose="02020603050405020304" pitchFamily="18" charset="0"/>
                <a:cs typeface="Times New Roman" panose="02020603050405020304" pitchFamily="18" charset="0"/>
              </a:rPr>
              <a:t>1 Select image from system</a:t>
            </a:r>
          </a:p>
          <a:p>
            <a:r>
              <a:rPr lang="en-US" sz="2500" dirty="0">
                <a:latin typeface="Times New Roman" panose="02020603050405020304" pitchFamily="18" charset="0"/>
                <a:cs typeface="Times New Roman" panose="02020603050405020304" pitchFamily="18" charset="0"/>
              </a:rPr>
              <a:t>2 C U R D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													by:</a:t>
            </a:r>
          </a:p>
          <a:p>
            <a:r>
              <a:rPr lang="en-US" sz="2500" dirty="0">
                <a:latin typeface="Times New Roman" panose="02020603050405020304" pitchFamily="18" charset="0"/>
                <a:cs typeface="Times New Roman" panose="02020603050405020304" pitchFamily="18" charset="0"/>
              </a:rPr>
              <a:t>												G Bhanu Prakash</a:t>
            </a:r>
          </a:p>
        </p:txBody>
      </p:sp>
    </p:spTree>
    <p:extLst>
      <p:ext uri="{BB962C8B-B14F-4D97-AF65-F5344CB8AC3E}">
        <p14:creationId xmlns:p14="http://schemas.microsoft.com/office/powerpoint/2010/main" val="104176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C8F0-76BA-4E23-B407-37E903E436DC}"/>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9946CCF-9656-4F0F-B982-6581C682435E}"/>
              </a:ext>
            </a:extLst>
          </p:cNvPr>
          <p:cNvSpPr>
            <a:spLocks noGrp="1"/>
          </p:cNvSpPr>
          <p:nvPr>
            <p:ph idx="1"/>
          </p:nvPr>
        </p:nvSpPr>
        <p:spPr/>
        <p:txBody>
          <a:bodyPr>
            <a:normAutofit lnSpcReduction="10000"/>
          </a:bodyPr>
          <a:lstStyle/>
          <a:p>
            <a:pPr marL="0" indent="0">
              <a:buNone/>
            </a:pPr>
            <a:endParaRPr lang="en-US" sz="3000" b="1"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This multiple images upload management script is very useful for dynamic data management section in the web application. This script can be used for many purposes, like products management with multiple images using PHP and MySQL. You can easily enhance the functionality of this script and use in any data management section where multiple image upload functionality is needed.</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53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DFA5-6D5B-4B0B-A386-6A1CAD1A3E36}"/>
              </a:ext>
            </a:extLst>
          </p:cNvPr>
          <p:cNvSpPr>
            <a:spLocks noGrp="1"/>
          </p:cNvSpPr>
          <p:nvPr>
            <p:ph type="title"/>
          </p:nvPr>
        </p:nvSpPr>
        <p:spPr>
          <a:xfrm>
            <a:off x="585926" y="1056443"/>
            <a:ext cx="10679097" cy="4935985"/>
          </a:xfrm>
        </p:spPr>
        <p:txBody>
          <a:bodyPr>
            <a:noAutofit/>
          </a:bodyPr>
          <a:lstStyle/>
          <a:p>
            <a:pPr fontAlgn="base"/>
            <a:r>
              <a:rPr lang="en-US" sz="2600" b="1" dirty="0">
                <a:latin typeface="Times New Roman" panose="02020603050405020304" pitchFamily="18" charset="0"/>
                <a:cs typeface="Times New Roman" panose="02020603050405020304" pitchFamily="18" charset="0"/>
              </a:rPr>
              <a:t>Introduction</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solidFill>
                  <a:schemeClr val="tx1"/>
                </a:solidFill>
                <a:latin typeface="Times New Roman" panose="02020603050405020304" pitchFamily="18" charset="0"/>
                <a:cs typeface="Times New Roman" panose="02020603050405020304" pitchFamily="18" charset="0"/>
              </a:rPr>
              <a:t>I am going to explain with example </a:t>
            </a:r>
            <a:r>
              <a:rPr lang="en-US" sz="2600" b="1" dirty="0">
                <a:solidFill>
                  <a:schemeClr val="tx1"/>
                </a:solidFill>
                <a:latin typeface="Times New Roman" panose="02020603050405020304" pitchFamily="18" charset="0"/>
                <a:cs typeface="Times New Roman" panose="02020603050405020304" pitchFamily="18" charset="0"/>
              </a:rPr>
              <a:t>How to </a:t>
            </a:r>
            <a:r>
              <a:rPr lang="en-US" sz="2600" b="1" dirty="0" err="1">
                <a:solidFill>
                  <a:schemeClr val="tx1"/>
                </a:solidFill>
                <a:latin typeface="Times New Roman" panose="02020603050405020304" pitchFamily="18" charset="0"/>
                <a:cs typeface="Times New Roman" panose="02020603050405020304" pitchFamily="18" charset="0"/>
              </a:rPr>
              <a:t>upadate</a:t>
            </a:r>
            <a:r>
              <a:rPr lang="en-US" sz="2600" b="1" dirty="0">
                <a:solidFill>
                  <a:schemeClr val="tx1"/>
                </a:solidFill>
                <a:latin typeface="Times New Roman" panose="02020603050405020304" pitchFamily="18" charset="0"/>
                <a:cs typeface="Times New Roman" panose="02020603050405020304" pitchFamily="18" charset="0"/>
              </a:rPr>
              <a:t> an image in database using php </a:t>
            </a:r>
            <a:r>
              <a:rPr lang="en-US" sz="2600" dirty="0">
                <a:solidFill>
                  <a:schemeClr val="tx1"/>
                </a:solidFill>
                <a:latin typeface="Times New Roman" panose="02020603050405020304" pitchFamily="18" charset="0"/>
                <a:cs typeface="Times New Roman" panose="02020603050405020304" pitchFamily="18" charset="0"/>
              </a:rPr>
              <a:t>from the Grid View using </a:t>
            </a:r>
            <a:r>
              <a:rPr lang="en-US" sz="2600" dirty="0" err="1">
                <a:solidFill>
                  <a:schemeClr val="tx1"/>
                </a:solidFill>
                <a:latin typeface="Times New Roman" panose="02020603050405020304" pitchFamily="18" charset="0"/>
                <a:cs typeface="Times New Roman" panose="02020603050405020304" pitchFamily="18" charset="0"/>
              </a:rPr>
              <a:t>Sql</a:t>
            </a:r>
            <a:r>
              <a:rPr lang="en-US" sz="2600" dirty="0">
                <a:solidFill>
                  <a:schemeClr val="tx1"/>
                </a:solidFill>
                <a:latin typeface="Times New Roman" panose="02020603050405020304" pitchFamily="18" charset="0"/>
                <a:cs typeface="Times New Roman" panose="02020603050405020304" pitchFamily="18" charset="0"/>
              </a:rPr>
              <a:t> Server as a Back end database</a:t>
            </a:r>
            <a:br>
              <a:rPr lang="en-US" sz="2600" dirty="0">
                <a:solidFill>
                  <a:schemeClr val="tx1"/>
                </a:solidFill>
                <a:latin typeface="Times New Roman" panose="02020603050405020304" pitchFamily="18" charset="0"/>
                <a:cs typeface="Times New Roman" panose="02020603050405020304" pitchFamily="18" charset="0"/>
              </a:rPr>
            </a:br>
            <a:r>
              <a:rPr lang="en-US" sz="2600" b="0" i="0" dirty="0">
                <a:solidFill>
                  <a:schemeClr val="tx1"/>
                </a:solidFill>
                <a:effectLst/>
                <a:latin typeface="Times New Roman" panose="02020603050405020304" pitchFamily="18" charset="0"/>
                <a:cs typeface="Times New Roman" panose="02020603050405020304" pitchFamily="18" charset="0"/>
              </a:rPr>
              <a:t>we create a form that takes an image and some text. When the user selects an image and enters some text and clicks the submit button, the data is submitted to the server. PHP now grabs the image and saves it in a folder in the project, and then saves the text in the database together with a link pointing to the image in the folder.</a:t>
            </a:r>
            <a:br>
              <a:rPr lang="en-US" sz="2600" dirty="0">
                <a:solidFill>
                  <a:schemeClr val="tx1"/>
                </a:solidFill>
                <a:latin typeface="Times New Roman" panose="02020603050405020304" pitchFamily="18" charset="0"/>
                <a:cs typeface="Times New Roman" panose="02020603050405020304" pitchFamily="18" charset="0"/>
              </a:rPr>
            </a:br>
            <a:br>
              <a:rPr lang="en-US" sz="2600" dirty="0">
                <a:solidFill>
                  <a:schemeClr val="tx1"/>
                </a:solidFill>
                <a:latin typeface="Times New Roman" panose="02020603050405020304" pitchFamily="18" charset="0"/>
                <a:cs typeface="Times New Roman" panose="02020603050405020304" pitchFamily="18" charset="0"/>
              </a:rPr>
            </a:br>
            <a:r>
              <a:rPr lang="en-US" sz="2600" dirty="0">
                <a:solidFill>
                  <a:schemeClr val="tx1"/>
                </a:solidFill>
                <a:latin typeface="Times New Roman" panose="02020603050405020304" pitchFamily="18" charset="0"/>
                <a:cs typeface="Times New Roman" panose="02020603050405020304" pitchFamily="18" charset="0"/>
              </a:rPr>
              <a:t>In the </a:t>
            </a:r>
            <a:r>
              <a:rPr lang="en-US" sz="2600" dirty="0" err="1">
                <a:solidFill>
                  <a:schemeClr val="tx1"/>
                </a:solidFill>
                <a:latin typeface="Times New Roman" panose="02020603050405020304" pitchFamily="18" charset="0"/>
                <a:cs typeface="Times New Roman" panose="02020603050405020304" pitchFamily="18" charset="0"/>
              </a:rPr>
              <a:t>web.config</a:t>
            </a:r>
            <a:r>
              <a:rPr lang="en-US" sz="2600" dirty="0">
                <a:solidFill>
                  <a:schemeClr val="tx1"/>
                </a:solidFill>
                <a:latin typeface="Times New Roman" panose="02020603050405020304" pitchFamily="18" charset="0"/>
                <a:cs typeface="Times New Roman" panose="02020603050405020304" pitchFamily="18" charset="0"/>
              </a:rPr>
              <a:t> file create the connection string to connect our application to the </a:t>
            </a:r>
            <a:r>
              <a:rPr lang="en-US" sz="2600" dirty="0" err="1">
                <a:solidFill>
                  <a:schemeClr val="tx1"/>
                </a:solidFill>
                <a:latin typeface="Times New Roman" panose="02020603050405020304" pitchFamily="18" charset="0"/>
                <a:cs typeface="Times New Roman" panose="02020603050405020304" pitchFamily="18" charset="0"/>
              </a:rPr>
              <a:t>sql</a:t>
            </a:r>
            <a:r>
              <a:rPr lang="en-US" sz="2600" dirty="0">
                <a:solidFill>
                  <a:schemeClr val="tx1"/>
                </a:solidFill>
                <a:latin typeface="Times New Roman" panose="02020603050405020304" pitchFamily="18" charset="0"/>
                <a:cs typeface="Times New Roman" panose="02020603050405020304" pitchFamily="18" charset="0"/>
              </a:rPr>
              <a:t> server database </a:t>
            </a:r>
            <a:br>
              <a:rPr lang="en-US" sz="2600" dirty="0">
                <a:solidFill>
                  <a:schemeClr val="tx1"/>
                </a:solidFill>
                <a:latin typeface="Times New Roman" panose="02020603050405020304" pitchFamily="18" charset="0"/>
                <a:cs typeface="Times New Roman" panose="02020603050405020304" pitchFamily="18" charset="0"/>
              </a:rPr>
            </a:br>
            <a:br>
              <a:rPr lang="en-US" sz="2600" dirty="0">
                <a:solidFill>
                  <a:schemeClr val="tx1"/>
                </a:solidFill>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34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053E-2A21-4BA1-B2CC-BA670832CDF4}"/>
              </a:ext>
            </a:extLst>
          </p:cNvPr>
          <p:cNvSpPr>
            <a:spLocks noGrp="1"/>
          </p:cNvSpPr>
          <p:nvPr>
            <p:ph type="title"/>
          </p:nvPr>
        </p:nvSpPr>
        <p:spPr>
          <a:xfrm>
            <a:off x="838200" y="412812"/>
            <a:ext cx="10515600" cy="767668"/>
          </a:xfrm>
        </p:spPr>
        <p:txBody>
          <a:bodyPr/>
          <a:lstStyle/>
          <a:p>
            <a:r>
              <a:rPr lang="en-US" sz="4000" b="1" dirty="0">
                <a:latin typeface="Times New Roman" panose="02020603050405020304" pitchFamily="18" charset="0"/>
                <a:cs typeface="Times New Roman" panose="02020603050405020304" pitchFamily="18" charset="0"/>
              </a:rPr>
              <a:t>Description</a:t>
            </a:r>
            <a:r>
              <a:rPr lang="en-US" dirty="0"/>
              <a:t>:</a:t>
            </a:r>
          </a:p>
        </p:txBody>
      </p:sp>
      <p:sp>
        <p:nvSpPr>
          <p:cNvPr id="3" name="Content Placeholder 2">
            <a:extLst>
              <a:ext uri="{FF2B5EF4-FFF2-40B4-BE49-F238E27FC236}">
                <a16:creationId xmlns:a16="http://schemas.microsoft.com/office/drawing/2014/main" id="{B265CCC3-5C98-47B7-B740-0E51334393D7}"/>
              </a:ext>
            </a:extLst>
          </p:cNvPr>
          <p:cNvSpPr>
            <a:spLocks noGrp="1"/>
          </p:cNvSpPr>
          <p:nvPr>
            <p:ph idx="1"/>
          </p:nvPr>
        </p:nvSpPr>
        <p:spPr>
          <a:xfrm>
            <a:off x="776056" y="1107440"/>
            <a:ext cx="10515600" cy="4547636"/>
          </a:xfrm>
        </p:spPr>
        <p:txBody>
          <a:bodyPr>
            <a:noAutofit/>
          </a:bodyPr>
          <a:lstStyle/>
          <a:p>
            <a:pPr marL="0" indent="0">
              <a:buNone/>
            </a:pP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.How to upload image file through file Upload control and Bind/Load/ Fill in </a:t>
            </a:r>
            <a:r>
              <a:rPr lang="en-US" sz="2500" dirty="0" err="1">
                <a:latin typeface="Times New Roman" panose="02020603050405020304" pitchFamily="18" charset="0"/>
                <a:cs typeface="Times New Roman" panose="02020603050405020304" pitchFamily="18" charset="0"/>
              </a:rPr>
              <a:t>GridView</a:t>
            </a:r>
            <a:r>
              <a:rPr lang="en-US" sz="2500" dirty="0">
                <a:latin typeface="Times New Roman" panose="02020603050405020304" pitchFamily="18" charset="0"/>
                <a:cs typeface="Times New Roman" panose="02020603050405020304" pitchFamily="18" charset="0"/>
              </a:rPr>
              <a:t> Data control.</a:t>
            </a:r>
          </a:p>
          <a:p>
            <a:pPr marL="0" indent="0">
              <a:buNone/>
            </a:pP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.How to upload and Delete image file from phpMyAdmin.</a:t>
            </a:r>
          </a:p>
          <a:p>
            <a:pPr marL="0" indent="0">
              <a:buNone/>
            </a:pP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.How to delete the image file permanently from the server folder.</a:t>
            </a:r>
          </a:p>
          <a:p>
            <a:pPr marL="0" indent="0">
              <a:buNone/>
            </a:pP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.How to set multiple Data key names in phpMyAdmin.</a:t>
            </a:r>
          </a:p>
          <a:p>
            <a:pPr marL="0" indent="0">
              <a:buNone/>
            </a:pPr>
            <a:r>
              <a:rPr lang="en-US" sz="2500" dirty="0">
                <a:latin typeface="Times New Roman" panose="02020603050405020304" pitchFamily="18" charset="0"/>
                <a:cs typeface="Times New Roman" panose="02020603050405020304" pitchFamily="18" charset="0"/>
              </a:rPr>
              <a:t> and How to get/read/fetch them in phpMyAdmin.</a:t>
            </a:r>
          </a:p>
          <a:p>
            <a:pPr marL="0" indent="0">
              <a:buNone/>
            </a:pP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6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0AD4-F765-4FFB-9EE8-3882DD3832E9}"/>
              </a:ext>
            </a:extLst>
          </p:cNvPr>
          <p:cNvSpPr>
            <a:spLocks noGrp="1"/>
          </p:cNvSpPr>
          <p:nvPr>
            <p:ph type="title"/>
          </p:nvPr>
        </p:nvSpPr>
        <p:spPr>
          <a:xfrm>
            <a:off x="838200" y="169816"/>
            <a:ext cx="10515600" cy="886627"/>
          </a:xfrm>
        </p:spPr>
        <p:txBody>
          <a:bodyPr/>
          <a:lstStyle/>
          <a:p>
            <a:r>
              <a:rPr lang="en-US" sz="4000" b="1" dirty="0">
                <a:latin typeface="Times New Roman" panose="02020603050405020304" pitchFamily="18" charset="0"/>
                <a:cs typeface="Times New Roman" panose="02020603050405020304" pitchFamily="18" charset="0"/>
              </a:rPr>
              <a:t>Implementation</a:t>
            </a:r>
            <a:r>
              <a:rPr lang="en-US" dirty="0"/>
              <a:t>:</a:t>
            </a:r>
          </a:p>
        </p:txBody>
      </p:sp>
      <p:sp>
        <p:nvSpPr>
          <p:cNvPr id="3" name="Content Placeholder 2">
            <a:extLst>
              <a:ext uri="{FF2B5EF4-FFF2-40B4-BE49-F238E27FC236}">
                <a16:creationId xmlns:a16="http://schemas.microsoft.com/office/drawing/2014/main" id="{4BC26076-74D0-4DC5-9213-D936F4466975}"/>
              </a:ext>
            </a:extLst>
          </p:cNvPr>
          <p:cNvSpPr>
            <a:spLocks noGrp="1"/>
          </p:cNvSpPr>
          <p:nvPr>
            <p:ph idx="1"/>
          </p:nvPr>
        </p:nvSpPr>
        <p:spPr>
          <a:xfrm>
            <a:off x="838200" y="1253331"/>
            <a:ext cx="10515600" cy="4351338"/>
          </a:xfrm>
        </p:spPr>
        <p:txBody>
          <a:bodyPr>
            <a:normAutofit/>
          </a:bodyPr>
          <a:lstStyle/>
          <a:p>
            <a:pPr fontAlgn="base"/>
            <a:r>
              <a:rPr lang="en-US" sz="2500" dirty="0">
                <a:latin typeface="Times New Roman" panose="02020603050405020304" pitchFamily="18" charset="0"/>
                <a:cs typeface="Times New Roman" panose="02020603050405020304" pitchFamily="18" charset="0"/>
              </a:rPr>
              <a:t>Now</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let’s create an PHP code and it is a server side scripting language that is used to develop Static websites or Dynamic websites or Web applications.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fontAlgn="base"/>
            <a:r>
              <a:rPr lang="en-US" sz="2500" dirty="0">
                <a:latin typeface="Times New Roman" panose="02020603050405020304" pitchFamily="18" charset="0"/>
                <a:cs typeface="Times New Roman" panose="02020603050405020304" pitchFamily="18" charset="0"/>
              </a:rPr>
              <a:t>First of all we need to create the Database in </a:t>
            </a:r>
            <a:r>
              <a:rPr lang="en-US" sz="2500" dirty="0" err="1">
                <a:latin typeface="Times New Roman" panose="02020603050405020304" pitchFamily="18" charset="0"/>
                <a:cs typeface="Times New Roman" panose="02020603050405020304" pitchFamily="18" charset="0"/>
              </a:rPr>
              <a:t>Sql</a:t>
            </a:r>
            <a:r>
              <a:rPr lang="en-US" sz="2500" dirty="0">
                <a:latin typeface="Times New Roman" panose="02020603050405020304" pitchFamily="18" charset="0"/>
                <a:cs typeface="Times New Roman" panose="02020603050405020304" pitchFamily="18" charset="0"/>
              </a:rPr>
              <a:t> server </a:t>
            </a:r>
          </a:p>
          <a:p>
            <a:pPr fontAlgn="base"/>
            <a:r>
              <a:rPr lang="en-US" sz="2500" dirty="0" err="1">
                <a:latin typeface="Times New Roman" panose="02020603050405020304" pitchFamily="18" charset="0"/>
                <a:cs typeface="Times New Roman" panose="02020603050405020304" pitchFamily="18" charset="0"/>
              </a:rPr>
              <a:t>e.g</a:t>
            </a:r>
            <a:r>
              <a:rPr lang="en-US" sz="2500" dirty="0">
                <a:latin typeface="Times New Roman" panose="02020603050405020304" pitchFamily="18" charset="0"/>
                <a:cs typeface="Times New Roman" panose="02020603050405020304" pitchFamily="18" charset="0"/>
              </a:rPr>
              <a:t>: “My Database” and in this create a table with the following  	columns and data types and name it ”Images”.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64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586CED-E3D7-418E-B983-C047056976CE}"/>
              </a:ext>
            </a:extLst>
          </p:cNvPr>
          <p:cNvSpPr/>
          <p:nvPr/>
        </p:nvSpPr>
        <p:spPr>
          <a:xfrm>
            <a:off x="165716" y="653690"/>
            <a:ext cx="11860567" cy="5863144"/>
          </a:xfrm>
          <a:prstGeom prst="rect">
            <a:avLst/>
          </a:prstGeom>
        </p:spPr>
        <p:txBody>
          <a:bodyPr wrap="square">
            <a:spAutoFit/>
          </a:bodyPr>
          <a:lstStyle/>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Objectives</a:t>
            </a:r>
          </a:p>
          <a:p>
            <a:pPr lvl="0" eaLnBrk="0" fontAlgn="base" hangingPunct="0">
              <a:spcBef>
                <a:spcPct val="0"/>
              </a:spcBef>
              <a:spcAft>
                <a:spcPct val="0"/>
              </a:spcAft>
            </a:pPr>
            <a:endParaRPr lang="en-US" altLang="en-US" sz="25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1. Add / Edit Form Submit:</a:t>
            </a:r>
            <a:endParaRPr lang="en-US" altLang="en-US" sz="25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submitted form data is validated to check the empty field value.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insert and update methods of the DB class is used to update gallery data in the database.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Check and validate the files extension using </a:t>
            </a:r>
            <a:r>
              <a:rPr lang="en-US" altLang="en-US" sz="2500" dirty="0" err="1">
                <a:latin typeface="Times New Roman" panose="02020603050405020304" pitchFamily="18" charset="0"/>
                <a:cs typeface="Times New Roman" panose="02020603050405020304" pitchFamily="18" charset="0"/>
              </a:rPr>
              <a:t>pathinfo</a:t>
            </a:r>
            <a:r>
              <a:rPr lang="en-US" altLang="en-US" sz="2500" b="1" dirty="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function in PHP.</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Upload multiple images to server using </a:t>
            </a:r>
            <a:r>
              <a:rPr lang="en-US" altLang="en-US" sz="2500" dirty="0" err="1">
                <a:latin typeface="Times New Roman" panose="02020603050405020304" pitchFamily="18" charset="0"/>
                <a:cs typeface="Times New Roman" panose="02020603050405020304" pitchFamily="18" charset="0"/>
              </a:rPr>
              <a:t>move</a:t>
            </a:r>
            <a:r>
              <a:rPr lang="en-US" altLang="en-US" sz="2500" b="1" dirty="0" err="1">
                <a:latin typeface="Times New Roman" panose="02020603050405020304" pitchFamily="18" charset="0"/>
                <a:cs typeface="Times New Roman" panose="02020603050405020304" pitchFamily="18" charset="0"/>
              </a:rPr>
              <a:t>_</a:t>
            </a:r>
            <a:r>
              <a:rPr lang="en-US" altLang="en-US" sz="2500" dirty="0" err="1">
                <a:latin typeface="Times New Roman" panose="02020603050405020304" pitchFamily="18" charset="0"/>
                <a:cs typeface="Times New Roman" panose="02020603050405020304" pitchFamily="18" charset="0"/>
              </a:rPr>
              <a:t>uploaded</a:t>
            </a:r>
            <a:r>
              <a:rPr lang="en-US" altLang="en-US" sz="2500" b="1" dirty="0" err="1">
                <a:latin typeface="Times New Roman" panose="02020603050405020304" pitchFamily="18" charset="0"/>
                <a:cs typeface="Times New Roman" panose="02020603050405020304" pitchFamily="18" charset="0"/>
              </a:rPr>
              <a:t>_</a:t>
            </a:r>
            <a:r>
              <a:rPr lang="en-US" altLang="en-US" sz="2500" dirty="0" err="1">
                <a:latin typeface="Times New Roman" panose="02020603050405020304" pitchFamily="18" charset="0"/>
                <a:cs typeface="Times New Roman" panose="02020603050405020304" pitchFamily="18" charset="0"/>
              </a:rPr>
              <a:t>file</a:t>
            </a:r>
            <a:r>
              <a:rPr lang="en-US" altLang="en-US" sz="2500" b="1" dirty="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function in PHP.</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Insert the uploaded image and gallery ID in the database using insert Image() method of the DB class.</a:t>
            </a:r>
          </a:p>
          <a:p>
            <a:pPr lvl="0" eaLnBrk="0" fontAlgn="base" hangingPunct="0">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2. Inactive Gallery :</a:t>
            </a:r>
          </a:p>
          <a:p>
            <a:pPr lvl="0" eaLnBrk="0" fontAlgn="base" hangingPunct="0">
              <a:spcBef>
                <a:spcPct val="0"/>
              </a:spcBef>
              <a:spcAft>
                <a:spcPct val="0"/>
              </a:spcAft>
            </a:pPr>
            <a:r>
              <a:rPr lang="en-US" altLang="en-US" sz="2500" dirty="0">
                <a:latin typeface="Times New Roman" panose="02020603050405020304" pitchFamily="18" charset="0"/>
                <a:cs typeface="Times New Roman" panose="02020603050405020304" pitchFamily="18" charset="0"/>
              </a:rPr>
              <a:t>Update and set the gallery status to 0 in the database.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update() method of the DB class is used to update status field value in the database.</a:t>
            </a:r>
          </a:p>
          <a:p>
            <a:pPr lvl="0" eaLnBrk="0" fontAlgn="base" hangingPunct="0">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33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FE3A1D-7D90-4027-BC6C-2A583DA93B59}"/>
              </a:ext>
            </a:extLst>
          </p:cNvPr>
          <p:cNvSpPr/>
          <p:nvPr/>
        </p:nvSpPr>
        <p:spPr>
          <a:xfrm>
            <a:off x="635000" y="689788"/>
            <a:ext cx="10922000" cy="5478423"/>
          </a:xfrm>
          <a:prstGeom prst="rect">
            <a:avLst/>
          </a:prstGeom>
        </p:spPr>
        <p:txBody>
          <a:bodyPr wrap="square">
            <a:spAutoFit/>
          </a:bodyPr>
          <a:lstStyle/>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3</a:t>
            </a:r>
            <a:r>
              <a:rPr lang="en-US" altLang="en-US" sz="2500" b="1" dirty="0">
                <a:solidFill>
                  <a:srgbClr val="333333"/>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Activate Gallery:</a:t>
            </a:r>
            <a:endParaRPr lang="en-US" altLang="en-US" sz="25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Update and set the gallery status to 1 in the database.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update() method of the DB class is used to update status field value in the database.</a:t>
            </a:r>
          </a:p>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4. Delete Gallery:</a:t>
            </a:r>
            <a:endParaRPr lang="en-US" altLang="en-US" sz="25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Delete gallery and images data from the database.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Remove images from the directory of the server.</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delete() and delete Image() methods of the DB class is used to delete gallery and images data from the database.</a:t>
            </a:r>
          </a:p>
          <a:p>
            <a:pPr lvl="0" eaLnBrk="0" fontAlgn="base" hangingPunct="0">
              <a:spcBef>
                <a:spcPct val="0"/>
              </a:spcBef>
              <a:spcAft>
                <a:spcPct val="0"/>
              </a:spcAft>
            </a:pPr>
            <a:r>
              <a:rPr lang="en-US" altLang="en-US" sz="2500" b="1" dirty="0">
                <a:latin typeface="Times New Roman" panose="02020603050405020304" pitchFamily="18" charset="0"/>
                <a:cs typeface="Times New Roman" panose="02020603050405020304" pitchFamily="18" charset="0"/>
              </a:rPr>
              <a:t>5. Delete Image:</a:t>
            </a:r>
            <a:endParaRPr lang="en-US" altLang="en-US" sz="25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Delete image data from the database.</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Remove image file from the directory of the server.</a:t>
            </a:r>
          </a:p>
          <a:p>
            <a:pPr lvl="0" eaLnBrk="0" fontAlgn="base" hangingPunct="0">
              <a:spcBef>
                <a:spcPct val="0"/>
              </a:spcBef>
              <a:spcAft>
                <a:spcPct val="0"/>
              </a:spcAft>
              <a:buFontTx/>
              <a:buChar char="•"/>
            </a:pPr>
            <a:r>
              <a:rPr lang="en-US" altLang="en-US" sz="2500" dirty="0">
                <a:latin typeface="Times New Roman" panose="02020603050405020304" pitchFamily="18" charset="0"/>
                <a:cs typeface="Times New Roman" panose="02020603050405020304" pitchFamily="18" charset="0"/>
              </a:rPr>
              <a:t>The delete Image() method of the DB class is used to delete image data from the database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63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C5082A-C675-4D86-9518-15F7186D5AF5}"/>
              </a:ext>
            </a:extLst>
          </p:cNvPr>
          <p:cNvSpPr/>
          <p:nvPr/>
        </p:nvSpPr>
        <p:spPr>
          <a:xfrm>
            <a:off x="1731540" y="112679"/>
            <a:ext cx="6096000" cy="8032968"/>
          </a:xfrm>
          <a:prstGeom prst="rect">
            <a:avLst/>
          </a:prstGeom>
        </p:spPr>
        <p:txBody>
          <a:bodyPr>
            <a:spAutoFit/>
          </a:bodyPr>
          <a:lstStyle/>
          <a:p>
            <a:r>
              <a:rPr lang="en-US" sz="3000" dirty="0"/>
              <a:t>Source code:</a:t>
            </a:r>
          </a:p>
          <a:p>
            <a:r>
              <a:rPr lang="en-US" dirty="0"/>
              <a:t>&lt;?php</a:t>
            </a:r>
          </a:p>
          <a:p>
            <a:r>
              <a:rPr lang="en-US" dirty="0"/>
              <a:t>	  // Create database connection</a:t>
            </a:r>
          </a:p>
          <a:p>
            <a:r>
              <a:rPr lang="en-US" dirty="0"/>
              <a:t>  $</a:t>
            </a:r>
            <a:r>
              <a:rPr lang="en-US" dirty="0" err="1"/>
              <a:t>db</a:t>
            </a:r>
            <a:r>
              <a:rPr lang="en-US" dirty="0"/>
              <a:t> = </a:t>
            </a:r>
            <a:r>
              <a:rPr lang="en-US" dirty="0" err="1"/>
              <a:t>mysqli_connect</a:t>
            </a:r>
            <a:r>
              <a:rPr lang="en-US" dirty="0"/>
              <a:t>("localhost", "root", "", "</a:t>
            </a:r>
            <a:r>
              <a:rPr lang="en-US" dirty="0" err="1"/>
              <a:t>image_upload</a:t>
            </a:r>
            <a:r>
              <a:rPr lang="en-US" dirty="0"/>
              <a:t>");</a:t>
            </a:r>
          </a:p>
          <a:p>
            <a:r>
              <a:rPr lang="en-US" dirty="0"/>
              <a:t>	 // Initialize message variable</a:t>
            </a:r>
          </a:p>
          <a:p>
            <a:r>
              <a:rPr lang="en-US" dirty="0"/>
              <a:t>  $msg = "";</a:t>
            </a:r>
          </a:p>
          <a:p>
            <a:r>
              <a:rPr lang="en-US" dirty="0"/>
              <a:t>	  // If upload button is clicked ...</a:t>
            </a:r>
          </a:p>
          <a:p>
            <a:r>
              <a:rPr lang="en-US" dirty="0"/>
              <a:t>  if (</a:t>
            </a:r>
            <a:r>
              <a:rPr lang="en-US" dirty="0" err="1"/>
              <a:t>isset</a:t>
            </a:r>
            <a:r>
              <a:rPr lang="en-US" dirty="0"/>
              <a:t>($_POST['upload'])) {</a:t>
            </a:r>
          </a:p>
          <a:p>
            <a:r>
              <a:rPr lang="en-US" dirty="0"/>
              <a:t>  		// Get image name</a:t>
            </a:r>
          </a:p>
          <a:p>
            <a:r>
              <a:rPr lang="en-US" dirty="0"/>
              <a:t>  	$image = $_FILES['image']['name'];</a:t>
            </a:r>
          </a:p>
          <a:p>
            <a:r>
              <a:rPr lang="en-US" dirty="0"/>
              <a:t>  		// Get text</a:t>
            </a:r>
          </a:p>
          <a:p>
            <a:r>
              <a:rPr lang="en-US" dirty="0"/>
              <a:t>  	$</a:t>
            </a:r>
            <a:r>
              <a:rPr lang="en-US" dirty="0" err="1"/>
              <a:t>image_text</a:t>
            </a:r>
            <a:r>
              <a:rPr lang="en-US" dirty="0"/>
              <a:t> = </a:t>
            </a:r>
            <a:r>
              <a:rPr lang="en-US" dirty="0" err="1"/>
              <a:t>mysqli_real_escape_string</a:t>
            </a:r>
            <a:r>
              <a:rPr lang="en-US" dirty="0"/>
              <a:t>($</a:t>
            </a:r>
            <a:r>
              <a:rPr lang="en-US" dirty="0" err="1"/>
              <a:t>db</a:t>
            </a:r>
            <a:r>
              <a:rPr lang="en-US" dirty="0"/>
              <a:t>, $_POST['</a:t>
            </a:r>
            <a:r>
              <a:rPr lang="en-US" dirty="0" err="1"/>
              <a:t>image_text</a:t>
            </a:r>
            <a:r>
              <a:rPr lang="en-US" dirty="0"/>
              <a:t>']);</a:t>
            </a:r>
          </a:p>
          <a:p>
            <a:r>
              <a:rPr lang="en-US" dirty="0"/>
              <a:t>		// image file directory</a:t>
            </a:r>
          </a:p>
          <a:p>
            <a:r>
              <a:rPr lang="en-US" dirty="0"/>
              <a:t>  	$target = "images/".</a:t>
            </a:r>
            <a:r>
              <a:rPr lang="en-US" dirty="0" err="1"/>
              <a:t>basename</a:t>
            </a:r>
            <a:r>
              <a:rPr lang="en-US" dirty="0"/>
              <a:t>($image);</a:t>
            </a:r>
          </a:p>
          <a:p>
            <a:r>
              <a:rPr lang="en-US" dirty="0"/>
              <a:t>$</a:t>
            </a:r>
            <a:r>
              <a:rPr lang="en-US" dirty="0" err="1"/>
              <a:t>sql</a:t>
            </a:r>
            <a:r>
              <a:rPr lang="en-US" dirty="0"/>
              <a:t> = "INSERT INTO images (image, </a:t>
            </a:r>
            <a:r>
              <a:rPr lang="en-US" dirty="0" err="1"/>
              <a:t>image_text</a:t>
            </a:r>
            <a:r>
              <a:rPr lang="en-US" dirty="0"/>
              <a:t>) VALUES ('$image', '$</a:t>
            </a:r>
            <a:r>
              <a:rPr lang="en-US" dirty="0" err="1"/>
              <a:t>image_text</a:t>
            </a:r>
            <a:r>
              <a:rPr lang="en-US" dirty="0"/>
              <a:t>')";</a:t>
            </a:r>
          </a:p>
          <a:p>
            <a:r>
              <a:rPr lang="en-US" dirty="0"/>
              <a:t>  		// execute query</a:t>
            </a:r>
          </a:p>
          <a:p>
            <a:r>
              <a:rPr lang="en-US" dirty="0"/>
              <a:t>  	</a:t>
            </a:r>
            <a:r>
              <a:rPr lang="en-US" dirty="0" err="1"/>
              <a:t>mysqli_query</a:t>
            </a:r>
            <a:r>
              <a:rPr lang="en-US" dirty="0"/>
              <a:t>($</a:t>
            </a:r>
            <a:r>
              <a:rPr lang="en-US" dirty="0" err="1"/>
              <a:t>db</a:t>
            </a:r>
            <a:r>
              <a:rPr lang="en-US" dirty="0"/>
              <a:t>, $</a:t>
            </a:r>
            <a:r>
              <a:rPr lang="en-US" dirty="0" err="1"/>
              <a:t>sql</a:t>
            </a:r>
            <a:r>
              <a:rPr lang="en-US" dirty="0"/>
              <a:t>);</a:t>
            </a:r>
          </a:p>
          <a:p>
            <a:r>
              <a:rPr lang="en-US" dirty="0"/>
              <a:t>if (</a:t>
            </a:r>
            <a:r>
              <a:rPr lang="en-US" dirty="0" err="1"/>
              <a:t>move_uploaded_file</a:t>
            </a:r>
            <a:r>
              <a:rPr lang="en-US" dirty="0"/>
              <a:t>($_FILES['image']['</a:t>
            </a:r>
            <a:r>
              <a:rPr lang="en-US" dirty="0" err="1"/>
              <a:t>tmp_name</a:t>
            </a:r>
            <a:r>
              <a:rPr lang="en-US" dirty="0"/>
              <a:t>'], $target)) {</a:t>
            </a:r>
          </a:p>
          <a:p>
            <a:r>
              <a:rPr lang="en-US" dirty="0"/>
              <a:t>  		</a:t>
            </a:r>
          </a:p>
          <a:p>
            <a:endParaRPr lang="en-US" dirty="0"/>
          </a:p>
          <a:p>
            <a:r>
              <a:rPr lang="en-US" dirty="0"/>
              <a:t>  	</a:t>
            </a:r>
          </a:p>
          <a:p>
            <a:endParaRPr lang="en-US" dirty="0"/>
          </a:p>
          <a:p>
            <a:endParaRPr lang="en-US" dirty="0"/>
          </a:p>
        </p:txBody>
      </p:sp>
    </p:spTree>
    <p:extLst>
      <p:ext uri="{BB962C8B-B14F-4D97-AF65-F5344CB8AC3E}">
        <p14:creationId xmlns:p14="http://schemas.microsoft.com/office/powerpoint/2010/main" val="105783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47E3A-9E3E-49DA-9903-251616F64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75" y="35510"/>
            <a:ext cx="8353778" cy="3941686"/>
          </a:xfrm>
          <a:prstGeom prst="rect">
            <a:avLst/>
          </a:prstGeom>
        </p:spPr>
      </p:pic>
      <p:pic>
        <p:nvPicPr>
          <p:cNvPr id="5" name="Picture 4">
            <a:extLst>
              <a:ext uri="{FF2B5EF4-FFF2-40B4-BE49-F238E27FC236}">
                <a16:creationId xmlns:a16="http://schemas.microsoft.com/office/drawing/2014/main" id="{A61099DA-FE2F-4094-9227-956DD1F97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434" y="196323"/>
            <a:ext cx="5370991" cy="5141376"/>
          </a:xfrm>
          <a:prstGeom prst="rect">
            <a:avLst/>
          </a:prstGeom>
        </p:spPr>
      </p:pic>
      <p:pic>
        <p:nvPicPr>
          <p:cNvPr id="7" name="Picture 6">
            <a:extLst>
              <a:ext uri="{FF2B5EF4-FFF2-40B4-BE49-F238E27FC236}">
                <a16:creationId xmlns:a16="http://schemas.microsoft.com/office/drawing/2014/main" id="{EDC85869-B1B5-40F1-A977-964676BF1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574" y="2570086"/>
            <a:ext cx="7622959" cy="4287914"/>
          </a:xfrm>
          <a:prstGeom prst="rect">
            <a:avLst/>
          </a:prstGeom>
        </p:spPr>
      </p:pic>
    </p:spTree>
    <p:extLst>
      <p:ext uri="{BB962C8B-B14F-4D97-AF65-F5344CB8AC3E}">
        <p14:creationId xmlns:p14="http://schemas.microsoft.com/office/powerpoint/2010/main" val="178256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B6B3E3-A5DB-48A5-B48D-09809DF6BBCD}"/>
              </a:ext>
            </a:extLst>
          </p:cNvPr>
          <p:cNvSpPr/>
          <p:nvPr/>
        </p:nvSpPr>
        <p:spPr>
          <a:xfrm>
            <a:off x="285565" y="1074509"/>
            <a:ext cx="11620870" cy="4708981"/>
          </a:xfrm>
          <a:prstGeom prst="rect">
            <a:avLst/>
          </a:prstGeom>
        </p:spPr>
        <p:txBody>
          <a:bodyPr wrap="square">
            <a:spAutoFit/>
          </a:bodyPr>
          <a:lstStyle/>
          <a:p>
            <a:pPr algn="r"/>
            <a:endParaRPr lang="en-US" sz="2500" b="1" dirty="0">
              <a:latin typeface="Times New Roman" panose="02020603050405020304" pitchFamily="18" charset="0"/>
              <a:cs typeface="Times New Roman" panose="02020603050405020304" pitchFamily="18" charset="0"/>
            </a:endParaRPr>
          </a:p>
          <a:p>
            <a:r>
              <a:rPr lang="en-US" sz="2500" b="1" dirty="0">
                <a:solidFill>
                  <a:schemeClr val="bg1"/>
                </a:solidFill>
                <a:latin typeface="Times New Roman" panose="02020603050405020304" pitchFamily="18" charset="0"/>
                <a:cs typeface="Times New Roman" panose="02020603050405020304" pitchFamily="18" charset="0"/>
              </a:rPr>
              <a:t>C U R D :</a:t>
            </a:r>
          </a:p>
          <a:p>
            <a:endParaRPr lang="en-US" sz="2500" b="1" dirty="0">
              <a:solidFill>
                <a:schemeClr val="bg1"/>
              </a:solidFill>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CRUD operation</a:t>
            </a:r>
            <a:r>
              <a:rPr lang="en-US" sz="2500" dirty="0">
                <a:latin typeface="Times New Roman" panose="02020603050405020304" pitchFamily="18" charset="0"/>
                <a:cs typeface="Times New Roman" panose="02020603050405020304" pitchFamily="18" charset="0"/>
              </a:rPr>
              <a:t> is the most used functionality in the web application. Almost, all web application uses CRUD functionality to manage and manipulate data in the database. The CRUD (Create, Read, Update and Delete) functionality can be easily implemented using PHP and MySQL. PHP CURD with MYSQL helps to handle view, add, edit, and delete data from the database.</a:t>
            </a:r>
          </a:p>
          <a:p>
            <a:r>
              <a:rPr lang="en-US" sz="2500" dirty="0">
                <a:latin typeface="Times New Roman" panose="02020603050405020304" pitchFamily="18" charset="0"/>
                <a:cs typeface="Times New Roman" panose="02020603050405020304" pitchFamily="18" charset="0"/>
              </a:rPr>
              <a:t>Search and Pagination is a very useful feature to make the data list user-friendly. When you add CRUD functionality to the website, search and pagination are the must-have functionality for the CRUD data list. In this tutorial, we will show you how to implement PHP</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CRUD</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operations</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with</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search</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pagination using MySQL.</a:t>
            </a:r>
            <a:endParaRPr lang="en-US" sz="25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391</TotalTime>
  <Words>977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How to upadate an image in database using php    </vt:lpstr>
      <vt:lpstr>Introduction:  I am going to explain with example How to upadate an image in database using php from the Grid View using Sql Server as a Back end database we create a form that takes an image and some text. When the user selects an image and enters some text and clicks the submit button, the data is submitted to the server. PHP now grabs the image and saves it in a folder in the project, and then saves the text in the database together with a link pointing to the image in the folder.  In the web.config file create the connection string to connect our application to the sql server database       </vt:lpstr>
      <vt:lpstr>Description:</vt:lpstr>
      <vt:lpstr>Implementation: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Prakash</dc:creator>
  <cp:lastModifiedBy>Bhanu Prakash</cp:lastModifiedBy>
  <cp:revision>35</cp:revision>
  <dcterms:created xsi:type="dcterms:W3CDTF">2020-07-16T06:52:06Z</dcterms:created>
  <dcterms:modified xsi:type="dcterms:W3CDTF">2020-12-19T15:12:21Z</dcterms:modified>
</cp:coreProperties>
</file>