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6"/>
  </p:notesMasterIdLst>
  <p:sldIdLst>
    <p:sldId id="292" r:id="rId5"/>
    <p:sldId id="1085" r:id="rId6"/>
    <p:sldId id="1282" r:id="rId7"/>
    <p:sldId id="352" r:id="rId8"/>
    <p:sldId id="1283" r:id="rId9"/>
    <p:sldId id="1284" r:id="rId10"/>
    <p:sldId id="1285" r:id="rId11"/>
    <p:sldId id="1286" r:id="rId12"/>
    <p:sldId id="1287" r:id="rId13"/>
    <p:sldId id="1288" r:id="rId14"/>
    <p:sldId id="1249"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FF"/>
    <a:srgbClr val="FFCD8C"/>
    <a:srgbClr val="9F5900"/>
    <a:srgbClr val="FF3300"/>
    <a:srgbClr val="FFFFFF"/>
    <a:srgbClr val="C00000"/>
    <a:srgbClr val="F8FFB3"/>
    <a:srgbClr val="BAF8FF"/>
    <a:srgbClr val="92A000"/>
    <a:srgbClr val="00F417"/>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7CF7F1-7CAA-4DC0-9048-B64EAE86934F}" v="7" dt="2023-12-04T12:32:08.900"/>
    <p1510:client id="{697BBB05-EA49-5974-803B-3432B049DCD8}" v="6" dt="2023-12-08T04:07:58.937"/>
    <p1510:client id="{6F97CF94-EB01-4273-B9A1-ED7F320C5B7B}" v="24" dt="2023-12-04T11:22:22.945"/>
    <p1510:client id="{7094B356-6A63-4C5D-8B0D-8F4A4AC3300D}" v="433" dt="2023-12-04T12:29:14.268"/>
    <p1510:client id="{EBCF8880-FAE4-FC29-0501-2FD7CBFB08AD}" v="152" dt="2023-12-04T12:50:50.4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34559" autoAdjust="0"/>
    <p:restoredTop sz="86457" autoAdjust="0"/>
  </p:normalViewPr>
  <p:slideViewPr>
    <p:cSldViewPr snapToGrid="0">
      <p:cViewPr varScale="1">
        <p:scale>
          <a:sx n="84" d="100"/>
          <a:sy n="84" d="100"/>
        </p:scale>
        <p:origin x="-732" y="-78"/>
      </p:cViewPr>
      <p:guideLst>
        <p:guide orient="horz" pos="612"/>
        <p:guide orient="horz" pos="876"/>
        <p:guide pos="144"/>
      </p:guideLst>
    </p:cSldViewPr>
  </p:slideViewPr>
  <p:outlineViewPr>
    <p:cViewPr>
      <p:scale>
        <a:sx n="33" d="100"/>
        <a:sy n="33" d="100"/>
      </p:scale>
      <p:origin x="0" y="534"/>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notesMaster" Target="notesMasters/notesMaster1.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dirty="0">
              <a:latin typeface="Times New Roman"/>
            </a:endParaRPr>
          </a:p>
        </p:txBody>
      </p:sp>
    </p:spTree>
    <p:extLst>
      <p:ext uri="{BB962C8B-B14F-4D97-AF65-F5344CB8AC3E}">
        <p14:creationId xmlns=""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174812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dirty="0">
                <a:solidFill>
                  <a:srgbClr val="223366"/>
                </a:solidFill>
              </a:rPr>
              <a:t>Thank You !!</a:t>
            </a:r>
            <a:endParaRPr lang="en-US" sz="1100" b="1" spc="-5" dirty="0">
              <a:solidFill>
                <a:srgbClr val="223366"/>
              </a:solidFill>
            </a:endParaRPr>
          </a:p>
        </p:txBody>
      </p:sp>
    </p:spTree>
    <p:extLst>
      <p:ext uri="{BB962C8B-B14F-4D97-AF65-F5344CB8AC3E}">
        <p14:creationId xmlns=""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2</a:t>
            </a:fld>
            <a:endParaRPr lang="en-US" sz="1400" b="0" strike="noStrike" spc="-1">
              <a:latin typeface="Times New Roman"/>
            </a:endParaRPr>
          </a:p>
        </p:txBody>
      </p:sp>
    </p:spTree>
    <p:extLst>
      <p:ext uri="{BB962C8B-B14F-4D97-AF65-F5344CB8AC3E}">
        <p14:creationId xmlns="" xmlns:p14="http://schemas.microsoft.com/office/powerpoint/2010/main" val="1381871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920727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081168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1211089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845825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745323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667122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1224673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1/15/2024</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 xmlns:p14="http://schemas.microsoft.com/office/powerpoint/2010/main" val="536418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1/15/2024</a:t>
            </a:fld>
            <a:endParaRPr lang="en-US" dirty="0"/>
          </a:p>
        </p:txBody>
      </p:sp>
      <p:sp>
        <p:nvSpPr>
          <p:cNvPr id="5" name="Footer Placeholder 4">
            <a:extLst>
              <a:ext uri="{FF2B5EF4-FFF2-40B4-BE49-F238E27FC236}">
                <a16:creationId xmlns=""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dirty="0"/>
          </a:p>
        </p:txBody>
      </p:sp>
      <p:sp>
        <p:nvSpPr>
          <p:cNvPr id="6" name="Slide Number Placeholder 5">
            <a:extLst>
              <a:ext uri="{FF2B5EF4-FFF2-40B4-BE49-F238E27FC236}">
                <a16:creationId xmlns=""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dirty="0"/>
          </a:p>
        </p:txBody>
      </p:sp>
    </p:spTree>
    <p:extLst>
      <p:ext uri="{BB962C8B-B14F-4D97-AF65-F5344CB8AC3E}">
        <p14:creationId xmlns="" xmlns:p14="http://schemas.microsoft.com/office/powerpoint/2010/main" val="182341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4" name="Rectangle 3">
            <a:extLst>
              <a:ext uri="{FF2B5EF4-FFF2-40B4-BE49-F238E27FC236}">
                <a16:creationId xmlns="" xmlns:a16="http://schemas.microsoft.com/office/drawing/2014/main" id="{B97B0C45-392E-206A-6503-A52CA087AB64}"/>
              </a:ext>
            </a:extLst>
          </p:cNvPr>
          <p:cNvSpPr/>
          <p:nvPr userDrawn="1"/>
        </p:nvSpPr>
        <p:spPr>
          <a:xfrm>
            <a:off x="0" y="122877"/>
            <a:ext cx="9144000"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oogle Shape;110;p4" descr="A close up of a sign&#10;&#10;Description automatically generated">
            <a:extLst>
              <a:ext uri="{FF2B5EF4-FFF2-40B4-BE49-F238E27FC236}">
                <a16:creationId xmlns="" xmlns:a16="http://schemas.microsoft.com/office/drawing/2014/main" id="{CE849A3B-BCF0-B774-F89E-81965C71F93E}"/>
              </a:ext>
            </a:extLst>
          </p:cNvPr>
          <p:cNvPicPr preferRelativeResize="0"/>
          <p:nvPr userDrawn="1"/>
        </p:nvPicPr>
        <p:blipFill rotWithShape="1">
          <a:blip r:embed="rId12">
            <a:alphaModFix/>
          </a:blip>
          <a:srcRect/>
          <a:stretch/>
        </p:blipFill>
        <p:spPr>
          <a:xfrm>
            <a:off x="7411959" y="234964"/>
            <a:ext cx="852410" cy="28495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6" r:id="rId1"/>
    <p:sldLayoutId id="2147483668" r:id="rId2"/>
    <p:sldLayoutId id="2147483669" r:id="rId3"/>
    <p:sldLayoutId id="2147483670" r:id="rId4"/>
    <p:sldLayoutId id="2147483656" r:id="rId5"/>
    <p:sldLayoutId id="2147483657" r:id="rId6"/>
    <p:sldLayoutId id="2147483659" r:id="rId7"/>
    <p:sldLayoutId id="2147483674" r:id="rId8"/>
    <p:sldLayoutId id="2147483687" r:id="rId9"/>
    <p:sldLayoutId id="214748370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hyperlink" Target="https://everhour.com/blog/what-is-github/"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everhour.com/blog/what-is-github/"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everhour.com/blog/what-is-github/"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everhour.com/blog/what-is-github/"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everhour.com/blog/what-is-github/"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everhour.com/blog/what-is-github/"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everhour.com/blog/what-is-github/"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white background with black lines&#10;&#10;Description automatically generated">
            <a:extLst>
              <a:ext uri="{FF2B5EF4-FFF2-40B4-BE49-F238E27FC236}">
                <a16:creationId xmlns="" xmlns:a16="http://schemas.microsoft.com/office/drawing/2014/main" id="{A0452551-6A12-AB4D-455D-D9670168F55B}"/>
              </a:ext>
            </a:extLst>
          </p:cNvPr>
          <p:cNvPicPr>
            <a:picLocks noChangeAspect="1"/>
          </p:cNvPicPr>
          <p:nvPr/>
        </p:nvPicPr>
        <p:blipFill rotWithShape="1">
          <a:blip r:embed="rId3">
            <a:alphaModFix amt="13000"/>
          </a:blip>
          <a:srcRect l="1562" t="11699" r="24164" b="4426"/>
          <a:stretch/>
        </p:blipFill>
        <p:spPr>
          <a:xfrm>
            <a:off x="111566" y="629448"/>
            <a:ext cx="5735756" cy="4314093"/>
          </a:xfrm>
          <a:prstGeom prst="rect">
            <a:avLst/>
          </a:prstGeom>
        </p:spPr>
      </p:pic>
      <p:sp>
        <p:nvSpPr>
          <p:cNvPr id="2" name="TextBox 1">
            <a:extLst>
              <a:ext uri="{FF2B5EF4-FFF2-40B4-BE49-F238E27FC236}">
                <a16:creationId xmlns="" xmlns:a16="http://schemas.microsoft.com/office/drawing/2014/main" id="{B1520DAD-F8CC-E505-163A-1A40C1FCC226}"/>
              </a:ext>
            </a:extLst>
          </p:cNvPr>
          <p:cNvSpPr txBox="1"/>
          <p:nvPr/>
        </p:nvSpPr>
        <p:spPr>
          <a:xfrm>
            <a:off x="405913" y="1401500"/>
            <a:ext cx="3965230" cy="1384995"/>
          </a:xfrm>
          <a:prstGeom prst="rect">
            <a:avLst/>
          </a:prstGeom>
          <a:noFill/>
        </p:spPr>
        <p:txBody>
          <a:bodyPr wrap="square" rtlCol="0">
            <a:spAutoFit/>
          </a:bodyPr>
          <a:lstStyle/>
          <a:p>
            <a:r>
              <a:rPr lang="en-US" sz="2800" b="1" dirty="0">
                <a:solidFill>
                  <a:srgbClr val="161D23"/>
                </a:solidFill>
              </a:rPr>
              <a:t>NEXT GEN EMPLOYABILITY PROGRAM</a:t>
            </a:r>
          </a:p>
        </p:txBody>
      </p:sp>
      <p:sp>
        <p:nvSpPr>
          <p:cNvPr id="5" name="Rectangle 4">
            <a:extLst>
              <a:ext uri="{FF2B5EF4-FFF2-40B4-BE49-F238E27FC236}">
                <a16:creationId xmlns="" xmlns:a16="http://schemas.microsoft.com/office/drawing/2014/main" id="{539A258B-CAEC-B6C0-5059-18B5DEA4827A}"/>
              </a:ext>
            </a:extLst>
          </p:cNvPr>
          <p:cNvSpPr/>
          <p:nvPr/>
        </p:nvSpPr>
        <p:spPr>
          <a:xfrm>
            <a:off x="9048762" y="0"/>
            <a:ext cx="119381" cy="5143500"/>
          </a:xfrm>
          <a:prstGeom prst="rect">
            <a:avLst/>
          </a:prstGeom>
          <a:solidFill>
            <a:srgbClr val="FFE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 xmlns:a16="http://schemas.microsoft.com/office/drawing/2014/main" id="{FA70D2AA-FB53-34A2-095E-ECE657C06B18}"/>
              </a:ext>
            </a:extLst>
          </p:cNvPr>
          <p:cNvSpPr/>
          <p:nvPr/>
        </p:nvSpPr>
        <p:spPr>
          <a:xfrm>
            <a:off x="-7815" y="0"/>
            <a:ext cx="119381" cy="5143500"/>
          </a:xfrm>
          <a:prstGeom prst="rect">
            <a:avLst/>
          </a:prstGeom>
          <a:solidFill>
            <a:srgbClr val="22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 xmlns:a16="http://schemas.microsoft.com/office/drawing/2014/main" id="{BC4CF228-26B3-09C5-44DF-CA8F345519C2}"/>
              </a:ext>
            </a:extLst>
          </p:cNvPr>
          <p:cNvSpPr/>
          <p:nvPr/>
        </p:nvSpPr>
        <p:spPr>
          <a:xfrm>
            <a:off x="524598" y="2870899"/>
            <a:ext cx="23461" cy="1124328"/>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6">
            <a:extLst>
              <a:ext uri="{FF2B5EF4-FFF2-40B4-BE49-F238E27FC236}">
                <a16:creationId xmlns="" xmlns:a16="http://schemas.microsoft.com/office/drawing/2014/main" id="{7054292D-CF71-BD6B-6494-F0C14CB8262D}"/>
              </a:ext>
            </a:extLst>
          </p:cNvPr>
          <p:cNvSpPr txBox="1"/>
          <p:nvPr/>
        </p:nvSpPr>
        <p:spPr>
          <a:xfrm>
            <a:off x="575162" y="2871569"/>
            <a:ext cx="2727901" cy="1200329"/>
          </a:xfrm>
          <a:prstGeom prst="rect">
            <a:avLst/>
          </a:prstGeom>
          <a:noFill/>
        </p:spPr>
        <p:txBody>
          <a:bodyPr wrap="square" rtlCol="0">
            <a:spAutoFit/>
          </a:bodyPr>
          <a:lstStyle/>
          <a:p>
            <a:r>
              <a:rPr lang="en-US" sz="2400" dirty="0">
                <a:solidFill>
                  <a:srgbClr val="161D23"/>
                </a:solidFill>
              </a:rPr>
              <a:t>CREATING A FUTURE-READY WORKFORCE</a:t>
            </a:r>
          </a:p>
        </p:txBody>
      </p:sp>
      <p:pic>
        <p:nvPicPr>
          <p:cNvPr id="8" name="Picture 7">
            <a:extLst>
              <a:ext uri="{FF2B5EF4-FFF2-40B4-BE49-F238E27FC236}">
                <a16:creationId xmlns="" xmlns:a16="http://schemas.microsoft.com/office/drawing/2014/main" id="{F1BABFF0-3A7F-30AE-5C78-B2465A8294CF}"/>
              </a:ext>
            </a:extLst>
          </p:cNvPr>
          <p:cNvPicPr>
            <a:picLocks noChangeAspect="1"/>
          </p:cNvPicPr>
          <p:nvPr/>
        </p:nvPicPr>
        <p:blipFill rotWithShape="1">
          <a:blip r:embed="rId4">
            <a:extLst>
              <a:ext uri="{28A0092B-C50C-407E-A947-70E740481C1C}">
                <a14:useLocalDpi xmlns="" xmlns:a14="http://schemas.microsoft.com/office/drawing/2010/main" val="0"/>
              </a:ext>
            </a:extLst>
          </a:blip>
          <a:srcRect l="24767"/>
          <a:stretch/>
        </p:blipFill>
        <p:spPr>
          <a:xfrm>
            <a:off x="4560067" y="602559"/>
            <a:ext cx="4483359" cy="434949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8798479" cy="322263"/>
          </a:xfrm>
          <a:prstGeom prst="rect">
            <a:avLst/>
          </a:prstGeom>
          <a:noFill/>
          <a:ln>
            <a:noFill/>
          </a:ln>
        </p:spPr>
        <p:txBody>
          <a:bodyPr spcFirstLastPara="1" wrap="square" lIns="91425" tIns="91425" rIns="91425" bIns="91425" anchor="t" anchorCtr="0">
            <a:noAutofit/>
          </a:bodyPr>
          <a:lstStyle/>
          <a:p>
            <a:r>
              <a:rPr lang="en-IN" sz="1600" b="1" dirty="0" smtClean="0">
                <a:solidFill>
                  <a:srgbClr val="213163"/>
                </a:solidFill>
              </a:rPr>
              <a:t>Conclusion</a:t>
            </a:r>
            <a:br>
              <a:rPr lang="en-IN" sz="1600" b="1" dirty="0" smtClean="0">
                <a:solidFill>
                  <a:srgbClr val="213163"/>
                </a:solidFill>
              </a:rPr>
            </a:br>
            <a:r>
              <a:rPr lang="en-IN" sz="1600" b="1" dirty="0" smtClean="0">
                <a:solidFill>
                  <a:srgbClr val="213163"/>
                </a:solidFill>
              </a:rPr>
              <a:t/>
            </a:r>
            <a:br>
              <a:rPr lang="en-IN" sz="1600" b="1" dirty="0" smtClean="0">
                <a:solidFill>
                  <a:srgbClr val="213163"/>
                </a:solidFill>
              </a:rPr>
            </a:br>
            <a:r>
              <a:rPr lang="en-GB" sz="1600" b="1" dirty="0" smtClean="0">
                <a:solidFill>
                  <a:srgbClr val="213163"/>
                </a:solidFill>
              </a:rPr>
              <a:t> </a:t>
            </a:r>
            <a:r>
              <a:rPr lang="en-GB" dirty="0" smtClean="0">
                <a:solidFill>
                  <a:srgbClr val="213163"/>
                </a:solidFill>
              </a:rPr>
              <a:t>Data Analysis on Shipping Trends and Sales</a:t>
            </a:r>
            <a:br>
              <a:rPr lang="en-GB" dirty="0" smtClean="0">
                <a:solidFill>
                  <a:srgbClr val="213163"/>
                </a:solidFill>
              </a:rPr>
            </a:br>
            <a:r>
              <a:rPr lang="en-GB" dirty="0" smtClean="0">
                <a:solidFill>
                  <a:srgbClr val="213163"/>
                </a:solidFill>
              </a:rPr>
              <a:t>• Standard class shipping dominates across all cities.</a:t>
            </a:r>
            <a:br>
              <a:rPr lang="en-GB" dirty="0" smtClean="0">
                <a:solidFill>
                  <a:srgbClr val="213163"/>
                </a:solidFill>
              </a:rPr>
            </a:br>
            <a:r>
              <a:rPr lang="en-GB" dirty="0" smtClean="0">
                <a:solidFill>
                  <a:srgbClr val="213163"/>
                </a:solidFill>
              </a:rPr>
              <a:t>• Second class shipping is the second most preferred option.</a:t>
            </a:r>
            <a:br>
              <a:rPr lang="en-GB" dirty="0" smtClean="0">
                <a:solidFill>
                  <a:srgbClr val="213163"/>
                </a:solidFill>
              </a:rPr>
            </a:br>
            <a:r>
              <a:rPr lang="en-GB" dirty="0" smtClean="0">
                <a:solidFill>
                  <a:srgbClr val="213163"/>
                </a:solidFill>
              </a:rPr>
              <a:t>• Consumer segment drives sales, suggesting targeted incentives.</a:t>
            </a:r>
            <a:br>
              <a:rPr lang="en-GB" dirty="0" smtClean="0">
                <a:solidFill>
                  <a:srgbClr val="213163"/>
                </a:solidFill>
              </a:rPr>
            </a:br>
            <a:r>
              <a:rPr lang="en-GB" dirty="0" smtClean="0">
                <a:solidFill>
                  <a:srgbClr val="213163"/>
                </a:solidFill>
              </a:rPr>
              <a:t>• Focus on Central Region for profit boost despite higher discounts.</a:t>
            </a:r>
            <a:br>
              <a:rPr lang="en-GB" dirty="0" smtClean="0">
                <a:solidFill>
                  <a:srgbClr val="213163"/>
                </a:solidFill>
              </a:rPr>
            </a:br>
            <a:r>
              <a:rPr lang="en-GB" dirty="0" smtClean="0">
                <a:solidFill>
                  <a:srgbClr val="213163"/>
                </a:solidFill>
              </a:rPr>
              <a:t>• Understand order volume to compensate for lower profit margins.</a:t>
            </a:r>
            <a:br>
              <a:rPr lang="en-GB" dirty="0" smtClean="0">
                <a:solidFill>
                  <a:srgbClr val="213163"/>
                </a:solidFill>
              </a:rPr>
            </a:br>
            <a:r>
              <a:rPr lang="en-GB" dirty="0" smtClean="0">
                <a:solidFill>
                  <a:srgbClr val="213163"/>
                </a:solidFill>
              </a:rPr>
              <a:t>• Analyze low profit in furniture and office supplies.</a:t>
            </a:r>
            <a:br>
              <a:rPr lang="en-GB" dirty="0" smtClean="0">
                <a:solidFill>
                  <a:srgbClr val="213163"/>
                </a:solidFill>
              </a:rPr>
            </a:br>
            <a:r>
              <a:rPr lang="en-GB" dirty="0" smtClean="0">
                <a:solidFill>
                  <a:srgbClr val="213163"/>
                </a:solidFill>
              </a:rPr>
              <a:t>• Maximize profits from high-selling categories, optimize discounts and shipping times for less efficient areas. </a:t>
            </a:r>
            <a:r>
              <a:rPr lang="en-GB" sz="1600" dirty="0" smtClean="0"/>
              <a:t/>
            </a:r>
            <a:br>
              <a:rPr lang="en-GB" sz="1600" dirty="0" smtClean="0"/>
            </a:br>
            <a:r>
              <a:rPr lang="en-GB" sz="1600" dirty="0" smtClean="0"/>
              <a:t/>
            </a:r>
            <a:br>
              <a:rPr lang="en-GB" sz="1600" dirty="0" smtClean="0"/>
            </a:br>
            <a:endParaRPr lang="en-IN" sz="1600" dirty="0"/>
          </a:p>
        </p:txBody>
      </p:sp>
      <p:sp>
        <p:nvSpPr>
          <p:cNvPr id="2" name="Google Shape;62;g5fab984687_2_0">
            <a:extLst>
              <a:ext uri="{FF2B5EF4-FFF2-40B4-BE49-F238E27FC236}">
                <a16:creationId xmlns=""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dirty="0"/>
          </a:p>
          <a:p>
            <a:pPr marL="173355" indent="-173355">
              <a:spcBef>
                <a:spcPts val="200"/>
              </a:spcBef>
              <a:buClr>
                <a:srgbClr val="213163"/>
              </a:buClr>
              <a:buFont typeface="Arial" panose="020B0604020202020204" pitchFamily="34" charset="0"/>
              <a:buChar char="•"/>
            </a:pPr>
            <a:endParaRPr lang="en-US" dirty="0"/>
          </a:p>
          <a:p>
            <a:pPr marL="173355" indent="-173355">
              <a:spcBef>
                <a:spcPts val="200"/>
              </a:spcBef>
              <a:buClr>
                <a:srgbClr val="213163"/>
              </a:buClr>
              <a:buFont typeface="Arial" panose="020B0604020202020204" pitchFamily="34" charset="0"/>
              <a:buChar char="•"/>
            </a:pPr>
            <a:endParaRPr lang="en-US" dirty="0"/>
          </a:p>
        </p:txBody>
      </p:sp>
      <p:sp>
        <p:nvSpPr>
          <p:cNvPr id="3" name="Rectangle: Rounded Corners 2">
            <a:extLst>
              <a:ext uri="{FF2B5EF4-FFF2-40B4-BE49-F238E27FC236}">
                <a16:creationId xmlns="" xmlns:a16="http://schemas.microsoft.com/office/drawing/2014/main" id="{C3BFBE8C-2CE4-84FE-72B6-5D01D1AB9D27}"/>
              </a:ext>
            </a:extLst>
          </p:cNvPr>
          <p:cNvSpPr/>
          <p:nvPr/>
        </p:nvSpPr>
        <p:spPr>
          <a:xfrm>
            <a:off x="7622746" y="4419608"/>
            <a:ext cx="1244188" cy="322898"/>
          </a:xfrm>
          <a:prstGeom prst="roundRect">
            <a:avLst/>
          </a:prstGeom>
          <a:solidFill>
            <a:srgbClr val="0000FF"/>
          </a:solidFill>
          <a:ln>
            <a:solidFill>
              <a:srgbClr val="0000FF"/>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9pPr>
          </a:lstStyle>
          <a:p>
            <a:pPr algn="ctr"/>
            <a:r>
              <a:rPr lang="en-US" sz="1200" dirty="0">
                <a:solidFill>
                  <a:schemeClr val="bg1"/>
                </a:solidFill>
                <a:hlinkClick r:id="rId3">
                  <a:extLst>
                    <a:ext uri="{A12FA001-AC4F-418D-AE19-62706E023703}">
                      <ahyp:hlinkClr xmlns="" xmlns:ahyp="http://schemas.microsoft.com/office/drawing/2018/hyperlinkcolor" val="tx"/>
                    </a:ext>
                  </a:extLst>
                </a:hlinkClick>
              </a:rPr>
              <a:t>Reference link</a:t>
            </a:r>
            <a:endParaRPr lang="en-IN" sz="1200" dirty="0">
              <a:solidFill>
                <a:schemeClr val="bg1"/>
              </a:solidFill>
            </a:endParaRPr>
          </a:p>
        </p:txBody>
      </p:sp>
      <p:sp>
        <p:nvSpPr>
          <p:cNvPr id="4" name="TextBox 8">
            <a:extLst>
              <a:ext uri="{FF2B5EF4-FFF2-40B4-BE49-F238E27FC236}">
                <a16:creationId xmlns="" xmlns:a16="http://schemas.microsoft.com/office/drawing/2014/main" id="{66F2BFB1-930D-469C-C48A-9E59A7C1AEE5}"/>
              </a:ext>
            </a:extLst>
          </p:cNvPr>
          <p:cNvSpPr txBox="1"/>
          <p:nvPr/>
        </p:nvSpPr>
        <p:spPr>
          <a:xfrm>
            <a:off x="7849100" y="4178450"/>
            <a:ext cx="791481" cy="23083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r>
              <a:rPr lang="en-IN" sz="900" b="1" dirty="0">
                <a:solidFill>
                  <a:srgbClr val="002060"/>
                </a:solidFill>
              </a:rPr>
              <a:t>Click here</a:t>
            </a:r>
          </a:p>
        </p:txBody>
      </p:sp>
    </p:spTree>
    <p:extLst>
      <p:ext uri="{BB962C8B-B14F-4D97-AF65-F5344CB8AC3E}">
        <p14:creationId xmlns="" xmlns:p14="http://schemas.microsoft.com/office/powerpoint/2010/main" val="2018878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dirty="0">
                <a:solidFill>
                  <a:srgbClr val="223366"/>
                </a:solidFill>
              </a:rPr>
              <a:t>Thank You!</a:t>
            </a:r>
          </a:p>
        </p:txBody>
      </p:sp>
    </p:spTree>
    <p:extLst>
      <p:ext uri="{BB962C8B-B14F-4D97-AF65-F5344CB8AC3E}">
        <p14:creationId xmlns=""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white background with black lines&#10;&#10;Description automatically generated">
            <a:extLst>
              <a:ext uri="{FF2B5EF4-FFF2-40B4-BE49-F238E27FC236}">
                <a16:creationId xmlns="" xmlns:a16="http://schemas.microsoft.com/office/drawing/2014/main" id="{8499578D-1974-D02F-8C4E-2E88D065B8F0}"/>
              </a:ext>
            </a:extLst>
          </p:cNvPr>
          <p:cNvPicPr>
            <a:picLocks noChangeAspect="1"/>
          </p:cNvPicPr>
          <p:nvPr/>
        </p:nvPicPr>
        <p:blipFill rotWithShape="1">
          <a:blip r:embed="rId3">
            <a:alphaModFix amt="13000"/>
          </a:blip>
          <a:srcRect l="1234" t="10895" b="18028"/>
          <a:stretch/>
        </p:blipFill>
        <p:spPr>
          <a:xfrm>
            <a:off x="110365" y="656492"/>
            <a:ext cx="8935392" cy="4282831"/>
          </a:xfrm>
          <a:prstGeom prst="rect">
            <a:avLst/>
          </a:prstGeom>
        </p:spPr>
      </p:pic>
      <p:sp>
        <p:nvSpPr>
          <p:cNvPr id="3" name="Rectangle 2">
            <a:extLst>
              <a:ext uri="{FF2B5EF4-FFF2-40B4-BE49-F238E27FC236}">
                <a16:creationId xmlns="" xmlns:a16="http://schemas.microsoft.com/office/drawing/2014/main" id="{94AFB96E-D063-2D80-C867-61F310BAEC2B}"/>
              </a:ext>
            </a:extLst>
          </p:cNvPr>
          <p:cNvSpPr/>
          <p:nvPr/>
        </p:nvSpPr>
        <p:spPr>
          <a:xfrm>
            <a:off x="-7815" y="0"/>
            <a:ext cx="119381" cy="5143500"/>
          </a:xfrm>
          <a:prstGeom prst="rect">
            <a:avLst/>
          </a:prstGeom>
          <a:solidFill>
            <a:srgbClr val="22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Top Corners Rounded 3">
            <a:extLst>
              <a:ext uri="{FF2B5EF4-FFF2-40B4-BE49-F238E27FC236}">
                <a16:creationId xmlns="" xmlns:a16="http://schemas.microsoft.com/office/drawing/2014/main" id="{33376896-0AA1-1F1A-0A07-0153EA6E7A5C}"/>
              </a:ext>
            </a:extLst>
          </p:cNvPr>
          <p:cNvSpPr/>
          <p:nvPr/>
        </p:nvSpPr>
        <p:spPr>
          <a:xfrm rot="5400000">
            <a:off x="151054" y="930260"/>
            <a:ext cx="3211467" cy="3291141"/>
          </a:xfrm>
          <a:prstGeom prst="round2SameRect">
            <a:avLst/>
          </a:prstGeom>
          <a:solidFill>
            <a:srgbClr val="223366">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Top Corners Rounded 4">
            <a:extLst>
              <a:ext uri="{FF2B5EF4-FFF2-40B4-BE49-F238E27FC236}">
                <a16:creationId xmlns="" xmlns:a16="http://schemas.microsoft.com/office/drawing/2014/main" id="{B8B40143-E777-9572-674C-6F9FB0A8C197}"/>
              </a:ext>
            </a:extLst>
          </p:cNvPr>
          <p:cNvSpPr/>
          <p:nvPr/>
        </p:nvSpPr>
        <p:spPr>
          <a:xfrm rot="5400000" flipH="1" flipV="1">
            <a:off x="5790159" y="827723"/>
            <a:ext cx="3257551" cy="3450130"/>
          </a:xfrm>
          <a:prstGeom prst="round2SameRect">
            <a:avLst/>
          </a:prstGeom>
          <a:solidFill>
            <a:srgbClr val="C000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endParaRPr>
          </a:p>
        </p:txBody>
      </p:sp>
      <p:sp>
        <p:nvSpPr>
          <p:cNvPr id="9" name="Rectangle: Rounded Corners 8">
            <a:extLst>
              <a:ext uri="{FF2B5EF4-FFF2-40B4-BE49-F238E27FC236}">
                <a16:creationId xmlns="" xmlns:a16="http://schemas.microsoft.com/office/drawing/2014/main" id="{C319F0F6-4D63-17C0-67E5-6FB8E80FF122}"/>
              </a:ext>
            </a:extLst>
          </p:cNvPr>
          <p:cNvSpPr/>
          <p:nvPr/>
        </p:nvSpPr>
        <p:spPr>
          <a:xfrm>
            <a:off x="1704929" y="1289956"/>
            <a:ext cx="5734143" cy="2571750"/>
          </a:xfrm>
          <a:prstGeom prst="round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cs typeface="Arial"/>
              </a:rPr>
              <a:t>Student Name </a:t>
            </a:r>
            <a:r>
              <a:rPr lang="en-US" sz="1400" dirty="0" smtClean="0">
                <a:cs typeface="Arial"/>
              </a:rPr>
              <a:t>: </a:t>
            </a:r>
            <a:r>
              <a:rPr lang="en-US" sz="1400" dirty="0" err="1" smtClean="0">
                <a:cs typeface="Arial"/>
              </a:rPr>
              <a:t>Bhanuprakash</a:t>
            </a:r>
            <a:r>
              <a:rPr lang="en-US" sz="1400" dirty="0" smtClean="0">
                <a:cs typeface="Arial"/>
              </a:rPr>
              <a:t> </a:t>
            </a:r>
            <a:r>
              <a:rPr lang="en-US" sz="1400" dirty="0" err="1" smtClean="0">
                <a:cs typeface="Arial"/>
              </a:rPr>
              <a:t>Avadutha</a:t>
            </a:r>
            <a:endParaRPr lang="en-US" sz="1400" dirty="0">
              <a:cs typeface="Arial"/>
            </a:endParaRPr>
          </a:p>
          <a:p>
            <a:r>
              <a:rPr lang="en-US" sz="1400" dirty="0">
                <a:cs typeface="Arial"/>
              </a:rPr>
              <a:t>Student ID </a:t>
            </a:r>
            <a:r>
              <a:rPr lang="en-US" sz="1400" dirty="0" smtClean="0">
                <a:cs typeface="Arial"/>
              </a:rPr>
              <a:t>: 750122862006</a:t>
            </a:r>
            <a:endParaRPr lang="en-US" sz="1400" dirty="0">
              <a:cs typeface="Arial"/>
            </a:endParaRPr>
          </a:p>
          <a:p>
            <a:r>
              <a:rPr lang="en-US" sz="1400" dirty="0">
                <a:cs typeface="Arial"/>
              </a:rPr>
              <a:t>College Name </a:t>
            </a:r>
            <a:r>
              <a:rPr lang="en-US" sz="1400" dirty="0" smtClean="0">
                <a:cs typeface="Arial"/>
              </a:rPr>
              <a:t>: SRM PG COLLEGE (MCA)</a:t>
            </a:r>
            <a:endParaRPr lang="en-US" sz="1400" dirty="0"/>
          </a:p>
        </p:txBody>
      </p:sp>
      <p:sp>
        <p:nvSpPr>
          <p:cNvPr id="12" name="Rectangle 11">
            <a:extLst>
              <a:ext uri="{FF2B5EF4-FFF2-40B4-BE49-F238E27FC236}">
                <a16:creationId xmlns="" xmlns:a16="http://schemas.microsoft.com/office/drawing/2014/main" id="{FDF9F27E-3244-EA23-3575-26D9E2441D4F}"/>
              </a:ext>
            </a:extLst>
          </p:cNvPr>
          <p:cNvSpPr/>
          <p:nvPr/>
        </p:nvSpPr>
        <p:spPr>
          <a:xfrm>
            <a:off x="9048762" y="0"/>
            <a:ext cx="119381" cy="5143500"/>
          </a:xfrm>
          <a:prstGeom prst="rect">
            <a:avLst/>
          </a:prstGeom>
          <a:solidFill>
            <a:srgbClr val="FFE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781132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Rectangle 4">
            <a:extLst>
              <a:ext uri="{FF2B5EF4-FFF2-40B4-BE49-F238E27FC236}">
                <a16:creationId xmlns="" xmlns:a16="http://schemas.microsoft.com/office/drawing/2014/main" id="{32E75419-EBB8-B110-2A58-C75BF33BBB24}"/>
              </a:ext>
            </a:extLst>
          </p:cNvPr>
          <p:cNvSpPr/>
          <p:nvPr/>
        </p:nvSpPr>
        <p:spPr>
          <a:xfrm>
            <a:off x="0" y="594857"/>
            <a:ext cx="9144000" cy="2259662"/>
          </a:xfrm>
          <a:prstGeom prst="rect">
            <a:avLst/>
          </a:prstGeom>
          <a:solidFill>
            <a:srgbClr val="243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TextBox 5">
            <a:extLst>
              <a:ext uri="{FF2B5EF4-FFF2-40B4-BE49-F238E27FC236}">
                <a16:creationId xmlns="" xmlns:a16="http://schemas.microsoft.com/office/drawing/2014/main" id="{B8B2F1D2-B3CD-47D4-C97B-3CE2F64AFC82}"/>
              </a:ext>
            </a:extLst>
          </p:cNvPr>
          <p:cNvSpPr txBox="1"/>
          <p:nvPr/>
        </p:nvSpPr>
        <p:spPr>
          <a:xfrm>
            <a:off x="1309844" y="1389165"/>
            <a:ext cx="6524311" cy="456856"/>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800" b="1">
                <a:solidFill>
                  <a:srgbClr val="FFE600"/>
                </a:solidFill>
                <a:latin typeface="Arial"/>
                <a:cs typeface="Arial"/>
              </a:rPr>
              <a:t>CAPSTONE PROJECT SHOWCASE</a:t>
            </a:r>
          </a:p>
        </p:txBody>
      </p:sp>
      <p:sp>
        <p:nvSpPr>
          <p:cNvPr id="8" name="TextBox 10">
            <a:extLst>
              <a:ext uri="{FF2B5EF4-FFF2-40B4-BE49-F238E27FC236}">
                <a16:creationId xmlns="" xmlns:a16="http://schemas.microsoft.com/office/drawing/2014/main" id="{D4240D32-9BCC-D793-EF34-3F436C714765}"/>
              </a:ext>
            </a:extLst>
          </p:cNvPr>
          <p:cNvSpPr txBox="1"/>
          <p:nvPr/>
        </p:nvSpPr>
        <p:spPr>
          <a:xfrm>
            <a:off x="-867769" y="3171676"/>
            <a:ext cx="10879535" cy="240515"/>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50" dirty="0">
                <a:solidFill>
                  <a:srgbClr val="0066A1"/>
                </a:solidFill>
                <a:latin typeface="Poppins"/>
              </a:rPr>
              <a:t>Project Title :</a:t>
            </a:r>
            <a:r>
              <a:rPr lang="en-US" sz="1650" b="1" dirty="0">
                <a:solidFill>
                  <a:srgbClr val="0066A1"/>
                </a:solidFill>
                <a:latin typeface="Poppins"/>
              </a:rPr>
              <a:t> </a:t>
            </a:r>
            <a:r>
              <a:rPr lang="en-US" sz="1650" b="1" dirty="0" smtClean="0">
                <a:solidFill>
                  <a:srgbClr val="0066A1"/>
                </a:solidFill>
                <a:latin typeface="Poppins"/>
              </a:rPr>
              <a:t>E – commerce sales analysis using Power BI</a:t>
            </a:r>
            <a:endParaRPr lang="en-US" sz="1650" b="1" dirty="0">
              <a:solidFill>
                <a:srgbClr val="0066A1"/>
              </a:solidFill>
              <a:latin typeface="Poppins"/>
              <a:cs typeface="Poppins"/>
            </a:endParaRPr>
          </a:p>
        </p:txBody>
      </p:sp>
      <p:sp>
        <p:nvSpPr>
          <p:cNvPr id="9" name="TextBox 7">
            <a:extLst>
              <a:ext uri="{FF2B5EF4-FFF2-40B4-BE49-F238E27FC236}">
                <a16:creationId xmlns="" xmlns:a16="http://schemas.microsoft.com/office/drawing/2014/main" id="{9AF297CE-9F11-2600-2058-A27EC2B5D9D4}"/>
              </a:ext>
            </a:extLst>
          </p:cNvPr>
          <p:cNvSpPr txBox="1"/>
          <p:nvPr/>
        </p:nvSpPr>
        <p:spPr>
          <a:xfrm>
            <a:off x="374305" y="4036323"/>
            <a:ext cx="8395386"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50" dirty="0">
                <a:solidFill>
                  <a:schemeClr val="accent2">
                    <a:lumMod val="75000"/>
                  </a:schemeClr>
                </a:solidFill>
                <a:latin typeface="Poppins"/>
              </a:rPr>
              <a:t>Abstract | Problem Statement | Project Overview |</a:t>
            </a:r>
            <a:r>
              <a:rPr lang="en-US" sz="1650" dirty="0">
                <a:solidFill>
                  <a:schemeClr val="accent2">
                    <a:lumMod val="75000"/>
                  </a:schemeClr>
                </a:solidFill>
                <a:latin typeface="Poppins"/>
                <a:ea typeface="+mn-lt"/>
                <a:cs typeface="Poppins"/>
              </a:rPr>
              <a:t> Proposed </a:t>
            </a:r>
            <a:r>
              <a:rPr lang="en-US" sz="1650" dirty="0">
                <a:solidFill>
                  <a:schemeClr val="accent2">
                    <a:lumMod val="75000"/>
                  </a:schemeClr>
                </a:solidFill>
                <a:latin typeface="Poppins"/>
                <a:ea typeface="+mn-lt"/>
                <a:cs typeface="+mn-lt"/>
              </a:rPr>
              <a:t>Solution </a:t>
            </a:r>
            <a:r>
              <a:rPr lang="en-US" sz="1650" dirty="0">
                <a:solidFill>
                  <a:schemeClr val="accent2">
                    <a:lumMod val="75000"/>
                  </a:schemeClr>
                </a:solidFill>
                <a:latin typeface="Poppins"/>
              </a:rPr>
              <a:t>| </a:t>
            </a:r>
            <a:r>
              <a:rPr lang="en-US" sz="1650" dirty="0">
                <a:solidFill>
                  <a:schemeClr val="accent2">
                    <a:lumMod val="75000"/>
                  </a:schemeClr>
                </a:solidFill>
                <a:latin typeface="Poppins"/>
                <a:ea typeface="+mn-lt"/>
                <a:cs typeface="Poppins"/>
              </a:rPr>
              <a:t>Technology Used</a:t>
            </a:r>
            <a:r>
              <a:rPr lang="en-US" sz="1650" dirty="0">
                <a:solidFill>
                  <a:schemeClr val="accent2">
                    <a:lumMod val="75000"/>
                  </a:schemeClr>
                </a:solidFill>
                <a:latin typeface="Poppins"/>
              </a:rPr>
              <a:t> | Modelling &amp; Results </a:t>
            </a:r>
            <a:r>
              <a:rPr lang="en-US" sz="1650" dirty="0">
                <a:solidFill>
                  <a:schemeClr val="accent2">
                    <a:lumMod val="75000"/>
                  </a:schemeClr>
                </a:solidFill>
                <a:latin typeface="Poppins"/>
                <a:ea typeface="+mn-lt"/>
                <a:cs typeface="+mn-lt"/>
              </a:rPr>
              <a:t>| Conclusion | Q&amp;A</a:t>
            </a:r>
            <a:endParaRPr lang="en-US" dirty="0">
              <a:solidFill>
                <a:schemeClr val="accent2">
                  <a:lumMod val="75000"/>
                </a:schemeClr>
              </a:solidFill>
              <a:latin typeface="Poppins"/>
              <a:cs typeface="Poppins"/>
            </a:endParaRPr>
          </a:p>
        </p:txBody>
      </p:sp>
    </p:spTree>
    <p:extLst>
      <p:ext uri="{BB962C8B-B14F-4D97-AF65-F5344CB8AC3E}">
        <p14:creationId xmlns="" xmlns:p14="http://schemas.microsoft.com/office/powerpoint/2010/main" val="3232110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7940913" cy="322263"/>
          </a:xfrm>
          <a:prstGeom prst="rect">
            <a:avLst/>
          </a:prstGeom>
          <a:noFill/>
          <a:ln>
            <a:noFill/>
          </a:ln>
        </p:spPr>
        <p:txBody>
          <a:bodyPr spcFirstLastPara="1" wrap="square" lIns="91425" tIns="91425" rIns="91425" bIns="91425" anchor="t" anchorCtr="0">
            <a:noAutofit/>
          </a:bodyPr>
          <a:lstStyle/>
          <a:p>
            <a:r>
              <a:rPr lang="en-IN" sz="1800" b="1" dirty="0" smtClean="0">
                <a:solidFill>
                  <a:srgbClr val="213163"/>
                </a:solidFill>
              </a:rPr>
              <a:t>Abstract </a:t>
            </a:r>
            <a:r>
              <a:rPr lang="en-IN" sz="1600" b="1" dirty="0" smtClean="0">
                <a:solidFill>
                  <a:srgbClr val="213163"/>
                </a:solidFill>
              </a:rPr>
              <a:t/>
            </a:r>
            <a:br>
              <a:rPr lang="en-IN" sz="1600" b="1" dirty="0" smtClean="0">
                <a:solidFill>
                  <a:srgbClr val="213163"/>
                </a:solidFill>
              </a:rPr>
            </a:br>
            <a:r>
              <a:rPr lang="en-GB" sz="1600" dirty="0" smtClean="0"/>
              <a:t> Project Title</a:t>
            </a:r>
            <a:r>
              <a:rPr lang="en-GB" dirty="0" smtClean="0"/>
              <a:t>: E-commerce Sales Analysis using Power BI</a:t>
            </a:r>
            <a:br>
              <a:rPr lang="en-GB" dirty="0" smtClean="0"/>
            </a:br>
            <a:r>
              <a:rPr lang="en-GB" b="1" dirty="0" smtClean="0"/>
              <a:t>Problem Statement</a:t>
            </a:r>
            <a:r>
              <a:rPr lang="en-GB" dirty="0" smtClean="0"/>
              <a:t>:</a:t>
            </a:r>
            <a:br>
              <a:rPr lang="en-GB" dirty="0" smtClean="0"/>
            </a:br>
            <a:r>
              <a:rPr lang="en-GB" dirty="0" smtClean="0"/>
              <a:t> Profitability Analysis</a:t>
            </a:r>
            <a:br>
              <a:rPr lang="en-GB" dirty="0" smtClean="0"/>
            </a:br>
            <a:r>
              <a:rPr lang="en-GB" dirty="0" smtClean="0"/>
              <a:t>• Identifying profitable categories and areas for improvement.</a:t>
            </a:r>
            <a:br>
              <a:rPr lang="en-GB" dirty="0" smtClean="0"/>
            </a:br>
            <a:r>
              <a:rPr lang="en-GB" dirty="0" smtClean="0"/>
              <a:t>• Identifying regions with highest sales and most discounts.</a:t>
            </a:r>
            <a:br>
              <a:rPr lang="en-GB" dirty="0" smtClean="0"/>
            </a:br>
            <a:r>
              <a:rPr lang="en-GB" dirty="0" smtClean="0"/>
              <a:t>• Analyzing highest order day and shipment delays.</a:t>
            </a:r>
            <a:br>
              <a:rPr lang="en-GB" dirty="0" smtClean="0"/>
            </a:br>
            <a:r>
              <a:rPr lang="en-GB" dirty="0" smtClean="0"/>
              <a:t>• Analyzing weekly order shipment trends from 2011 to 2014. </a:t>
            </a:r>
            <a:br>
              <a:rPr lang="en-GB" dirty="0" smtClean="0"/>
            </a:br>
            <a:r>
              <a:rPr lang="en-GB" sz="1600" b="1" dirty="0" smtClean="0"/>
              <a:t>E-commerce sales dataset including: </a:t>
            </a:r>
            <a:r>
              <a:rPr lang="en-GB" dirty="0" smtClean="0"/>
              <a:t>year, order date, ship date, shipping days, customer ID, customer name, segment, city, country, category, sub-category, profits, week, and month.</a:t>
            </a:r>
            <a:br>
              <a:rPr lang="en-GB" dirty="0" smtClean="0"/>
            </a:br>
            <a:r>
              <a:rPr lang="en-GB" b="1" dirty="0" smtClean="0"/>
              <a:t>Methods</a:t>
            </a:r>
            <a:r>
              <a:rPr lang="en-GB" dirty="0" smtClean="0"/>
              <a:t>:</a:t>
            </a:r>
            <a:br>
              <a:rPr lang="en-GB" dirty="0" smtClean="0"/>
            </a:br>
            <a:r>
              <a:rPr lang="en-GB" dirty="0" smtClean="0"/>
              <a:t>Data </a:t>
            </a:r>
            <a:r>
              <a:rPr lang="en-GB" dirty="0" smtClean="0"/>
              <a:t>connection, Data </a:t>
            </a:r>
            <a:r>
              <a:rPr lang="en-GB" dirty="0" err="1" smtClean="0"/>
              <a:t>organizationData</a:t>
            </a:r>
            <a:r>
              <a:rPr lang="en-GB" dirty="0" smtClean="0"/>
              <a:t> </a:t>
            </a:r>
            <a:r>
              <a:rPr lang="en-GB" dirty="0" err="1" smtClean="0"/>
              <a:t>cleaningData</a:t>
            </a:r>
            <a:r>
              <a:rPr lang="en-GB" dirty="0" smtClean="0"/>
              <a:t> </a:t>
            </a:r>
            <a:r>
              <a:rPr lang="en-GB" dirty="0" err="1" smtClean="0"/>
              <a:t>analysisVisualizationDashboard</a:t>
            </a:r>
            <a:r>
              <a:rPr lang="en-GB" dirty="0" smtClean="0"/>
              <a:t> </a:t>
            </a:r>
            <a:r>
              <a:rPr lang="en-GB" dirty="0" err="1" smtClean="0"/>
              <a:t>presentationGetting</a:t>
            </a:r>
            <a:r>
              <a:rPr lang="en-GB" dirty="0" smtClean="0"/>
              <a:t> </a:t>
            </a:r>
            <a:r>
              <a:rPr lang="en-GB" dirty="0" smtClean="0"/>
              <a:t>insights</a:t>
            </a:r>
            <a:br>
              <a:rPr lang="en-GB" dirty="0" smtClean="0"/>
            </a:br>
            <a:r>
              <a:rPr lang="en-GB" sz="1600" b="1" dirty="0" smtClean="0"/>
              <a:t>Key Findings:</a:t>
            </a:r>
            <a:r>
              <a:rPr lang="en-GB" dirty="0" smtClean="0"/>
              <a:t/>
            </a:r>
            <a:br>
              <a:rPr lang="en-GB" dirty="0" smtClean="0"/>
            </a:br>
            <a:r>
              <a:rPr lang="en-GB" dirty="0" smtClean="0"/>
              <a:t> Technology Sales Overview</a:t>
            </a:r>
            <a:br>
              <a:rPr lang="en-GB" dirty="0" smtClean="0"/>
            </a:br>
            <a:r>
              <a:rPr lang="en-GB" dirty="0" smtClean="0"/>
              <a:t>• Highest sales volume: 152k.</a:t>
            </a:r>
            <a:br>
              <a:rPr lang="en-GB" dirty="0" smtClean="0"/>
            </a:br>
            <a:r>
              <a:rPr lang="en-GB" dirty="0" smtClean="0"/>
              <a:t>• Contributing factors: 0.84M sales volume.</a:t>
            </a:r>
            <a:br>
              <a:rPr lang="en-GB" dirty="0" smtClean="0"/>
            </a:br>
            <a:r>
              <a:rPr lang="en-GB" dirty="0" smtClean="0"/>
              <a:t>• West region: highest profits, Central region: lowest.</a:t>
            </a:r>
            <a:br>
              <a:rPr lang="en-GB" dirty="0" smtClean="0"/>
            </a:br>
            <a:r>
              <a:rPr lang="en-GB" dirty="0" smtClean="0"/>
              <a:t>• Sales on Friday: highest, Sunday least. </a:t>
            </a:r>
            <a:br>
              <a:rPr lang="en-GB" dirty="0" smtClean="0"/>
            </a:br>
            <a:r>
              <a:rPr lang="en-GB" sz="1600" dirty="0" smtClean="0"/>
              <a:t/>
            </a:r>
            <a:br>
              <a:rPr lang="en-GB" sz="1600" dirty="0" smtClean="0"/>
            </a:br>
            <a:r>
              <a:rPr lang="en-IN" sz="1600" dirty="0" smtClean="0">
                <a:solidFill>
                  <a:srgbClr val="213163"/>
                </a:solidFill>
              </a:rPr>
              <a:t/>
            </a:r>
            <a:br>
              <a:rPr lang="en-IN" sz="1600" dirty="0" smtClean="0">
                <a:solidFill>
                  <a:srgbClr val="213163"/>
                </a:solidFill>
              </a:rPr>
            </a:br>
            <a:endParaRPr lang="en-IN" sz="1600" dirty="0"/>
          </a:p>
        </p:txBody>
      </p:sp>
      <p:sp>
        <p:nvSpPr>
          <p:cNvPr id="2" name="Google Shape;62;g5fab984687_2_0">
            <a:extLst>
              <a:ext uri="{FF2B5EF4-FFF2-40B4-BE49-F238E27FC236}">
                <a16:creationId xmlns="" xmlns:a16="http://schemas.microsoft.com/office/drawing/2014/main" id="{07E1EAD1-F835-6956-77CD-17363121C17E}"/>
              </a:ext>
            </a:extLst>
          </p:cNvPr>
          <p:cNvSpPr txBox="1">
            <a:spLocks/>
          </p:cNvSpPr>
          <p:nvPr/>
        </p:nvSpPr>
        <p:spPr>
          <a:xfrm>
            <a:off x="0" y="1047871"/>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dirty="0"/>
          </a:p>
          <a:p>
            <a:pPr marL="173355" indent="-173355">
              <a:spcBef>
                <a:spcPts val="200"/>
              </a:spcBef>
              <a:buClr>
                <a:srgbClr val="213163"/>
              </a:buClr>
              <a:buFont typeface="Arial" panose="020B0604020202020204" pitchFamily="34" charset="0"/>
              <a:buChar char="•"/>
            </a:pPr>
            <a:endParaRPr lang="en-US" dirty="0"/>
          </a:p>
          <a:p>
            <a:pPr marL="173355" indent="-173355">
              <a:spcBef>
                <a:spcPts val="200"/>
              </a:spcBef>
              <a:buClr>
                <a:srgbClr val="213163"/>
              </a:buClr>
              <a:buFont typeface="Arial" panose="020B0604020202020204" pitchFamily="34" charset="0"/>
              <a:buChar char="•"/>
            </a:pPr>
            <a:endParaRPr lang="en-US" dirty="0"/>
          </a:p>
        </p:txBody>
      </p:sp>
      <p:sp>
        <p:nvSpPr>
          <p:cNvPr id="3" name="Rectangle: Rounded Corners 2">
            <a:extLst>
              <a:ext uri="{FF2B5EF4-FFF2-40B4-BE49-F238E27FC236}">
                <a16:creationId xmlns="" xmlns:a16="http://schemas.microsoft.com/office/drawing/2014/main" id="{C3BFBE8C-2CE4-84FE-72B6-5D01D1AB9D27}"/>
              </a:ext>
            </a:extLst>
          </p:cNvPr>
          <p:cNvSpPr/>
          <p:nvPr/>
        </p:nvSpPr>
        <p:spPr>
          <a:xfrm>
            <a:off x="7622746" y="4419608"/>
            <a:ext cx="1244188" cy="322898"/>
          </a:xfrm>
          <a:prstGeom prst="roundRect">
            <a:avLst/>
          </a:prstGeom>
          <a:solidFill>
            <a:srgbClr val="0000FF"/>
          </a:solidFill>
          <a:ln>
            <a:solidFill>
              <a:srgbClr val="0000FF"/>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9pPr>
          </a:lstStyle>
          <a:p>
            <a:pPr algn="ctr"/>
            <a:r>
              <a:rPr lang="en-US" sz="1200" dirty="0">
                <a:solidFill>
                  <a:schemeClr val="bg1"/>
                </a:solidFill>
                <a:hlinkClick r:id="rId3">
                  <a:extLst>
                    <a:ext uri="{A12FA001-AC4F-418D-AE19-62706E023703}">
                      <ahyp:hlinkClr xmlns="" xmlns:ahyp="http://schemas.microsoft.com/office/drawing/2018/hyperlinkcolor" val="tx"/>
                    </a:ext>
                  </a:extLst>
                </a:hlinkClick>
              </a:rPr>
              <a:t>Reference link</a:t>
            </a:r>
            <a:endParaRPr lang="en-IN" sz="1200" dirty="0">
              <a:solidFill>
                <a:schemeClr val="bg1"/>
              </a:solidFill>
            </a:endParaRPr>
          </a:p>
        </p:txBody>
      </p:sp>
      <p:sp>
        <p:nvSpPr>
          <p:cNvPr id="4" name="TextBox 8">
            <a:extLst>
              <a:ext uri="{FF2B5EF4-FFF2-40B4-BE49-F238E27FC236}">
                <a16:creationId xmlns="" xmlns:a16="http://schemas.microsoft.com/office/drawing/2014/main" id="{66F2BFB1-930D-469C-C48A-9E59A7C1AEE5}"/>
              </a:ext>
            </a:extLst>
          </p:cNvPr>
          <p:cNvSpPr txBox="1"/>
          <p:nvPr/>
        </p:nvSpPr>
        <p:spPr>
          <a:xfrm>
            <a:off x="7849100" y="4178450"/>
            <a:ext cx="791481" cy="23083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r>
              <a:rPr lang="en-IN" sz="900" b="1" dirty="0">
                <a:solidFill>
                  <a:srgbClr val="002060"/>
                </a:solidFill>
              </a:rPr>
              <a:t>Click here</a:t>
            </a:r>
          </a:p>
        </p:txBody>
      </p:sp>
    </p:spTree>
    <p:extLst>
      <p:ext uri="{BB962C8B-B14F-4D97-AF65-F5344CB8AC3E}">
        <p14:creationId xmlns="" xmlns:p14="http://schemas.microsoft.com/office/powerpoint/2010/main" val="3042168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29"/>
            <a:ext cx="8424389" cy="322263"/>
          </a:xfrm>
          <a:prstGeom prst="rect">
            <a:avLst/>
          </a:prstGeom>
          <a:noFill/>
          <a:ln>
            <a:noFill/>
          </a:ln>
        </p:spPr>
        <p:txBody>
          <a:bodyPr spcFirstLastPara="1" wrap="square" lIns="91425" tIns="91425" rIns="91425" bIns="91425" anchor="t" anchorCtr="0">
            <a:noAutofit/>
          </a:bodyPr>
          <a:lstStyle/>
          <a:p>
            <a:r>
              <a:rPr lang="en-IN" sz="1600" b="1" dirty="0">
                <a:solidFill>
                  <a:srgbClr val="213163"/>
                </a:solidFill>
              </a:rPr>
              <a:t>Problem </a:t>
            </a:r>
            <a:r>
              <a:rPr lang="en-IN" sz="1600" b="1" dirty="0" smtClean="0">
                <a:solidFill>
                  <a:srgbClr val="213163"/>
                </a:solidFill>
              </a:rPr>
              <a:t>Statement</a:t>
            </a:r>
            <a:br>
              <a:rPr lang="en-IN" sz="1600" b="1" dirty="0" smtClean="0">
                <a:solidFill>
                  <a:srgbClr val="213163"/>
                </a:solidFill>
              </a:rPr>
            </a:br>
            <a:r>
              <a:rPr lang="en-IN" sz="1600" b="1" dirty="0" smtClean="0">
                <a:solidFill>
                  <a:srgbClr val="213163"/>
                </a:solidFill>
              </a:rPr>
              <a:t>Problem description : </a:t>
            </a:r>
            <a:r>
              <a:rPr lang="en-IN" sz="1600" b="1" dirty="0" smtClean="0">
                <a:solidFill>
                  <a:srgbClr val="213163"/>
                </a:solidFill>
              </a:rPr>
              <a:t>I</a:t>
            </a:r>
            <a:r>
              <a:rPr lang="en-IN" dirty="0" smtClean="0">
                <a:solidFill>
                  <a:srgbClr val="213163"/>
                </a:solidFill>
              </a:rPr>
              <a:t>n profit by region I observed west region has highest profits then central region has  (region visual).</a:t>
            </a:r>
            <a:r>
              <a:rPr lang="en-IN" sz="1600" b="1" dirty="0" smtClean="0">
                <a:solidFill>
                  <a:srgbClr val="213163"/>
                </a:solidFill>
              </a:rPr>
              <a:t/>
            </a:r>
            <a:br>
              <a:rPr lang="en-IN" sz="1600" b="1" dirty="0" smtClean="0">
                <a:solidFill>
                  <a:srgbClr val="213163"/>
                </a:solidFill>
              </a:rPr>
            </a:br>
            <a:r>
              <a:rPr lang="en-IN" sz="1600" b="1" dirty="0" smtClean="0">
                <a:solidFill>
                  <a:srgbClr val="213163"/>
                </a:solidFill>
              </a:rPr>
              <a:t>current state</a:t>
            </a:r>
            <a:br>
              <a:rPr lang="en-IN" sz="1600" b="1" dirty="0" smtClean="0">
                <a:solidFill>
                  <a:srgbClr val="213163"/>
                </a:solidFill>
              </a:rPr>
            </a:br>
            <a:r>
              <a:rPr lang="en-IN" sz="1600" b="1" dirty="0" smtClean="0">
                <a:solidFill>
                  <a:srgbClr val="213163"/>
                </a:solidFill>
              </a:rPr>
              <a:t> </a:t>
            </a:r>
            <a:r>
              <a:rPr lang="en-GB" b="1" dirty="0" smtClean="0"/>
              <a:t>Problem:</a:t>
            </a:r>
            <a:r>
              <a:rPr lang="en-GB" dirty="0" smtClean="0"/>
              <a:t/>
            </a:r>
            <a:br>
              <a:rPr lang="en-GB" dirty="0" smtClean="0"/>
            </a:br>
            <a:r>
              <a:rPr lang="en-GB" dirty="0" smtClean="0"/>
              <a:t>High sales in the West region with low discounts impact sales in other regions with high discounts, leading to lower profits in those regions.</a:t>
            </a:r>
            <a:br>
              <a:rPr lang="en-GB" dirty="0" smtClean="0"/>
            </a:br>
            <a:r>
              <a:rPr lang="en-GB" dirty="0" smtClean="0"/>
              <a:t>Customers in other regions are looking for alternatives due to lack of discounts.</a:t>
            </a:r>
            <a:br>
              <a:rPr lang="en-GB" dirty="0" smtClean="0"/>
            </a:br>
            <a:r>
              <a:rPr lang="en-GB" b="1" dirty="0" smtClean="0"/>
              <a:t>Solution:</a:t>
            </a:r>
            <a:r>
              <a:rPr lang="en-GB" dirty="0" smtClean="0"/>
              <a:t/>
            </a:r>
            <a:br>
              <a:rPr lang="en-GB" dirty="0" smtClean="0"/>
            </a:br>
            <a:r>
              <a:rPr lang="en-GB" dirty="0" smtClean="0"/>
              <a:t>Increase discounts in other regions to maintain sales and compete with the West region.</a:t>
            </a:r>
            <a:br>
              <a:rPr lang="en-GB" dirty="0" smtClean="0"/>
            </a:br>
            <a:r>
              <a:rPr lang="en-GB" dirty="0" smtClean="0"/>
              <a:t>Focus on furniture in other regions as it has high discounts in the West region.</a:t>
            </a:r>
            <a:br>
              <a:rPr lang="en-GB" dirty="0" smtClean="0"/>
            </a:br>
            <a:r>
              <a:rPr lang="en-GB" b="1" dirty="0" smtClean="0"/>
              <a:t>Benefits:</a:t>
            </a:r>
            <a:r>
              <a:rPr lang="en-GB" dirty="0" smtClean="0"/>
              <a:t/>
            </a:r>
            <a:br>
              <a:rPr lang="en-GB" dirty="0" smtClean="0"/>
            </a:br>
            <a:r>
              <a:rPr lang="en-GB" dirty="0" smtClean="0"/>
              <a:t>Increased sales and profits from all regions.</a:t>
            </a:r>
            <a:r>
              <a:rPr lang="en-GB" sz="1600" dirty="0" smtClean="0"/>
              <a:t/>
            </a:r>
            <a:br>
              <a:rPr lang="en-GB" sz="1600" dirty="0" smtClean="0"/>
            </a:br>
            <a:r>
              <a:rPr lang="en-IN" sz="1600" b="1" dirty="0" smtClean="0">
                <a:solidFill>
                  <a:srgbClr val="213163"/>
                </a:solidFill>
              </a:rPr>
              <a:t/>
            </a:r>
            <a:br>
              <a:rPr lang="en-IN" sz="1600" b="1" dirty="0" smtClean="0">
                <a:solidFill>
                  <a:srgbClr val="213163"/>
                </a:solidFill>
              </a:rPr>
            </a:br>
            <a:r>
              <a:rPr lang="en-IN" sz="1600" b="1" dirty="0" smtClean="0">
                <a:solidFill>
                  <a:srgbClr val="213163"/>
                </a:solidFill>
              </a:rPr>
              <a:t/>
            </a:r>
            <a:br>
              <a:rPr lang="en-IN" sz="1600" b="1" dirty="0" smtClean="0">
                <a:solidFill>
                  <a:srgbClr val="213163"/>
                </a:solidFill>
              </a:rPr>
            </a:br>
            <a:r>
              <a:rPr lang="en-IN" sz="1600" b="1" dirty="0" smtClean="0">
                <a:solidFill>
                  <a:srgbClr val="213163"/>
                </a:solidFill>
              </a:rPr>
              <a:t/>
            </a:r>
            <a:br>
              <a:rPr lang="en-IN" sz="1600" b="1" dirty="0" smtClean="0">
                <a:solidFill>
                  <a:srgbClr val="213163"/>
                </a:solidFill>
              </a:rPr>
            </a:br>
            <a:r>
              <a:rPr lang="en-IN" sz="1600" b="1" dirty="0" smtClean="0">
                <a:solidFill>
                  <a:srgbClr val="213163"/>
                </a:solidFill>
              </a:rPr>
              <a:t/>
            </a:r>
            <a:br>
              <a:rPr lang="en-IN" sz="1600" b="1" dirty="0" smtClean="0">
                <a:solidFill>
                  <a:srgbClr val="213163"/>
                </a:solidFill>
              </a:rPr>
            </a:br>
            <a:r>
              <a:rPr lang="en-IN" sz="1600" b="1" dirty="0" smtClean="0">
                <a:solidFill>
                  <a:srgbClr val="213163"/>
                </a:solidFill>
              </a:rPr>
              <a:t/>
            </a:r>
            <a:br>
              <a:rPr lang="en-IN" sz="1600" b="1" dirty="0" smtClean="0">
                <a:solidFill>
                  <a:srgbClr val="213163"/>
                </a:solidFill>
              </a:rPr>
            </a:br>
            <a:r>
              <a:rPr lang="en-IN" sz="1600" b="1" dirty="0" smtClean="0">
                <a:solidFill>
                  <a:srgbClr val="213163"/>
                </a:solidFill>
              </a:rPr>
              <a:t/>
            </a:r>
            <a:br>
              <a:rPr lang="en-IN" sz="1600" b="1" dirty="0" smtClean="0">
                <a:solidFill>
                  <a:srgbClr val="213163"/>
                </a:solidFill>
              </a:rPr>
            </a:br>
            <a:r>
              <a:rPr lang="en-IN" sz="1600" b="1" dirty="0" smtClean="0">
                <a:solidFill>
                  <a:srgbClr val="213163"/>
                </a:solidFill>
              </a:rPr>
              <a:t/>
            </a:r>
            <a:br>
              <a:rPr lang="en-IN" sz="1600" b="1" dirty="0" smtClean="0">
                <a:solidFill>
                  <a:srgbClr val="213163"/>
                </a:solidFill>
              </a:rPr>
            </a:br>
            <a:r>
              <a:rPr lang="en-IN" sz="1600" b="1" dirty="0" smtClean="0">
                <a:solidFill>
                  <a:srgbClr val="213163"/>
                </a:solidFill>
              </a:rPr>
              <a:t/>
            </a:r>
            <a:br>
              <a:rPr lang="en-IN" sz="1600" b="1" dirty="0" smtClean="0">
                <a:solidFill>
                  <a:srgbClr val="213163"/>
                </a:solidFill>
              </a:rPr>
            </a:br>
            <a:r>
              <a:rPr lang="en-IN" sz="1600" b="1" dirty="0" smtClean="0">
                <a:solidFill>
                  <a:srgbClr val="213163"/>
                </a:solidFill>
              </a:rPr>
              <a:t/>
            </a:r>
            <a:br>
              <a:rPr lang="en-IN" sz="1600" b="1" dirty="0" smtClean="0">
                <a:solidFill>
                  <a:srgbClr val="213163"/>
                </a:solidFill>
              </a:rPr>
            </a:br>
            <a:r>
              <a:rPr lang="en-IN" sz="1600" b="1" dirty="0" smtClean="0">
                <a:solidFill>
                  <a:srgbClr val="213163"/>
                </a:solidFill>
              </a:rPr>
              <a:t/>
            </a:r>
            <a:br>
              <a:rPr lang="en-IN" sz="1600" b="1" dirty="0" smtClean="0">
                <a:solidFill>
                  <a:srgbClr val="213163"/>
                </a:solidFill>
              </a:rPr>
            </a:br>
            <a:endParaRPr lang="en-IN" sz="1600" dirty="0"/>
          </a:p>
        </p:txBody>
      </p:sp>
      <p:sp>
        <p:nvSpPr>
          <p:cNvPr id="2" name="Google Shape;62;g5fab984687_2_0">
            <a:extLst>
              <a:ext uri="{FF2B5EF4-FFF2-40B4-BE49-F238E27FC236}">
                <a16:creationId xmlns=""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dirty="0"/>
          </a:p>
          <a:p>
            <a:pPr marL="173355" indent="-173355">
              <a:spcBef>
                <a:spcPts val="200"/>
              </a:spcBef>
              <a:buClr>
                <a:srgbClr val="213163"/>
              </a:buClr>
              <a:buFont typeface="Arial" panose="020B0604020202020204" pitchFamily="34" charset="0"/>
              <a:buChar char="•"/>
            </a:pPr>
            <a:endParaRPr lang="en-US" dirty="0"/>
          </a:p>
          <a:p>
            <a:pPr marL="173355" indent="-173355">
              <a:spcBef>
                <a:spcPts val="200"/>
              </a:spcBef>
              <a:buClr>
                <a:srgbClr val="213163"/>
              </a:buClr>
              <a:buFont typeface="Arial" panose="020B0604020202020204" pitchFamily="34" charset="0"/>
              <a:buChar char="•"/>
            </a:pPr>
            <a:endParaRPr lang="en-US" dirty="0"/>
          </a:p>
        </p:txBody>
      </p:sp>
      <p:sp>
        <p:nvSpPr>
          <p:cNvPr id="3" name="Rectangle: Rounded Corners 2">
            <a:extLst>
              <a:ext uri="{FF2B5EF4-FFF2-40B4-BE49-F238E27FC236}">
                <a16:creationId xmlns="" xmlns:a16="http://schemas.microsoft.com/office/drawing/2014/main" id="{C3BFBE8C-2CE4-84FE-72B6-5D01D1AB9D27}"/>
              </a:ext>
            </a:extLst>
          </p:cNvPr>
          <p:cNvSpPr/>
          <p:nvPr/>
        </p:nvSpPr>
        <p:spPr>
          <a:xfrm>
            <a:off x="7622746" y="4419608"/>
            <a:ext cx="1244188" cy="322898"/>
          </a:xfrm>
          <a:prstGeom prst="roundRect">
            <a:avLst/>
          </a:prstGeom>
          <a:solidFill>
            <a:srgbClr val="0000FF"/>
          </a:solidFill>
          <a:ln>
            <a:solidFill>
              <a:srgbClr val="0000FF"/>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9pPr>
          </a:lstStyle>
          <a:p>
            <a:pPr algn="ctr"/>
            <a:r>
              <a:rPr lang="en-US" sz="1200" dirty="0">
                <a:solidFill>
                  <a:schemeClr val="bg1"/>
                </a:solidFill>
                <a:hlinkClick r:id="rId3">
                  <a:extLst>
                    <a:ext uri="{A12FA001-AC4F-418D-AE19-62706E023703}">
                      <ahyp:hlinkClr xmlns="" xmlns:ahyp="http://schemas.microsoft.com/office/drawing/2018/hyperlinkcolor" val="tx"/>
                    </a:ext>
                  </a:extLst>
                </a:hlinkClick>
              </a:rPr>
              <a:t>Reference link</a:t>
            </a:r>
            <a:endParaRPr lang="en-IN" sz="1200" dirty="0">
              <a:solidFill>
                <a:schemeClr val="bg1"/>
              </a:solidFill>
            </a:endParaRPr>
          </a:p>
        </p:txBody>
      </p:sp>
      <p:sp>
        <p:nvSpPr>
          <p:cNvPr id="4" name="TextBox 8">
            <a:extLst>
              <a:ext uri="{FF2B5EF4-FFF2-40B4-BE49-F238E27FC236}">
                <a16:creationId xmlns="" xmlns:a16="http://schemas.microsoft.com/office/drawing/2014/main" id="{66F2BFB1-930D-469C-C48A-9E59A7C1AEE5}"/>
              </a:ext>
            </a:extLst>
          </p:cNvPr>
          <p:cNvSpPr txBox="1"/>
          <p:nvPr/>
        </p:nvSpPr>
        <p:spPr>
          <a:xfrm>
            <a:off x="7849100" y="4178450"/>
            <a:ext cx="791481" cy="23083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r>
              <a:rPr lang="en-IN" sz="900" b="1" dirty="0">
                <a:solidFill>
                  <a:srgbClr val="002060"/>
                </a:solidFill>
              </a:rPr>
              <a:t>Click here</a:t>
            </a:r>
          </a:p>
        </p:txBody>
      </p:sp>
    </p:spTree>
    <p:extLst>
      <p:ext uri="{BB962C8B-B14F-4D97-AF65-F5344CB8AC3E}">
        <p14:creationId xmlns="" xmlns:p14="http://schemas.microsoft.com/office/powerpoint/2010/main" val="398206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8798479" cy="322263"/>
          </a:xfrm>
          <a:prstGeom prst="rect">
            <a:avLst/>
          </a:prstGeom>
          <a:noFill/>
          <a:ln>
            <a:noFill/>
          </a:ln>
        </p:spPr>
        <p:txBody>
          <a:bodyPr spcFirstLastPara="1" wrap="square" lIns="91425" tIns="91425" rIns="91425" bIns="91425" anchor="t" anchorCtr="0">
            <a:noAutofit/>
          </a:bodyPr>
          <a:lstStyle/>
          <a:p>
            <a:r>
              <a:rPr lang="en-IN" sz="2000" b="1" dirty="0">
                <a:solidFill>
                  <a:srgbClr val="213163"/>
                </a:solidFill>
              </a:rPr>
              <a:t>Project </a:t>
            </a:r>
            <a:r>
              <a:rPr lang="en-IN" sz="2000" b="1" dirty="0" smtClean="0">
                <a:solidFill>
                  <a:srgbClr val="213163"/>
                </a:solidFill>
              </a:rPr>
              <a:t>Overview</a:t>
            </a:r>
            <a:r>
              <a:rPr lang="en-IN" sz="1600" b="1" dirty="0" smtClean="0">
                <a:solidFill>
                  <a:srgbClr val="213163"/>
                </a:solidFill>
              </a:rPr>
              <a:t/>
            </a:r>
            <a:br>
              <a:rPr lang="en-IN" sz="1600" b="1" dirty="0" smtClean="0">
                <a:solidFill>
                  <a:srgbClr val="213163"/>
                </a:solidFill>
              </a:rPr>
            </a:br>
            <a:r>
              <a:rPr lang="en-GB" sz="1600" b="1" dirty="0" smtClean="0">
                <a:solidFill>
                  <a:srgbClr val="213163"/>
                </a:solidFill>
              </a:rPr>
              <a:t> E-commerce Sales Analysis Data Set</a:t>
            </a:r>
            <a:br>
              <a:rPr lang="en-GB" sz="1600" b="1" dirty="0" smtClean="0">
                <a:solidFill>
                  <a:srgbClr val="213163"/>
                </a:solidFill>
              </a:rPr>
            </a:br>
            <a:r>
              <a:rPr lang="en-GB" dirty="0" smtClean="0"/>
              <a:t/>
            </a:r>
            <a:br>
              <a:rPr lang="en-GB" dirty="0" smtClean="0"/>
            </a:br>
            <a:r>
              <a:rPr lang="en-GB" dirty="0" smtClean="0"/>
              <a:t> </a:t>
            </a:r>
            <a:r>
              <a:rPr lang="en-GB" dirty="0" smtClean="0"/>
              <a:t>1. we </a:t>
            </a:r>
            <a:r>
              <a:rPr lang="en-GB" dirty="0" smtClean="0"/>
              <a:t>should found why Standard class shipping dominates across all cities in data analysis</a:t>
            </a:r>
            <a:br>
              <a:rPr lang="en-GB" dirty="0" smtClean="0"/>
            </a:br>
            <a:r>
              <a:rPr lang="en-GB" dirty="0" smtClean="0"/>
              <a:t> New York City has the highest average shipment days also focus on how to Reducing shipment days in New York City </a:t>
            </a:r>
            <a:br>
              <a:rPr lang="en-GB" dirty="0" smtClean="0"/>
            </a:br>
            <a:r>
              <a:rPr lang="en-GB" dirty="0" smtClean="0"/>
              <a:t> </a:t>
            </a:r>
            <a:r>
              <a:rPr lang="en-GB" dirty="0" smtClean="0"/>
              <a:t>2. we </a:t>
            </a:r>
            <a:r>
              <a:rPr lang="en-GB" dirty="0" err="1" smtClean="0"/>
              <a:t>shouldf</a:t>
            </a:r>
            <a:r>
              <a:rPr lang="en-GB" dirty="0" smtClean="0"/>
              <a:t> </a:t>
            </a:r>
            <a:r>
              <a:rPr lang="en-GB" dirty="0" err="1" smtClean="0"/>
              <a:t>ound</a:t>
            </a:r>
            <a:r>
              <a:rPr lang="en-GB" dirty="0" smtClean="0"/>
              <a:t> </a:t>
            </a:r>
            <a:r>
              <a:rPr lang="en-GB" dirty="0" smtClean="0"/>
              <a:t>why Higher discounts in which month higher leads to profit .</a:t>
            </a:r>
            <a:br>
              <a:rPr lang="en-GB" dirty="0" smtClean="0"/>
            </a:br>
            <a:r>
              <a:rPr lang="en-GB" dirty="0" smtClean="0"/>
              <a:t> </a:t>
            </a:r>
            <a:r>
              <a:rPr lang="en-GB" dirty="0" smtClean="0"/>
              <a:t>3. What should </a:t>
            </a:r>
            <a:r>
              <a:rPr lang="en-GB" dirty="0" smtClean="0"/>
              <a:t>do for shipping during these months impacts standard shipping times.</a:t>
            </a:r>
            <a:br>
              <a:rPr lang="en-GB" dirty="0" smtClean="0"/>
            </a:br>
            <a:r>
              <a:rPr lang="en-GB" dirty="0" smtClean="0"/>
              <a:t>4. What </a:t>
            </a:r>
            <a:r>
              <a:rPr lang="en-GB" dirty="0" smtClean="0"/>
              <a:t>Customers tend to choose , where extending delivery timeframes.</a:t>
            </a:r>
            <a:br>
              <a:rPr lang="en-GB" dirty="0" smtClean="0"/>
            </a:br>
            <a:r>
              <a:rPr lang="en-GB" dirty="0" smtClean="0"/>
              <a:t> </a:t>
            </a:r>
            <a:r>
              <a:rPr lang="en-GB" dirty="0" smtClean="0"/>
              <a:t>5. We should </a:t>
            </a:r>
            <a:r>
              <a:rPr lang="en-GB" dirty="0" smtClean="0"/>
              <a:t>found why Consumer segment dominates sales :</a:t>
            </a:r>
            <a:br>
              <a:rPr lang="en-GB" dirty="0" smtClean="0"/>
            </a:br>
            <a:r>
              <a:rPr lang="en-GB" dirty="0" smtClean="0"/>
              <a:t>6. how </a:t>
            </a:r>
            <a:r>
              <a:rPr lang="en-GB" dirty="0" smtClean="0"/>
              <a:t>can we bring Discounts to improve other categories. </a:t>
            </a:r>
            <a:r>
              <a:rPr lang="en-GB" dirty="0" smtClean="0"/>
              <a:t/>
            </a:r>
            <a:br>
              <a:rPr lang="en-GB" dirty="0" smtClean="0"/>
            </a:br>
            <a:r>
              <a:rPr lang="en-GB" dirty="0" smtClean="0"/>
              <a:t/>
            </a:r>
            <a:br>
              <a:rPr lang="en-GB" dirty="0" smtClean="0"/>
            </a:br>
            <a:r>
              <a:rPr lang="en-GB" sz="1600" b="1" dirty="0" smtClean="0"/>
              <a:t> </a:t>
            </a:r>
            <a:r>
              <a:rPr lang="en-GB" sz="1600" dirty="0" smtClean="0"/>
              <a:t/>
            </a:r>
            <a:br>
              <a:rPr lang="en-GB" sz="1600" dirty="0" smtClean="0"/>
            </a:br>
            <a:r>
              <a:rPr lang="en-GB" sz="1600" dirty="0" smtClean="0"/>
              <a:t/>
            </a:r>
            <a:br>
              <a:rPr lang="en-GB" sz="1600" dirty="0" smtClean="0"/>
            </a:br>
            <a:r>
              <a:rPr lang="en-GB" sz="1600" dirty="0" smtClean="0"/>
              <a:t> </a:t>
            </a:r>
            <a:br>
              <a:rPr lang="en-GB" sz="1600" dirty="0" smtClean="0"/>
            </a:br>
            <a:endParaRPr lang="en-IN" sz="1600" dirty="0"/>
          </a:p>
        </p:txBody>
      </p:sp>
      <p:sp>
        <p:nvSpPr>
          <p:cNvPr id="2" name="Google Shape;62;g5fab984687_2_0">
            <a:extLst>
              <a:ext uri="{FF2B5EF4-FFF2-40B4-BE49-F238E27FC236}">
                <a16:creationId xmlns=""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dirty="0"/>
          </a:p>
          <a:p>
            <a:pPr marL="173355" indent="-173355">
              <a:spcBef>
                <a:spcPts val="200"/>
              </a:spcBef>
              <a:buClr>
                <a:srgbClr val="213163"/>
              </a:buClr>
              <a:buFont typeface="Arial" panose="020B0604020202020204" pitchFamily="34" charset="0"/>
              <a:buChar char="•"/>
            </a:pPr>
            <a:endParaRPr lang="en-US" dirty="0"/>
          </a:p>
          <a:p>
            <a:pPr marL="173355" indent="-173355">
              <a:spcBef>
                <a:spcPts val="200"/>
              </a:spcBef>
              <a:buClr>
                <a:srgbClr val="213163"/>
              </a:buClr>
              <a:buFont typeface="Arial" panose="020B0604020202020204" pitchFamily="34" charset="0"/>
              <a:buChar char="•"/>
            </a:pPr>
            <a:endParaRPr lang="en-US" dirty="0"/>
          </a:p>
        </p:txBody>
      </p:sp>
      <p:sp>
        <p:nvSpPr>
          <p:cNvPr id="3" name="Rectangle: Rounded Corners 2">
            <a:extLst>
              <a:ext uri="{FF2B5EF4-FFF2-40B4-BE49-F238E27FC236}">
                <a16:creationId xmlns="" xmlns:a16="http://schemas.microsoft.com/office/drawing/2014/main" id="{C3BFBE8C-2CE4-84FE-72B6-5D01D1AB9D27}"/>
              </a:ext>
            </a:extLst>
          </p:cNvPr>
          <p:cNvSpPr/>
          <p:nvPr/>
        </p:nvSpPr>
        <p:spPr>
          <a:xfrm>
            <a:off x="7622746" y="4419608"/>
            <a:ext cx="1244188" cy="322898"/>
          </a:xfrm>
          <a:prstGeom prst="roundRect">
            <a:avLst/>
          </a:prstGeom>
          <a:solidFill>
            <a:srgbClr val="0000FF"/>
          </a:solidFill>
          <a:ln>
            <a:solidFill>
              <a:srgbClr val="0000FF"/>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9pPr>
          </a:lstStyle>
          <a:p>
            <a:pPr algn="ctr"/>
            <a:r>
              <a:rPr lang="en-US" sz="1200" dirty="0">
                <a:solidFill>
                  <a:schemeClr val="bg1"/>
                </a:solidFill>
                <a:hlinkClick r:id="rId3">
                  <a:extLst>
                    <a:ext uri="{A12FA001-AC4F-418D-AE19-62706E023703}">
                      <ahyp:hlinkClr xmlns="" xmlns:ahyp="http://schemas.microsoft.com/office/drawing/2018/hyperlinkcolor" val="tx"/>
                    </a:ext>
                  </a:extLst>
                </a:hlinkClick>
              </a:rPr>
              <a:t>Reference link</a:t>
            </a:r>
            <a:endParaRPr lang="en-IN" sz="1200" dirty="0">
              <a:solidFill>
                <a:schemeClr val="bg1"/>
              </a:solidFill>
            </a:endParaRPr>
          </a:p>
        </p:txBody>
      </p:sp>
      <p:sp>
        <p:nvSpPr>
          <p:cNvPr id="4" name="TextBox 8">
            <a:extLst>
              <a:ext uri="{FF2B5EF4-FFF2-40B4-BE49-F238E27FC236}">
                <a16:creationId xmlns="" xmlns:a16="http://schemas.microsoft.com/office/drawing/2014/main" id="{66F2BFB1-930D-469C-C48A-9E59A7C1AEE5}"/>
              </a:ext>
            </a:extLst>
          </p:cNvPr>
          <p:cNvSpPr txBox="1"/>
          <p:nvPr/>
        </p:nvSpPr>
        <p:spPr>
          <a:xfrm>
            <a:off x="7849100" y="4178450"/>
            <a:ext cx="791481" cy="23083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r>
              <a:rPr lang="en-IN" sz="900" b="1" dirty="0">
                <a:solidFill>
                  <a:srgbClr val="002060"/>
                </a:solidFill>
              </a:rPr>
              <a:t>Click here</a:t>
            </a:r>
          </a:p>
        </p:txBody>
      </p:sp>
    </p:spTree>
    <p:extLst>
      <p:ext uri="{BB962C8B-B14F-4D97-AF65-F5344CB8AC3E}">
        <p14:creationId xmlns="" xmlns:p14="http://schemas.microsoft.com/office/powerpoint/2010/main" val="1284633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8866212" cy="322263"/>
          </a:xfrm>
          <a:prstGeom prst="rect">
            <a:avLst/>
          </a:prstGeom>
          <a:noFill/>
          <a:ln>
            <a:noFill/>
          </a:ln>
        </p:spPr>
        <p:txBody>
          <a:bodyPr spcFirstLastPara="1" wrap="square" lIns="91425" tIns="91425" rIns="91425" bIns="91425" anchor="t" anchorCtr="0">
            <a:noAutofit/>
          </a:bodyPr>
          <a:lstStyle/>
          <a:p>
            <a:pPr>
              <a:buSzPts val="2800"/>
            </a:pPr>
            <a:r>
              <a:rPr lang="en-IN" sz="1600" b="1" dirty="0">
                <a:solidFill>
                  <a:srgbClr val="213163"/>
                </a:solidFill>
              </a:rPr>
              <a:t>Proposed </a:t>
            </a:r>
            <a:r>
              <a:rPr lang="en-IN" sz="1600" b="1" dirty="0" smtClean="0">
                <a:solidFill>
                  <a:srgbClr val="213163"/>
                </a:solidFill>
              </a:rPr>
              <a:t>Solution</a:t>
            </a:r>
            <a:br>
              <a:rPr lang="en-IN" sz="1600" b="1" dirty="0" smtClean="0">
                <a:solidFill>
                  <a:srgbClr val="213163"/>
                </a:solidFill>
              </a:rPr>
            </a:br>
            <a:r>
              <a:rPr lang="en-IN" sz="1600" b="1" dirty="0" smtClean="0">
                <a:solidFill>
                  <a:srgbClr val="213163"/>
                </a:solidFill>
              </a:rPr>
              <a:t/>
            </a:r>
            <a:br>
              <a:rPr lang="en-IN" sz="1600" b="1" dirty="0" smtClean="0">
                <a:solidFill>
                  <a:srgbClr val="213163"/>
                </a:solidFill>
              </a:rPr>
            </a:br>
            <a:r>
              <a:rPr lang="en-IN" dirty="0" smtClean="0">
                <a:solidFill>
                  <a:srgbClr val="213163"/>
                </a:solidFill>
              </a:rPr>
              <a:t/>
            </a:r>
            <a:br>
              <a:rPr lang="en-IN" dirty="0" smtClean="0">
                <a:solidFill>
                  <a:srgbClr val="213163"/>
                </a:solidFill>
              </a:rPr>
            </a:br>
            <a:r>
              <a:rPr lang="en-GB" dirty="0" smtClean="0"/>
              <a:t> Sales Trends and Strategies</a:t>
            </a:r>
            <a:br>
              <a:rPr lang="en-GB" dirty="0" smtClean="0"/>
            </a:br>
            <a:r>
              <a:rPr lang="en-GB" dirty="0" smtClean="0"/>
              <a:t>• Second-class shipping is preferred by customers.</a:t>
            </a:r>
            <a:br>
              <a:rPr lang="en-GB" dirty="0" smtClean="0"/>
            </a:br>
            <a:r>
              <a:rPr lang="en-GB" dirty="0" smtClean="0"/>
              <a:t>• Discounts on consumer items boost sales.</a:t>
            </a:r>
            <a:br>
              <a:rPr lang="en-GB" dirty="0" smtClean="0"/>
            </a:br>
            <a:r>
              <a:rPr lang="en-GB" dirty="0" smtClean="0"/>
              <a:t>• Seasonal sales spikes in November and December.</a:t>
            </a:r>
            <a:br>
              <a:rPr lang="en-GB" dirty="0" smtClean="0"/>
            </a:br>
            <a:r>
              <a:rPr lang="en-GB" dirty="0" smtClean="0"/>
              <a:t>• Consumer segment dominates sales.</a:t>
            </a:r>
            <a:br>
              <a:rPr lang="en-GB" dirty="0" smtClean="0"/>
            </a:br>
            <a:r>
              <a:rPr lang="en-GB" dirty="0" smtClean="0"/>
              <a:t>• December outperforms other months in profits.</a:t>
            </a:r>
            <a:br>
              <a:rPr lang="en-GB" dirty="0" smtClean="0"/>
            </a:br>
            <a:r>
              <a:rPr lang="en-GB" dirty="0" smtClean="0"/>
              <a:t>• November's higher discounts contributed to December's profit advantage.</a:t>
            </a:r>
            <a:br>
              <a:rPr lang="en-GB" dirty="0" smtClean="0"/>
            </a:br>
            <a:r>
              <a:rPr lang="en-GB" dirty="0" smtClean="0"/>
              <a:t>• December consistently holds the highest average profits </a:t>
            </a:r>
            <a:r>
              <a:rPr lang="en-GB" sz="1600" dirty="0" smtClean="0"/>
              <a:t/>
            </a:r>
            <a:br>
              <a:rPr lang="en-GB" sz="1600" dirty="0" smtClean="0"/>
            </a:br>
            <a:r>
              <a:rPr lang="en-GB" sz="1600" dirty="0" smtClean="0"/>
              <a:t> </a:t>
            </a:r>
            <a:endParaRPr lang="en-IN" sz="1600" dirty="0"/>
          </a:p>
        </p:txBody>
      </p:sp>
      <p:sp>
        <p:nvSpPr>
          <p:cNvPr id="2" name="Google Shape;62;g5fab984687_2_0">
            <a:extLst>
              <a:ext uri="{FF2B5EF4-FFF2-40B4-BE49-F238E27FC236}">
                <a16:creationId xmlns=""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dirty="0"/>
          </a:p>
          <a:p>
            <a:pPr marL="173355" indent="-173355">
              <a:spcBef>
                <a:spcPts val="200"/>
              </a:spcBef>
              <a:buClr>
                <a:srgbClr val="213163"/>
              </a:buClr>
              <a:buFont typeface="Arial" panose="020B0604020202020204" pitchFamily="34" charset="0"/>
              <a:buChar char="•"/>
            </a:pPr>
            <a:endParaRPr lang="en-US" dirty="0"/>
          </a:p>
          <a:p>
            <a:pPr marL="173355" indent="-173355">
              <a:spcBef>
                <a:spcPts val="200"/>
              </a:spcBef>
              <a:buClr>
                <a:srgbClr val="213163"/>
              </a:buClr>
              <a:buFont typeface="Arial" panose="020B0604020202020204" pitchFamily="34" charset="0"/>
              <a:buChar char="•"/>
            </a:pPr>
            <a:endParaRPr lang="en-US" dirty="0"/>
          </a:p>
        </p:txBody>
      </p:sp>
      <p:sp>
        <p:nvSpPr>
          <p:cNvPr id="3" name="Rectangle: Rounded Corners 2">
            <a:extLst>
              <a:ext uri="{FF2B5EF4-FFF2-40B4-BE49-F238E27FC236}">
                <a16:creationId xmlns="" xmlns:a16="http://schemas.microsoft.com/office/drawing/2014/main" id="{C3BFBE8C-2CE4-84FE-72B6-5D01D1AB9D27}"/>
              </a:ext>
            </a:extLst>
          </p:cNvPr>
          <p:cNvSpPr/>
          <p:nvPr/>
        </p:nvSpPr>
        <p:spPr>
          <a:xfrm>
            <a:off x="7622746" y="4419608"/>
            <a:ext cx="1244188" cy="322898"/>
          </a:xfrm>
          <a:prstGeom prst="roundRect">
            <a:avLst/>
          </a:prstGeom>
          <a:solidFill>
            <a:srgbClr val="0000FF"/>
          </a:solidFill>
          <a:ln>
            <a:solidFill>
              <a:srgbClr val="0000FF"/>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9pPr>
          </a:lstStyle>
          <a:p>
            <a:pPr algn="ctr"/>
            <a:r>
              <a:rPr lang="en-US" sz="1200" dirty="0">
                <a:solidFill>
                  <a:schemeClr val="bg1"/>
                </a:solidFill>
                <a:hlinkClick r:id="rId3">
                  <a:extLst>
                    <a:ext uri="{A12FA001-AC4F-418D-AE19-62706E023703}">
                      <ahyp:hlinkClr xmlns="" xmlns:ahyp="http://schemas.microsoft.com/office/drawing/2018/hyperlinkcolor" val="tx"/>
                    </a:ext>
                  </a:extLst>
                </a:hlinkClick>
              </a:rPr>
              <a:t>Reference link</a:t>
            </a:r>
            <a:endParaRPr lang="en-IN" sz="1200" dirty="0">
              <a:solidFill>
                <a:schemeClr val="bg1"/>
              </a:solidFill>
            </a:endParaRPr>
          </a:p>
        </p:txBody>
      </p:sp>
      <p:sp>
        <p:nvSpPr>
          <p:cNvPr id="4" name="TextBox 8">
            <a:extLst>
              <a:ext uri="{FF2B5EF4-FFF2-40B4-BE49-F238E27FC236}">
                <a16:creationId xmlns="" xmlns:a16="http://schemas.microsoft.com/office/drawing/2014/main" id="{66F2BFB1-930D-469C-C48A-9E59A7C1AEE5}"/>
              </a:ext>
            </a:extLst>
          </p:cNvPr>
          <p:cNvSpPr txBox="1"/>
          <p:nvPr/>
        </p:nvSpPr>
        <p:spPr>
          <a:xfrm>
            <a:off x="7849100" y="4178450"/>
            <a:ext cx="791481" cy="23083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r>
              <a:rPr lang="en-IN" sz="900" b="1" dirty="0">
                <a:solidFill>
                  <a:srgbClr val="002060"/>
                </a:solidFill>
              </a:rPr>
              <a:t>Click here</a:t>
            </a:r>
          </a:p>
        </p:txBody>
      </p:sp>
    </p:spTree>
    <p:extLst>
      <p:ext uri="{BB962C8B-B14F-4D97-AF65-F5344CB8AC3E}">
        <p14:creationId xmlns="" xmlns:p14="http://schemas.microsoft.com/office/powerpoint/2010/main" val="1053913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8742035"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Technology </a:t>
            </a:r>
            <a:r>
              <a:rPr lang="en-IN" sz="1600" b="1" dirty="0" smtClean="0">
                <a:solidFill>
                  <a:srgbClr val="213163"/>
                </a:solidFill>
              </a:rPr>
              <a:t>Used</a:t>
            </a:r>
            <a:br>
              <a:rPr lang="en-IN" sz="1600" b="1" dirty="0" smtClean="0">
                <a:solidFill>
                  <a:srgbClr val="213163"/>
                </a:solidFill>
              </a:rPr>
            </a:br>
            <a:r>
              <a:rPr lang="en-IN" sz="1600" b="1" dirty="0" smtClean="0">
                <a:solidFill>
                  <a:srgbClr val="213163"/>
                </a:solidFill>
              </a:rPr>
              <a:t/>
            </a:r>
            <a:br>
              <a:rPr lang="en-IN" sz="1600" b="1" dirty="0" smtClean="0">
                <a:solidFill>
                  <a:srgbClr val="213163"/>
                </a:solidFill>
              </a:rPr>
            </a:br>
            <a:r>
              <a:rPr lang="en-IN" sz="1600" b="1" dirty="0" smtClean="0">
                <a:solidFill>
                  <a:srgbClr val="213163"/>
                </a:solidFill>
              </a:rPr>
              <a:t>Data visualization tools : Power BI Dashboards </a:t>
            </a:r>
            <a:endParaRPr lang="en-IN" sz="1600" dirty="0"/>
          </a:p>
        </p:txBody>
      </p:sp>
      <p:sp>
        <p:nvSpPr>
          <p:cNvPr id="2" name="Google Shape;62;g5fab984687_2_0">
            <a:extLst>
              <a:ext uri="{FF2B5EF4-FFF2-40B4-BE49-F238E27FC236}">
                <a16:creationId xmlns=""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dirty="0"/>
          </a:p>
          <a:p>
            <a:pPr marL="173355" indent="-173355">
              <a:spcBef>
                <a:spcPts val="200"/>
              </a:spcBef>
              <a:buClr>
                <a:srgbClr val="213163"/>
              </a:buClr>
              <a:buFont typeface="Arial" panose="020B0604020202020204" pitchFamily="34" charset="0"/>
              <a:buChar char="•"/>
            </a:pPr>
            <a:endParaRPr lang="en-US" dirty="0"/>
          </a:p>
          <a:p>
            <a:pPr marL="173355" indent="-173355">
              <a:spcBef>
                <a:spcPts val="200"/>
              </a:spcBef>
              <a:buClr>
                <a:srgbClr val="213163"/>
              </a:buClr>
              <a:buFont typeface="Arial" panose="020B0604020202020204" pitchFamily="34" charset="0"/>
              <a:buChar char="•"/>
            </a:pPr>
            <a:endParaRPr lang="en-US" dirty="0"/>
          </a:p>
        </p:txBody>
      </p:sp>
      <p:sp>
        <p:nvSpPr>
          <p:cNvPr id="3" name="Rectangle: Rounded Corners 2">
            <a:extLst>
              <a:ext uri="{FF2B5EF4-FFF2-40B4-BE49-F238E27FC236}">
                <a16:creationId xmlns="" xmlns:a16="http://schemas.microsoft.com/office/drawing/2014/main" id="{C3BFBE8C-2CE4-84FE-72B6-5D01D1AB9D27}"/>
              </a:ext>
            </a:extLst>
          </p:cNvPr>
          <p:cNvSpPr/>
          <p:nvPr/>
        </p:nvSpPr>
        <p:spPr>
          <a:xfrm>
            <a:off x="7622746" y="4419608"/>
            <a:ext cx="1244188" cy="322898"/>
          </a:xfrm>
          <a:prstGeom prst="roundRect">
            <a:avLst/>
          </a:prstGeom>
          <a:solidFill>
            <a:srgbClr val="0000FF"/>
          </a:solidFill>
          <a:ln>
            <a:solidFill>
              <a:srgbClr val="0000FF"/>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9pPr>
          </a:lstStyle>
          <a:p>
            <a:pPr algn="ctr"/>
            <a:r>
              <a:rPr lang="en-US" sz="1200" dirty="0">
                <a:solidFill>
                  <a:schemeClr val="bg1"/>
                </a:solidFill>
                <a:hlinkClick r:id="rId3">
                  <a:extLst>
                    <a:ext uri="{A12FA001-AC4F-418D-AE19-62706E023703}">
                      <ahyp:hlinkClr xmlns="" xmlns:ahyp="http://schemas.microsoft.com/office/drawing/2018/hyperlinkcolor" val="tx"/>
                    </a:ext>
                  </a:extLst>
                </a:hlinkClick>
              </a:rPr>
              <a:t>Reference link</a:t>
            </a:r>
            <a:endParaRPr lang="en-IN" sz="1200" dirty="0">
              <a:solidFill>
                <a:schemeClr val="bg1"/>
              </a:solidFill>
            </a:endParaRPr>
          </a:p>
        </p:txBody>
      </p:sp>
      <p:sp>
        <p:nvSpPr>
          <p:cNvPr id="4" name="TextBox 8">
            <a:extLst>
              <a:ext uri="{FF2B5EF4-FFF2-40B4-BE49-F238E27FC236}">
                <a16:creationId xmlns="" xmlns:a16="http://schemas.microsoft.com/office/drawing/2014/main" id="{66F2BFB1-930D-469C-C48A-9E59A7C1AEE5}"/>
              </a:ext>
            </a:extLst>
          </p:cNvPr>
          <p:cNvSpPr txBox="1"/>
          <p:nvPr/>
        </p:nvSpPr>
        <p:spPr>
          <a:xfrm>
            <a:off x="7849100" y="4178450"/>
            <a:ext cx="791481" cy="23083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r>
              <a:rPr lang="en-IN" sz="900" b="1" dirty="0">
                <a:solidFill>
                  <a:srgbClr val="002060"/>
                </a:solidFill>
              </a:rPr>
              <a:t>Click here</a:t>
            </a:r>
          </a:p>
        </p:txBody>
      </p:sp>
    </p:spTree>
    <p:extLst>
      <p:ext uri="{BB962C8B-B14F-4D97-AF65-F5344CB8AC3E}">
        <p14:creationId xmlns=""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8775901" cy="322263"/>
          </a:xfrm>
          <a:prstGeom prst="rect">
            <a:avLst/>
          </a:prstGeom>
          <a:noFill/>
          <a:ln>
            <a:noFill/>
          </a:ln>
        </p:spPr>
        <p:txBody>
          <a:bodyPr spcFirstLastPara="1" wrap="square" lIns="91425" tIns="91425" rIns="91425" bIns="91425" anchor="t" anchorCtr="0">
            <a:noAutofit/>
          </a:bodyPr>
          <a:lstStyle/>
          <a:p>
            <a:r>
              <a:rPr lang="en-IN" sz="1600" b="1" dirty="0">
                <a:solidFill>
                  <a:srgbClr val="213163"/>
                </a:solidFill>
              </a:rPr>
              <a:t>Modelling &amp; </a:t>
            </a:r>
            <a:r>
              <a:rPr lang="en-IN" sz="1600" b="1" dirty="0" smtClean="0">
                <a:solidFill>
                  <a:srgbClr val="213163"/>
                </a:solidFill>
              </a:rPr>
              <a:t>Results</a:t>
            </a:r>
            <a:br>
              <a:rPr lang="en-IN" sz="1600" b="1" dirty="0" smtClean="0">
                <a:solidFill>
                  <a:srgbClr val="213163"/>
                </a:solidFill>
              </a:rPr>
            </a:br>
            <a:r>
              <a:rPr lang="en-IN" sz="1600" b="1" dirty="0" smtClean="0">
                <a:solidFill>
                  <a:srgbClr val="213163"/>
                </a:solidFill>
              </a:rPr>
              <a:t/>
            </a:r>
            <a:br>
              <a:rPr lang="en-IN" sz="1600" b="1" dirty="0" smtClean="0">
                <a:solidFill>
                  <a:srgbClr val="213163"/>
                </a:solidFill>
              </a:rPr>
            </a:br>
            <a:r>
              <a:rPr lang="en-IN" sz="1600" b="1" dirty="0" err="1" smtClean="0">
                <a:solidFill>
                  <a:srgbClr val="213163"/>
                </a:solidFill>
              </a:rPr>
              <a:t>modeling</a:t>
            </a:r>
            <a:r>
              <a:rPr lang="en-IN" sz="1600" b="1" dirty="0" smtClean="0">
                <a:solidFill>
                  <a:srgbClr val="213163"/>
                </a:solidFill>
              </a:rPr>
              <a:t> </a:t>
            </a:r>
            <a:br>
              <a:rPr lang="en-IN" sz="1600" b="1" dirty="0" smtClean="0">
                <a:solidFill>
                  <a:srgbClr val="213163"/>
                </a:solidFill>
              </a:rPr>
            </a:br>
            <a:r>
              <a:rPr lang="en-IN" sz="1600" dirty="0" smtClean="0">
                <a:solidFill>
                  <a:srgbClr val="213163"/>
                </a:solidFill>
              </a:rPr>
              <a:t>we use   in this </a:t>
            </a:r>
            <a:r>
              <a:rPr lang="en-IN" sz="1600" dirty="0" err="1" smtClean="0">
                <a:solidFill>
                  <a:srgbClr val="213163"/>
                </a:solidFill>
              </a:rPr>
              <a:t>projrct</a:t>
            </a:r>
            <a:r>
              <a:rPr lang="en-IN" sz="1600" dirty="0" smtClean="0">
                <a:solidFill>
                  <a:srgbClr val="213163"/>
                </a:solidFill>
              </a:rPr>
              <a:t> where </a:t>
            </a:r>
            <a:r>
              <a:rPr lang="en-IN" sz="1600" dirty="0" err="1" smtClean="0">
                <a:solidFill>
                  <a:srgbClr val="213163"/>
                </a:solidFill>
              </a:rPr>
              <a:t>i</a:t>
            </a:r>
            <a:r>
              <a:rPr lang="en-IN" sz="1600" b="1" dirty="0" smtClean="0">
                <a:solidFill>
                  <a:srgbClr val="213163"/>
                </a:solidFill>
              </a:rPr>
              <a:t/>
            </a:r>
            <a:br>
              <a:rPr lang="en-IN" sz="1600" b="1" dirty="0" smtClean="0">
                <a:solidFill>
                  <a:srgbClr val="213163"/>
                </a:solidFill>
              </a:rPr>
            </a:br>
            <a:r>
              <a:rPr lang="en-IN" sz="1600" b="1" dirty="0" smtClean="0">
                <a:solidFill>
                  <a:srgbClr val="213163"/>
                </a:solidFill>
              </a:rPr>
              <a:t/>
            </a:r>
            <a:br>
              <a:rPr lang="en-IN" sz="1600" b="1" dirty="0" smtClean="0">
                <a:solidFill>
                  <a:srgbClr val="213163"/>
                </a:solidFill>
              </a:rPr>
            </a:br>
            <a:r>
              <a:rPr lang="en-IN" dirty="0" smtClean="0">
                <a:solidFill>
                  <a:srgbClr val="213163"/>
                </a:solidFill>
              </a:rPr>
              <a:t/>
            </a:r>
            <a:br>
              <a:rPr lang="en-IN" dirty="0" smtClean="0">
                <a:solidFill>
                  <a:srgbClr val="213163"/>
                </a:solidFill>
              </a:rPr>
            </a:br>
            <a:r>
              <a:rPr lang="en-GB" dirty="0" smtClean="0">
                <a:solidFill>
                  <a:srgbClr val="213163"/>
                </a:solidFill>
              </a:rPr>
              <a:t> Order Placement Trends</a:t>
            </a:r>
            <a:br>
              <a:rPr lang="en-GB" dirty="0" smtClean="0">
                <a:solidFill>
                  <a:srgbClr val="213163"/>
                </a:solidFill>
              </a:rPr>
            </a:br>
            <a:r>
              <a:rPr lang="en-GB" dirty="0" smtClean="0">
                <a:solidFill>
                  <a:srgbClr val="213163"/>
                </a:solidFill>
              </a:rPr>
              <a:t>• Fridays lead in order placements.</a:t>
            </a:r>
            <a:br>
              <a:rPr lang="en-GB" dirty="0" smtClean="0">
                <a:solidFill>
                  <a:srgbClr val="213163"/>
                </a:solidFill>
              </a:rPr>
            </a:br>
            <a:r>
              <a:rPr lang="en-GB" dirty="0" smtClean="0">
                <a:solidFill>
                  <a:srgbClr val="213163"/>
                </a:solidFill>
              </a:rPr>
              <a:t>• November leads with $0.35 million sales.</a:t>
            </a:r>
            <a:br>
              <a:rPr lang="en-GB" dirty="0" smtClean="0">
                <a:solidFill>
                  <a:srgbClr val="213163"/>
                </a:solidFill>
              </a:rPr>
            </a:br>
            <a:r>
              <a:rPr lang="en-GB" dirty="0" smtClean="0">
                <a:solidFill>
                  <a:srgbClr val="213163"/>
                </a:solidFill>
              </a:rPr>
              <a:t>• December follows closely with $0.33 million sales.</a:t>
            </a:r>
            <a:br>
              <a:rPr lang="en-GB" dirty="0" smtClean="0">
                <a:solidFill>
                  <a:srgbClr val="213163"/>
                </a:solidFill>
              </a:rPr>
            </a:br>
            <a:r>
              <a:rPr lang="en-GB" dirty="0" smtClean="0">
                <a:solidFill>
                  <a:srgbClr val="213163"/>
                </a:solidFill>
              </a:rPr>
              <a:t>• Despite lower sales, December tops profits.</a:t>
            </a:r>
            <a:br>
              <a:rPr lang="en-GB" dirty="0" smtClean="0">
                <a:solidFill>
                  <a:srgbClr val="213163"/>
                </a:solidFill>
              </a:rPr>
            </a:br>
            <a:r>
              <a:rPr lang="en-GB" dirty="0" smtClean="0">
                <a:solidFill>
                  <a:srgbClr val="213163"/>
                </a:solidFill>
              </a:rPr>
              <a:t>• New York City leads with $0.26 million sales.</a:t>
            </a:r>
            <a:br>
              <a:rPr lang="en-GB" dirty="0" smtClean="0">
                <a:solidFill>
                  <a:srgbClr val="213163"/>
                </a:solidFill>
              </a:rPr>
            </a:br>
            <a:r>
              <a:rPr lang="en-GB" dirty="0" smtClean="0">
                <a:solidFill>
                  <a:srgbClr val="213163"/>
                </a:solidFill>
              </a:rPr>
              <a:t>• Highest sales day is Friday with $0.45 million. </a:t>
            </a:r>
            <a:r>
              <a:rPr lang="en-GB" sz="1600" dirty="0" smtClean="0"/>
              <a:t/>
            </a:r>
            <a:br>
              <a:rPr lang="en-GB" sz="1600" dirty="0" smtClean="0"/>
            </a:br>
            <a:r>
              <a:rPr lang="en-IN" sz="1600" b="1" dirty="0" smtClean="0">
                <a:solidFill>
                  <a:srgbClr val="213163"/>
                </a:solidFill>
              </a:rPr>
              <a:t> </a:t>
            </a:r>
            <a:endParaRPr lang="en-IN" sz="1600" dirty="0"/>
          </a:p>
        </p:txBody>
      </p:sp>
      <p:sp>
        <p:nvSpPr>
          <p:cNvPr id="2" name="Google Shape;62;g5fab984687_2_0">
            <a:extLst>
              <a:ext uri="{FF2B5EF4-FFF2-40B4-BE49-F238E27FC236}">
                <a16:creationId xmlns=""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dirty="0"/>
          </a:p>
          <a:p>
            <a:pPr marL="173355" indent="-173355">
              <a:spcBef>
                <a:spcPts val="200"/>
              </a:spcBef>
              <a:buClr>
                <a:srgbClr val="213163"/>
              </a:buClr>
              <a:buFont typeface="Arial" panose="020B0604020202020204" pitchFamily="34" charset="0"/>
              <a:buChar char="•"/>
            </a:pPr>
            <a:endParaRPr lang="en-US" dirty="0"/>
          </a:p>
          <a:p>
            <a:pPr marL="173355" indent="-173355">
              <a:spcBef>
                <a:spcPts val="200"/>
              </a:spcBef>
              <a:buClr>
                <a:srgbClr val="213163"/>
              </a:buClr>
              <a:buFont typeface="Arial" panose="020B0604020202020204" pitchFamily="34" charset="0"/>
              <a:buChar char="•"/>
            </a:pPr>
            <a:endParaRPr lang="en-US" dirty="0"/>
          </a:p>
        </p:txBody>
      </p:sp>
      <p:sp>
        <p:nvSpPr>
          <p:cNvPr id="3" name="Rectangle: Rounded Corners 2">
            <a:extLst>
              <a:ext uri="{FF2B5EF4-FFF2-40B4-BE49-F238E27FC236}">
                <a16:creationId xmlns="" xmlns:a16="http://schemas.microsoft.com/office/drawing/2014/main" id="{C3BFBE8C-2CE4-84FE-72B6-5D01D1AB9D27}"/>
              </a:ext>
            </a:extLst>
          </p:cNvPr>
          <p:cNvSpPr/>
          <p:nvPr/>
        </p:nvSpPr>
        <p:spPr>
          <a:xfrm>
            <a:off x="7622746" y="4419608"/>
            <a:ext cx="1244188" cy="322898"/>
          </a:xfrm>
          <a:prstGeom prst="roundRect">
            <a:avLst/>
          </a:prstGeom>
          <a:solidFill>
            <a:srgbClr val="0000FF"/>
          </a:solidFill>
          <a:ln>
            <a:solidFill>
              <a:srgbClr val="0000FF"/>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9pPr>
          </a:lstStyle>
          <a:p>
            <a:pPr algn="ctr"/>
            <a:r>
              <a:rPr lang="en-US" sz="1200" dirty="0">
                <a:solidFill>
                  <a:schemeClr val="bg1"/>
                </a:solidFill>
                <a:hlinkClick r:id="rId3">
                  <a:extLst>
                    <a:ext uri="{A12FA001-AC4F-418D-AE19-62706E023703}">
                      <ahyp:hlinkClr xmlns="" xmlns:ahyp="http://schemas.microsoft.com/office/drawing/2018/hyperlinkcolor" val="tx"/>
                    </a:ext>
                  </a:extLst>
                </a:hlinkClick>
              </a:rPr>
              <a:t>Reference link</a:t>
            </a:r>
            <a:endParaRPr lang="en-IN" sz="1200" dirty="0">
              <a:solidFill>
                <a:schemeClr val="bg1"/>
              </a:solidFill>
            </a:endParaRPr>
          </a:p>
        </p:txBody>
      </p:sp>
      <p:sp>
        <p:nvSpPr>
          <p:cNvPr id="4" name="TextBox 8">
            <a:extLst>
              <a:ext uri="{FF2B5EF4-FFF2-40B4-BE49-F238E27FC236}">
                <a16:creationId xmlns="" xmlns:a16="http://schemas.microsoft.com/office/drawing/2014/main" id="{66F2BFB1-930D-469C-C48A-9E59A7C1AEE5}"/>
              </a:ext>
            </a:extLst>
          </p:cNvPr>
          <p:cNvSpPr txBox="1"/>
          <p:nvPr/>
        </p:nvSpPr>
        <p:spPr>
          <a:xfrm>
            <a:off x="7849100" y="4178450"/>
            <a:ext cx="791481" cy="23083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r>
              <a:rPr lang="en-IN" sz="900" b="1" dirty="0">
                <a:solidFill>
                  <a:srgbClr val="002060"/>
                </a:solidFill>
              </a:rPr>
              <a:t>Click here</a:t>
            </a:r>
          </a:p>
        </p:txBody>
      </p:sp>
    </p:spTree>
    <p:extLst>
      <p:ext uri="{BB962C8B-B14F-4D97-AF65-F5344CB8AC3E}">
        <p14:creationId xmlns=""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590</TotalTime>
  <Words>97</Words>
  <Application>Microsoft Office PowerPoint</Application>
  <PresentationFormat>On-screen Show (16:9)</PresentationFormat>
  <Paragraphs>40</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Simple Light</vt:lpstr>
      <vt:lpstr>Slide 1</vt:lpstr>
      <vt:lpstr>Slide 2</vt:lpstr>
      <vt:lpstr>Slide 3</vt:lpstr>
      <vt:lpstr>Abstract   Project Title: E-commerce Sales Analysis using Power BI Problem Statement:  Profitability Analysis • Identifying profitable categories and areas for improvement. • Identifying regions with highest sales and most discounts. • Analyzing highest order day and shipment delays. • Analyzing weekly order shipment trends from 2011 to 2014.  E-commerce sales dataset including: year, order date, ship date, shipping days, customer ID, customer name, segment, city, country, category, sub-category, profits, week, and month. Methods: Data connection, Data organizationData cleaningData analysisVisualizationDashboard presentationGetting insights Key Findings:  Technology Sales Overview • Highest sales volume: 152k. • Contributing factors: 0.84M sales volume. • West region: highest profits, Central region: lowest. • Sales on Friday: highest, Sunday least.    </vt:lpstr>
      <vt:lpstr>Problem Statement Problem description : In profit by region I observed west region has highest profits then central region has  (region visual). current state  Problem: High sales in the West region with low discounts impact sales in other regions with high discounts, leading to lower profits in those regions. Customers in other regions are looking for alternatives due to lack of discounts. Solution: Increase discounts in other regions to maintain sales and compete with the West region. Focus on furniture in other regions as it has high discounts in the West region. Benefits: Increased sales and profits from all regions.           </vt:lpstr>
      <vt:lpstr>Project Overview  E-commerce Sales Analysis Data Set   1. we should found why Standard class shipping dominates across all cities in data analysis  New York City has the highest average shipment days also focus on how to Reducing shipment days in New York City   2. we shouldf ound why Higher discounts in which month higher leads to profit .  3. What should do for shipping during these months impacts standard shipping times. 4. What Customers tend to choose , where extending delivery timeframes.  5. We should found why Consumer segment dominates sales : 6. how can we bring Discounts to improve other categories.        </vt:lpstr>
      <vt:lpstr>Proposed Solution    Sales Trends and Strategies • Second-class shipping is preferred by customers. • Discounts on consumer items boost sales. • Seasonal sales spikes in November and December. • Consumer segment dominates sales. • December outperforms other months in profits. • November's higher discounts contributed to December's profit advantage. • December consistently holds the highest average profits   </vt:lpstr>
      <vt:lpstr>Technology Used  Data visualization tools : Power BI Dashboards </vt:lpstr>
      <vt:lpstr>Modelling &amp; Results  modeling  we use   in this projrct where i    Order Placement Trends • Fridays lead in order placements. • November leads with $0.35 million sales. • December follows closely with $0.33 million sales. • Despite lower sales, December tops profits. • New York City leads with $0.26 million sales. • Highest sales day is Friday with $0.45 million.   </vt:lpstr>
      <vt:lpstr>Conclusion   Data Analysis on Shipping Trends and Sales • Standard class shipping dominates across all cities. • Second class shipping is the second most preferred option. • Consumer segment drives sales, suggesting targeted incentives. • Focus on Central Region for profit boost despite higher discounts. • Understand order volume to compensate for lower profit margins. • Analyze low profit in furniture and office supplies. • Maximize profits from high-selling categories, optimize discounts and shipping times for less efficient areas.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 p</cp:lastModifiedBy>
  <cp:revision>51</cp:revision>
  <dcterms:modified xsi:type="dcterms:W3CDTF">2024-01-15T08:30:48Z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