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8" r:id="rId9"/>
    <p:sldId id="279" r:id="rId10"/>
    <p:sldId id="280" r:id="rId11"/>
    <p:sldId id="281" r:id="rId12"/>
    <p:sldId id="282" r:id="rId13"/>
    <p:sldId id="283" r:id="rId14"/>
    <p:sldId id="284" r:id="rId15"/>
    <p:sldId id="285" r:id="rId16"/>
    <p:sldId id="286" r:id="rId17"/>
    <p:sldId id="264" r:id="rId18"/>
    <p:sldId id="265" r:id="rId19"/>
    <p:sldId id="287" r:id="rId20"/>
    <p:sldId id="273" r:id="rId21"/>
    <p:sldId id="274" r:id="rId22"/>
    <p:sldId id="288" r:id="rId23"/>
    <p:sldId id="289" r:id="rId24"/>
    <p:sldId id="290" r:id="rId25"/>
    <p:sldId id="291" r:id="rId26"/>
    <p:sldId id="292" r:id="rId27"/>
    <p:sldId id="295" r:id="rId28"/>
    <p:sldId id="296" r:id="rId29"/>
    <p:sldId id="297" r:id="rId30"/>
    <p:sldId id="298" r:id="rId31"/>
    <p:sldId id="299" r:id="rId32"/>
    <p:sldId id="300" r:id="rId33"/>
    <p:sldId id="266" r:id="rId34"/>
    <p:sldId id="267" r:id="rId35"/>
    <p:sldId id="26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471" autoAdjust="0"/>
    <p:restoredTop sz="94660"/>
  </p:normalViewPr>
  <p:slideViewPr>
    <p:cSldViewPr>
      <p:cViewPr>
        <p:scale>
          <a:sx n="70" d="100"/>
          <a:sy n="70" d="100"/>
        </p:scale>
        <p:origin x="-1122" y="-15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28-Mar-19</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28-Mar-19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28-Mar-19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28-Mar-19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28-Mar-19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28-Mar-19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28-Mar-19</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hadoop.apache.or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14400"/>
            <a:ext cx="7851648" cy="3200400"/>
          </a:xfrm>
        </p:spPr>
        <p:txBody>
          <a:bodyPr>
            <a:normAutofit/>
          </a:bodyPr>
          <a:lstStyle/>
          <a:p>
            <a:pPr algn="ctr"/>
            <a:r>
              <a:rPr lang="en-US" sz="3600" u="sng" dirty="0" smtClean="0">
                <a:solidFill>
                  <a:schemeClr val="bg1"/>
                </a:solidFill>
                <a:latin typeface="Times New Roman" pitchFamily="18" charset="0"/>
                <a:cs typeface="Times New Roman" pitchFamily="18" charset="0"/>
              </a:rPr>
              <a:t>An Intelligent Software defined Network Controller for preventing Distributed Denial of Service Attack</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533400"/>
            <a:ext cx="8229600" cy="591312"/>
          </a:xfrm>
        </p:spPr>
        <p:txBody>
          <a:bodyPr>
            <a:normAutofit fontScale="90000"/>
          </a:bodyPr>
          <a:lstStyle/>
          <a:p>
            <a:pPr algn="ctr">
              <a:lnSpc>
                <a:spcPct val="150000"/>
              </a:lnSpc>
            </a:pPr>
            <a:r>
              <a:rPr lang="en-US" sz="2800" b="1" dirty="0" smtClean="0">
                <a:solidFill>
                  <a:schemeClr val="tx1"/>
                </a:solidFill>
                <a:latin typeface="Times New Roman" pitchFamily="18" charset="0"/>
                <a:cs typeface="Times New Roman" pitchFamily="18" charset="0"/>
              </a:rPr>
              <a:t>Use case Diagram </a:t>
            </a:r>
            <a:endParaRPr lang="en-US" sz="2800" b="1" dirty="0">
              <a:solidFill>
                <a:schemeClr val="tx1"/>
              </a:solidFill>
              <a:latin typeface="Times New Roman" pitchFamily="18" charset="0"/>
              <a:cs typeface="Times New Roman" pitchFamily="18" charset="0"/>
            </a:endParaRPr>
          </a:p>
        </p:txBody>
      </p:sp>
      <p:pic>
        <p:nvPicPr>
          <p:cNvPr id="6" name="Picture 5"/>
          <p:cNvPicPr/>
          <p:nvPr/>
        </p:nvPicPr>
        <p:blipFill>
          <a:blip r:embed="rId2"/>
          <a:srcRect/>
          <a:stretch>
            <a:fillRect/>
          </a:stretch>
        </p:blipFill>
        <p:spPr bwMode="auto">
          <a:xfrm>
            <a:off x="1524000" y="1219200"/>
            <a:ext cx="5943600" cy="467746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33400"/>
            <a:ext cx="8229600" cy="591312"/>
          </a:xfrm>
        </p:spPr>
        <p:txBody>
          <a:bodyPr>
            <a:normAutofit fontScale="90000"/>
          </a:bodyPr>
          <a:lstStyle/>
          <a:p>
            <a:pPr algn="ctr">
              <a:lnSpc>
                <a:spcPct val="150000"/>
              </a:lnSpc>
            </a:pPr>
            <a:r>
              <a:rPr lang="en-US" sz="2800" b="1" dirty="0" smtClean="0">
                <a:solidFill>
                  <a:schemeClr val="tx1"/>
                </a:solidFill>
                <a:latin typeface="Times New Roman" pitchFamily="18" charset="0"/>
                <a:cs typeface="Times New Roman" pitchFamily="18" charset="0"/>
              </a:rPr>
              <a:t>Sequence Diagram</a:t>
            </a:r>
            <a:endParaRPr lang="en-US" sz="2800" b="1" dirty="0">
              <a:solidFill>
                <a:schemeClr val="tx1"/>
              </a:solidFill>
              <a:latin typeface="Times New Roman" pitchFamily="18" charset="0"/>
              <a:cs typeface="Times New Roman" pitchFamily="18" charset="0"/>
            </a:endParaRPr>
          </a:p>
        </p:txBody>
      </p:sp>
      <p:pic>
        <p:nvPicPr>
          <p:cNvPr id="6" name="Picture 5"/>
          <p:cNvPicPr/>
          <p:nvPr/>
        </p:nvPicPr>
        <p:blipFill>
          <a:blip r:embed="rId2"/>
          <a:srcRect/>
          <a:stretch>
            <a:fillRect/>
          </a:stretch>
        </p:blipFill>
        <p:spPr bwMode="auto">
          <a:xfrm>
            <a:off x="1600200" y="533400"/>
            <a:ext cx="5715000" cy="63246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51688"/>
            <a:ext cx="8229600" cy="591312"/>
          </a:xfrm>
        </p:spPr>
        <p:txBody>
          <a:bodyPr>
            <a:normAutofit fontScale="90000"/>
          </a:bodyPr>
          <a:lstStyle/>
          <a:p>
            <a:pPr algn="ctr">
              <a:lnSpc>
                <a:spcPct val="150000"/>
              </a:lnSpc>
            </a:pPr>
            <a:r>
              <a:rPr lang="en-US" sz="2800" b="1" dirty="0" smtClean="0">
                <a:solidFill>
                  <a:schemeClr val="tx1"/>
                </a:solidFill>
                <a:latin typeface="Times New Roman" pitchFamily="18" charset="0"/>
                <a:cs typeface="Times New Roman" pitchFamily="18" charset="0"/>
              </a:rPr>
              <a:t>Collaboration Diagram</a:t>
            </a:r>
            <a:endParaRPr lang="en-US" sz="2800" b="1" dirty="0">
              <a:solidFill>
                <a:schemeClr val="tx1"/>
              </a:solidFill>
              <a:latin typeface="Times New Roman" pitchFamily="18" charset="0"/>
              <a:cs typeface="Times New Roman" pitchFamily="18" charset="0"/>
            </a:endParaRPr>
          </a:p>
        </p:txBody>
      </p:sp>
      <p:pic>
        <p:nvPicPr>
          <p:cNvPr id="6" name="Picture 5"/>
          <p:cNvPicPr/>
          <p:nvPr/>
        </p:nvPicPr>
        <p:blipFill>
          <a:blip r:embed="rId2"/>
          <a:srcRect/>
          <a:stretch>
            <a:fillRect/>
          </a:stretch>
        </p:blipFill>
        <p:spPr bwMode="auto">
          <a:xfrm>
            <a:off x="1600200" y="1905000"/>
            <a:ext cx="5943600" cy="365928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609600"/>
            <a:ext cx="8229600" cy="591312"/>
          </a:xfrm>
        </p:spPr>
        <p:txBody>
          <a:bodyPr>
            <a:normAutofit fontScale="90000"/>
          </a:bodyPr>
          <a:lstStyle/>
          <a:p>
            <a:pPr algn="ctr">
              <a:lnSpc>
                <a:spcPct val="150000"/>
              </a:lnSpc>
            </a:pPr>
            <a:r>
              <a:rPr lang="en-US" sz="2800" b="1" dirty="0" smtClean="0">
                <a:solidFill>
                  <a:schemeClr val="tx1"/>
                </a:solidFill>
                <a:latin typeface="Times New Roman" pitchFamily="18" charset="0"/>
                <a:cs typeface="Times New Roman" pitchFamily="18" charset="0"/>
              </a:rPr>
              <a:t>Component Diagram</a:t>
            </a:r>
            <a:endParaRPr lang="en-US" sz="2800" b="1" dirty="0">
              <a:solidFill>
                <a:schemeClr val="tx1"/>
              </a:solidFill>
              <a:latin typeface="Times New Roman" pitchFamily="18" charset="0"/>
              <a:cs typeface="Times New Roman" pitchFamily="18" charset="0"/>
            </a:endParaRPr>
          </a:p>
        </p:txBody>
      </p:sp>
      <p:pic>
        <p:nvPicPr>
          <p:cNvPr id="6" name="Picture 5"/>
          <p:cNvPicPr/>
          <p:nvPr/>
        </p:nvPicPr>
        <p:blipFill>
          <a:blip r:embed="rId2"/>
          <a:srcRect/>
          <a:stretch>
            <a:fillRect/>
          </a:stretch>
        </p:blipFill>
        <p:spPr bwMode="auto">
          <a:xfrm>
            <a:off x="2133600" y="1371600"/>
            <a:ext cx="4781550" cy="472739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609600"/>
            <a:ext cx="8229600" cy="591312"/>
          </a:xfrm>
        </p:spPr>
        <p:txBody>
          <a:bodyPr>
            <a:normAutofit fontScale="90000"/>
          </a:bodyPr>
          <a:lstStyle/>
          <a:p>
            <a:pPr algn="ctr">
              <a:lnSpc>
                <a:spcPct val="150000"/>
              </a:lnSpc>
            </a:pPr>
            <a:r>
              <a:rPr lang="en-US" sz="2800" b="1" dirty="0" smtClean="0">
                <a:solidFill>
                  <a:schemeClr val="tx1"/>
                </a:solidFill>
                <a:latin typeface="Times New Roman" pitchFamily="18" charset="0"/>
                <a:cs typeface="Times New Roman" pitchFamily="18" charset="0"/>
              </a:rPr>
              <a:t>Deployment Diagram</a:t>
            </a:r>
            <a:endParaRPr lang="en-US" sz="2800" b="1" dirty="0">
              <a:solidFill>
                <a:schemeClr val="tx1"/>
              </a:solidFill>
              <a:latin typeface="Times New Roman" pitchFamily="18" charset="0"/>
              <a:cs typeface="Times New Roman" pitchFamily="18" charset="0"/>
            </a:endParaRPr>
          </a:p>
        </p:txBody>
      </p:sp>
      <p:pic>
        <p:nvPicPr>
          <p:cNvPr id="6" name="Picture 5"/>
          <p:cNvPicPr/>
          <p:nvPr/>
        </p:nvPicPr>
        <p:blipFill>
          <a:blip r:embed="rId2"/>
          <a:srcRect/>
          <a:stretch>
            <a:fillRect/>
          </a:stretch>
        </p:blipFill>
        <p:spPr bwMode="auto">
          <a:xfrm>
            <a:off x="1600200" y="2971800"/>
            <a:ext cx="5943600" cy="171905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51688"/>
            <a:ext cx="8229600" cy="591312"/>
          </a:xfrm>
        </p:spPr>
        <p:txBody>
          <a:bodyPr>
            <a:normAutofit fontScale="90000"/>
          </a:bodyPr>
          <a:lstStyle/>
          <a:p>
            <a:pPr algn="ctr">
              <a:lnSpc>
                <a:spcPct val="150000"/>
              </a:lnSpc>
            </a:pPr>
            <a:r>
              <a:rPr lang="en-US" sz="2800" b="1" dirty="0" smtClean="0">
                <a:solidFill>
                  <a:schemeClr val="tx1"/>
                </a:solidFill>
                <a:latin typeface="Times New Roman" pitchFamily="18" charset="0"/>
                <a:cs typeface="Times New Roman" pitchFamily="18" charset="0"/>
              </a:rPr>
              <a:t>Activity Diagram</a:t>
            </a:r>
            <a:endParaRPr lang="en-US" sz="2800" b="1" dirty="0">
              <a:solidFill>
                <a:schemeClr val="tx1"/>
              </a:solidFill>
              <a:latin typeface="Times New Roman" pitchFamily="18" charset="0"/>
              <a:cs typeface="Times New Roman" pitchFamily="18" charset="0"/>
            </a:endParaRPr>
          </a:p>
        </p:txBody>
      </p:sp>
      <p:pic>
        <p:nvPicPr>
          <p:cNvPr id="6" name="Picture 5"/>
          <p:cNvPicPr/>
          <p:nvPr/>
        </p:nvPicPr>
        <p:blipFill>
          <a:blip r:embed="rId2"/>
          <a:srcRect/>
          <a:stretch>
            <a:fillRect/>
          </a:stretch>
        </p:blipFill>
        <p:spPr bwMode="auto">
          <a:xfrm>
            <a:off x="3048000" y="1295400"/>
            <a:ext cx="3771900" cy="47720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627888"/>
            <a:ext cx="8229600" cy="591312"/>
          </a:xfrm>
        </p:spPr>
        <p:txBody>
          <a:bodyPr>
            <a:normAutofit fontScale="90000"/>
          </a:bodyPr>
          <a:lstStyle/>
          <a:p>
            <a:pPr algn="ctr">
              <a:lnSpc>
                <a:spcPct val="150000"/>
              </a:lnSpc>
            </a:pPr>
            <a:r>
              <a:rPr lang="en-US" sz="2800" b="1" dirty="0" smtClean="0">
                <a:solidFill>
                  <a:schemeClr val="tx1"/>
                </a:solidFill>
                <a:latin typeface="Times New Roman" pitchFamily="18" charset="0"/>
                <a:cs typeface="Times New Roman" pitchFamily="18" charset="0"/>
              </a:rPr>
              <a:t>Dataflow Diagram</a:t>
            </a:r>
            <a:endParaRPr lang="en-US" sz="2800" b="1" dirty="0">
              <a:solidFill>
                <a:schemeClr val="tx1"/>
              </a:solidFill>
              <a:latin typeface="Times New Roman" pitchFamily="18" charset="0"/>
              <a:cs typeface="Times New Roman" pitchFamily="18" charset="0"/>
            </a:endParaRPr>
          </a:p>
        </p:txBody>
      </p:sp>
      <p:pic>
        <p:nvPicPr>
          <p:cNvPr id="6" name="Picture 5"/>
          <p:cNvPicPr/>
          <p:nvPr/>
        </p:nvPicPr>
        <p:blipFill>
          <a:blip r:embed="rId2"/>
          <a:srcRect/>
          <a:stretch>
            <a:fillRect/>
          </a:stretch>
        </p:blipFill>
        <p:spPr bwMode="auto">
          <a:xfrm>
            <a:off x="1371600" y="1600200"/>
            <a:ext cx="6477000" cy="41148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lstStyle/>
          <a:p>
            <a:pPr lvl="0" algn="just">
              <a:lnSpc>
                <a:spcPct val="150000"/>
              </a:lnSpc>
              <a:buClrTx/>
            </a:pPr>
            <a:r>
              <a:rPr lang="en-US" sz="1800" dirty="0" smtClean="0">
                <a:latin typeface="Times New Roman" pitchFamily="18" charset="0"/>
                <a:cs typeface="Times New Roman" pitchFamily="18" charset="0"/>
              </a:rPr>
              <a:t>Processor			-	Pentium –IV </a:t>
            </a:r>
          </a:p>
          <a:p>
            <a:pPr lvl="0" algn="just">
              <a:lnSpc>
                <a:spcPct val="150000"/>
              </a:lnSpc>
              <a:buClrTx/>
            </a:pPr>
            <a:r>
              <a:rPr lang="en-US" sz="1800" dirty="0" smtClean="0">
                <a:latin typeface="Times New Roman" pitchFamily="18" charset="0"/>
                <a:cs typeface="Times New Roman" pitchFamily="18" charset="0"/>
              </a:rPr>
              <a:t>Speed				-    	1.1 GHz</a:t>
            </a:r>
          </a:p>
          <a:p>
            <a:pPr lvl="0" algn="just">
              <a:lnSpc>
                <a:spcPct val="150000"/>
              </a:lnSpc>
              <a:buClrTx/>
            </a:pPr>
            <a:r>
              <a:rPr lang="en-US" sz="1800" dirty="0" smtClean="0">
                <a:latin typeface="Times New Roman" pitchFamily="18" charset="0"/>
                <a:cs typeface="Times New Roman" pitchFamily="18" charset="0"/>
              </a:rPr>
              <a:t> RAM				-    	256 MB(min) </a:t>
            </a:r>
          </a:p>
          <a:p>
            <a:pPr lvl="0" algn="just">
              <a:lnSpc>
                <a:spcPct val="150000"/>
              </a:lnSpc>
              <a:buClrTx/>
            </a:pPr>
            <a:r>
              <a:rPr lang="en-US" sz="1800" dirty="0" smtClean="0">
                <a:latin typeface="Times New Roman" pitchFamily="18" charset="0"/>
                <a:cs typeface="Times New Roman" pitchFamily="18" charset="0"/>
              </a:rPr>
              <a:t>Hard Disk			-   	20 GB</a:t>
            </a:r>
          </a:p>
          <a:p>
            <a:pPr lvl="0" algn="just">
              <a:lnSpc>
                <a:spcPct val="150000"/>
              </a:lnSpc>
              <a:buClrTx/>
            </a:pPr>
            <a:r>
              <a:rPr lang="en-US" sz="1800" dirty="0" smtClean="0">
                <a:latin typeface="Times New Roman" pitchFamily="18" charset="0"/>
                <a:cs typeface="Times New Roman" pitchFamily="18" charset="0"/>
              </a:rPr>
              <a:t> Key Board			-    	Standard Windows Keyboard</a:t>
            </a:r>
          </a:p>
          <a:p>
            <a:pPr lvl="0" algn="just">
              <a:lnSpc>
                <a:spcPct val="150000"/>
              </a:lnSpc>
              <a:buClrTx/>
            </a:pPr>
            <a:r>
              <a:rPr lang="en-US" sz="1800" dirty="0" smtClean="0">
                <a:latin typeface="Times New Roman" pitchFamily="18" charset="0"/>
                <a:cs typeface="Times New Roman" pitchFamily="18" charset="0"/>
              </a:rPr>
              <a:t> Mouse			-               Two or Three Button Mouse</a:t>
            </a:r>
          </a:p>
          <a:p>
            <a:pPr lvl="0" algn="just">
              <a:lnSpc>
                <a:spcPct val="150000"/>
              </a:lnSpc>
              <a:buClrTx/>
            </a:pPr>
            <a:r>
              <a:rPr lang="en-US" sz="1800" dirty="0" smtClean="0">
                <a:latin typeface="Times New Roman" pitchFamily="18" charset="0"/>
                <a:cs typeface="Times New Roman" pitchFamily="18" charset="0"/>
              </a:rPr>
              <a:t> Monitor			-    	SVGA</a:t>
            </a:r>
            <a:endParaRPr lang="en-US" sz="1800" b="1" dirty="0">
              <a:latin typeface="Times New Roman" pitchFamily="18" charset="0"/>
              <a:cs typeface="Times New Roman" pitchFamily="18" charset="0"/>
            </a:endParaRPr>
          </a:p>
        </p:txBody>
      </p:sp>
      <p:sp>
        <p:nvSpPr>
          <p:cNvPr id="4" name="Title 1"/>
          <p:cNvSpPr>
            <a:spLocks noGrp="1"/>
          </p:cNvSpPr>
          <p:nvPr>
            <p:ph type="title"/>
          </p:nvPr>
        </p:nvSpPr>
        <p:spPr>
          <a:xfrm>
            <a:off x="457200" y="609600"/>
            <a:ext cx="8229600" cy="591312"/>
          </a:xfrm>
        </p:spPr>
        <p:txBody>
          <a:bodyPr>
            <a:normAutofit fontScale="90000"/>
          </a:bodyPr>
          <a:lstStyle/>
          <a:p>
            <a:pPr algn="ctr">
              <a:lnSpc>
                <a:spcPct val="150000"/>
              </a:lnSpc>
            </a:pPr>
            <a:r>
              <a:rPr lang="en-US" sz="2800" b="1" dirty="0" smtClean="0">
                <a:solidFill>
                  <a:schemeClr val="tx1"/>
                </a:solidFill>
                <a:latin typeface="Times New Roman" pitchFamily="18" charset="0"/>
                <a:cs typeface="Times New Roman" pitchFamily="18" charset="0"/>
              </a:rPr>
              <a:t>Hardware Requirements</a:t>
            </a:r>
            <a:endParaRPr lang="en-US" sz="2800" b="1" dirty="0">
              <a:solidFill>
                <a:schemeClr val="tx1"/>
              </a:solidFill>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lstStyle/>
          <a:p>
            <a:pPr lvl="0">
              <a:lnSpc>
                <a:spcPct val="150000"/>
              </a:lnSpc>
              <a:buClrTx/>
            </a:pPr>
            <a:r>
              <a:rPr lang="en-US" sz="1800" dirty="0" smtClean="0">
                <a:latin typeface="Times New Roman" pitchFamily="18" charset="0"/>
                <a:cs typeface="Times New Roman" pitchFamily="18" charset="0"/>
              </a:rPr>
              <a:t>Operating System		: 	Windows XP </a:t>
            </a:r>
          </a:p>
          <a:p>
            <a:pPr lvl="0">
              <a:lnSpc>
                <a:spcPct val="150000"/>
              </a:lnSpc>
              <a:buClrTx/>
            </a:pPr>
            <a:r>
              <a:rPr lang="en-US" sz="1800" dirty="0" smtClean="0">
                <a:latin typeface="Times New Roman" pitchFamily="18" charset="0"/>
                <a:cs typeface="Times New Roman" pitchFamily="18" charset="0"/>
              </a:rPr>
              <a:t>Programming Language		: 	Java</a:t>
            </a:r>
            <a:endParaRPr lang="en-US" sz="1800" dirty="0">
              <a:latin typeface="Times New Roman" pitchFamily="18" charset="0"/>
              <a:cs typeface="Times New Roman" pitchFamily="18" charset="0"/>
            </a:endParaRPr>
          </a:p>
        </p:txBody>
      </p:sp>
      <p:sp>
        <p:nvSpPr>
          <p:cNvPr id="4" name="Title 1"/>
          <p:cNvSpPr>
            <a:spLocks noGrp="1"/>
          </p:cNvSpPr>
          <p:nvPr>
            <p:ph type="title"/>
          </p:nvPr>
        </p:nvSpPr>
        <p:spPr>
          <a:xfrm>
            <a:off x="457200" y="609600"/>
            <a:ext cx="8229600" cy="591312"/>
          </a:xfrm>
        </p:spPr>
        <p:txBody>
          <a:bodyPr>
            <a:normAutofit fontScale="90000"/>
          </a:bodyPr>
          <a:lstStyle/>
          <a:p>
            <a:pPr algn="ctr">
              <a:lnSpc>
                <a:spcPct val="150000"/>
              </a:lnSpc>
            </a:pPr>
            <a:r>
              <a:rPr lang="en-US" sz="2800" b="1" dirty="0" smtClean="0">
                <a:solidFill>
                  <a:schemeClr val="tx1"/>
                </a:solidFill>
                <a:latin typeface="Times New Roman" pitchFamily="18" charset="0"/>
                <a:cs typeface="Times New Roman" pitchFamily="18" charset="0"/>
              </a:rPr>
              <a:t>Software Requirements</a:t>
            </a:r>
            <a:endParaRPr lang="en-US" sz="2800" b="1" dirty="0">
              <a:solidFill>
                <a:schemeClr val="tx1"/>
              </a:solidFill>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95600"/>
            <a:ext cx="8229600" cy="838200"/>
          </a:xfrm>
        </p:spPr>
        <p:txBody>
          <a:bodyPr>
            <a:normAutofit/>
          </a:bodyPr>
          <a:lstStyle/>
          <a:p>
            <a:pPr algn="ctr"/>
            <a:r>
              <a:rPr lang="en-US" sz="4000" b="1" dirty="0" smtClean="0">
                <a:solidFill>
                  <a:schemeClr val="tx1"/>
                </a:solidFill>
                <a:latin typeface="Times New Roman" pitchFamily="18" charset="0"/>
                <a:cs typeface="Times New Roman" pitchFamily="18" charset="0"/>
              </a:rPr>
              <a:t>Output Screens</a:t>
            </a:r>
            <a:endParaRPr lang="en-US" sz="4000" b="1" dirty="0">
              <a:solidFill>
                <a:schemeClr val="tx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876800"/>
          </a:xfrm>
        </p:spPr>
        <p:txBody>
          <a:bodyPr>
            <a:normAutofit/>
          </a:bodyPr>
          <a:lstStyle/>
          <a:p>
            <a:pPr marL="342900" indent="-342900" algn="just">
              <a:lnSpc>
                <a:spcPct val="150000"/>
              </a:lnSpc>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SDN is presently is one of the most focused area among contemporary emerging network computing paradigms and gaining wide acceptance from both fraternity of academia and industry. </a:t>
            </a:r>
            <a:endParaRPr lang="en-US" sz="1800" dirty="0">
              <a:latin typeface="Times New Roman" pitchFamily="18" charset="0"/>
              <a:cs typeface="Times New Roman" pitchFamily="18" charset="0"/>
            </a:endParaRPr>
          </a:p>
        </p:txBody>
      </p:sp>
      <p:sp>
        <p:nvSpPr>
          <p:cNvPr id="4" name="Title 1"/>
          <p:cNvSpPr>
            <a:spLocks noGrp="1"/>
          </p:cNvSpPr>
          <p:nvPr>
            <p:ph type="title"/>
          </p:nvPr>
        </p:nvSpPr>
        <p:spPr>
          <a:xfrm>
            <a:off x="304800" y="457200"/>
            <a:ext cx="8229600" cy="591312"/>
          </a:xfrm>
        </p:spPr>
        <p:txBody>
          <a:bodyPr>
            <a:noAutofit/>
          </a:bodyPr>
          <a:lstStyle/>
          <a:p>
            <a:pPr algn="ctr">
              <a:lnSpc>
                <a:spcPct val="150000"/>
              </a:lnSpc>
            </a:pPr>
            <a:r>
              <a:rPr lang="en-US" sz="2500" b="1" dirty="0" smtClean="0">
                <a:solidFill>
                  <a:schemeClr val="tx1"/>
                </a:solidFill>
                <a:latin typeface="Times New Roman" pitchFamily="18" charset="0"/>
                <a:cs typeface="Times New Roman" pitchFamily="18" charset="0"/>
              </a:rPr>
              <a:t>Introduction</a:t>
            </a:r>
            <a:endParaRPr lang="en-US" sz="2500" b="1" dirty="0">
              <a:solidFill>
                <a:schemeClr val="tx1"/>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04088"/>
            <a:ext cx="8229600" cy="591312"/>
          </a:xfrm>
        </p:spPr>
        <p:txBody>
          <a:bodyPr>
            <a:normAutofit fontScale="90000"/>
          </a:bodyPr>
          <a:lstStyle/>
          <a:p>
            <a:pPr algn="ctr">
              <a:lnSpc>
                <a:spcPct val="150000"/>
              </a:lnSpc>
            </a:pPr>
            <a:r>
              <a:rPr lang="en-US" sz="2800" b="1" dirty="0" smtClean="0">
                <a:solidFill>
                  <a:schemeClr val="tx1"/>
                </a:solidFill>
                <a:latin typeface="Times New Roman" pitchFamily="18" charset="0"/>
                <a:cs typeface="Times New Roman" pitchFamily="18" charset="0"/>
              </a:rPr>
              <a:t> </a:t>
            </a:r>
            <a:endParaRPr lang="en-US" sz="2800" b="1" dirty="0">
              <a:solidFill>
                <a:schemeClr val="tx1"/>
              </a:solidFill>
              <a:latin typeface="Times New Roman" pitchFamily="18" charset="0"/>
              <a:cs typeface="Times New Roman" pitchFamily="18" charset="0"/>
            </a:endParaRPr>
          </a:p>
        </p:txBody>
      </p:sp>
      <p:pic>
        <p:nvPicPr>
          <p:cNvPr id="6" name="Picture 5"/>
          <p:cNvPicPr/>
          <p:nvPr/>
        </p:nvPicPr>
        <p:blipFill>
          <a:blip r:embed="rId2"/>
          <a:srcRect/>
          <a:stretch>
            <a:fillRect/>
          </a:stretch>
        </p:blipFill>
        <p:spPr bwMode="auto">
          <a:xfrm>
            <a:off x="685800" y="1371600"/>
            <a:ext cx="8001000" cy="47244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457200"/>
            <a:ext cx="8229600" cy="591312"/>
          </a:xfrm>
        </p:spPr>
        <p:txBody>
          <a:bodyPr>
            <a:normAutofit/>
          </a:bodyPr>
          <a:lstStyle/>
          <a:p>
            <a:pPr algn="ctr"/>
            <a:r>
              <a:rPr lang="en-US" sz="2400" b="1"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Upload file Screen</a:t>
            </a:r>
            <a:endParaRPr lang="en-US" sz="2400" b="1" dirty="0">
              <a:solidFill>
                <a:schemeClr val="tx1"/>
              </a:solidFill>
              <a:latin typeface="Times New Roman" pitchFamily="18" charset="0"/>
              <a:cs typeface="Times New Roman" pitchFamily="18" charset="0"/>
            </a:endParaRPr>
          </a:p>
        </p:txBody>
      </p:sp>
      <p:pic>
        <p:nvPicPr>
          <p:cNvPr id="6" name="Picture 5"/>
          <p:cNvPicPr/>
          <p:nvPr/>
        </p:nvPicPr>
        <p:blipFill>
          <a:blip r:embed="rId2"/>
          <a:srcRect/>
          <a:stretch>
            <a:fillRect/>
          </a:stretch>
        </p:blipFill>
        <p:spPr bwMode="auto">
          <a:xfrm>
            <a:off x="990600" y="1295400"/>
            <a:ext cx="7315200" cy="48006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bwMode="auto">
          <a:xfrm>
            <a:off x="1981200" y="609600"/>
            <a:ext cx="60198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Aft>
                <a:spcPct val="0"/>
              </a:spcAf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a:t>
            </a:r>
          </a:p>
        </p:txBody>
      </p:sp>
      <p:pic>
        <p:nvPicPr>
          <p:cNvPr id="5" name="Picture 4"/>
          <p:cNvPicPr/>
          <p:nvPr/>
        </p:nvPicPr>
        <p:blipFill>
          <a:blip r:embed="rId2"/>
          <a:srcRect/>
          <a:stretch>
            <a:fillRect/>
          </a:stretch>
        </p:blipFill>
        <p:spPr bwMode="auto">
          <a:xfrm>
            <a:off x="1295400" y="1219200"/>
            <a:ext cx="6781800" cy="49530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bwMode="auto">
          <a:xfrm>
            <a:off x="2133600" y="228600"/>
            <a:ext cx="253596"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fontAlgn="base">
              <a:spcAft>
                <a:spcPct val="0"/>
              </a:spcAft>
            </a:pPr>
            <a:r>
              <a:rPr lang="en-US" sz="2400" dirty="0" smtClean="0"/>
              <a:t/>
            </a:r>
            <a:br>
              <a:rPr lang="en-US" sz="2400" dirty="0" smtClean="0"/>
            </a:br>
            <a:r>
              <a:rPr lang="en-US" sz="2400" dirty="0" smtClean="0"/>
              <a:t> </a:t>
            </a: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1066800" y="1066800"/>
            <a:ext cx="7010400" cy="47244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bwMode="auto">
          <a:xfrm>
            <a:off x="2133600" y="228600"/>
            <a:ext cx="253596"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fontAlgn="base">
              <a:spcAft>
                <a:spcPct val="0"/>
              </a:spcAft>
            </a:pPr>
            <a:r>
              <a:rPr lang="en-US" sz="2400" dirty="0" smtClean="0"/>
              <a:t> </a:t>
            </a: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990600" y="914400"/>
            <a:ext cx="6858000" cy="50292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667512"/>
          </a:xfrm>
        </p:spPr>
        <p:txBody>
          <a:bodyPr>
            <a:noAutofit/>
          </a:bodyPr>
          <a:lstStyle/>
          <a:p>
            <a:pPr algn="ctr"/>
            <a:r>
              <a:rPr lang="en-US" sz="4800" b="1" dirty="0" smtClean="0">
                <a:solidFill>
                  <a:schemeClr val="tx1"/>
                </a:solidFill>
                <a:latin typeface="Times New Roman" pitchFamily="18" charset="0"/>
                <a:cs typeface="Times New Roman" pitchFamily="18" charset="0"/>
              </a:rPr>
              <a:t> </a:t>
            </a:r>
            <a:endParaRPr lang="en-US" sz="2400" b="1" dirty="0">
              <a:solidFill>
                <a:schemeClr val="tx1"/>
              </a:solidFill>
              <a:latin typeface="Times New Roman" pitchFamily="18" charset="0"/>
              <a:cs typeface="Times New Roman" pitchFamily="18" charset="0"/>
            </a:endParaRPr>
          </a:p>
        </p:txBody>
      </p:sp>
      <p:sp>
        <p:nvSpPr>
          <p:cNvPr id="4" name="Content Placeholder 3"/>
          <p:cNvSpPr>
            <a:spLocks noGrp="1"/>
          </p:cNvSpPr>
          <p:nvPr>
            <p:ph idx="1"/>
          </p:nvPr>
        </p:nvSpPr>
        <p:spPr/>
        <p:txBody>
          <a:bodyPr/>
          <a:lstStyle/>
          <a:p>
            <a:pPr>
              <a:buNone/>
            </a:pPr>
            <a:r>
              <a:rPr lang="en-US" dirty="0" smtClean="0"/>
              <a:t>  </a:t>
            </a:r>
            <a:endParaRPr lang="en-US" dirty="0"/>
          </a:p>
        </p:txBody>
      </p:sp>
      <p:pic>
        <p:nvPicPr>
          <p:cNvPr id="7" name="Picture 6"/>
          <p:cNvPicPr/>
          <p:nvPr/>
        </p:nvPicPr>
        <p:blipFill>
          <a:blip r:embed="rId2"/>
          <a:srcRect/>
          <a:stretch>
            <a:fillRect/>
          </a:stretch>
        </p:blipFill>
        <p:spPr bwMode="auto">
          <a:xfrm>
            <a:off x="990600" y="914400"/>
            <a:ext cx="7315200" cy="54102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686800" cy="533400"/>
          </a:xfrm>
        </p:spPr>
        <p:txBody>
          <a:bodyPr>
            <a:normAutofit/>
          </a:bodyPr>
          <a:lstStyle/>
          <a:p>
            <a:pPr algn="ctr"/>
            <a:r>
              <a:rPr lang="en-US" sz="2400" b="1" dirty="0" smtClean="0">
                <a:solidFill>
                  <a:schemeClr val="tx1"/>
                </a:solidFill>
                <a:latin typeface="Times New Roman" pitchFamily="18" charset="0"/>
                <a:cs typeface="Times New Roman" pitchFamily="18" charset="0"/>
              </a:rPr>
              <a:t> </a:t>
            </a:r>
            <a:endParaRPr lang="en-US" sz="2400" b="1" dirty="0">
              <a:solidFill>
                <a:schemeClr val="tx1"/>
              </a:solidFill>
              <a:latin typeface="Times New Roman" pitchFamily="18" charset="0"/>
              <a:cs typeface="Times New Roman" pitchFamily="18" charset="0"/>
            </a:endParaRPr>
          </a:p>
        </p:txBody>
      </p:sp>
      <p:sp>
        <p:nvSpPr>
          <p:cNvPr id="4" name="Content Placeholder 3"/>
          <p:cNvSpPr>
            <a:spLocks noGrp="1"/>
          </p:cNvSpPr>
          <p:nvPr>
            <p:ph idx="1"/>
          </p:nvPr>
        </p:nvSpPr>
        <p:spPr/>
        <p:txBody>
          <a:bodyPr/>
          <a:lstStyle/>
          <a:p>
            <a:pPr>
              <a:buNone/>
            </a:pPr>
            <a:endParaRPr lang="en-US" dirty="0" smtClean="0"/>
          </a:p>
          <a:p>
            <a:pPr>
              <a:buNone/>
            </a:pPr>
            <a:r>
              <a:rPr lang="en-US" dirty="0" smtClean="0"/>
              <a:t> </a:t>
            </a:r>
            <a:endParaRPr lang="en-US" dirty="0"/>
          </a:p>
        </p:txBody>
      </p:sp>
      <p:pic>
        <p:nvPicPr>
          <p:cNvPr id="6" name="Picture 5"/>
          <p:cNvPicPr/>
          <p:nvPr/>
        </p:nvPicPr>
        <p:blipFill>
          <a:blip r:embed="rId2"/>
          <a:srcRect/>
          <a:stretch>
            <a:fillRect/>
          </a:stretch>
        </p:blipFill>
        <p:spPr bwMode="auto">
          <a:xfrm>
            <a:off x="1295400" y="1143000"/>
            <a:ext cx="6934200" cy="49530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a:bodyPr>
          <a:lstStyle/>
          <a:p>
            <a:pPr algn="ctr"/>
            <a:r>
              <a:rPr lang="en-US" sz="2400" b="1" dirty="0" smtClean="0">
                <a:solidFill>
                  <a:schemeClr val="tx1"/>
                </a:solidFill>
                <a:latin typeface="Times New Roman" pitchFamily="18" charset="0"/>
                <a:cs typeface="Times New Roman" pitchFamily="18" charset="0"/>
              </a:rPr>
              <a:t> </a:t>
            </a:r>
            <a:endParaRPr lang="en-US" sz="2400" b="1" dirty="0">
              <a:solidFill>
                <a:schemeClr val="tx1"/>
              </a:solidFill>
              <a:latin typeface="Times New Roman" pitchFamily="18" charset="0"/>
              <a:cs typeface="Times New Roman" pitchFamily="18" charset="0"/>
            </a:endParaRPr>
          </a:p>
        </p:txBody>
      </p:sp>
      <p:sp>
        <p:nvSpPr>
          <p:cNvPr id="4" name="Content Placeholder 3"/>
          <p:cNvSpPr>
            <a:spLocks noGrp="1"/>
          </p:cNvSpPr>
          <p:nvPr>
            <p:ph idx="1"/>
          </p:nvPr>
        </p:nvSpPr>
        <p:spPr/>
        <p:txBody>
          <a:bodyPr/>
          <a:lstStyle/>
          <a:p>
            <a:pPr>
              <a:buNone/>
            </a:pPr>
            <a:r>
              <a:rPr lang="en-US" dirty="0" smtClean="0"/>
              <a:t> </a:t>
            </a:r>
            <a:endParaRPr lang="en-US" dirty="0"/>
          </a:p>
        </p:txBody>
      </p:sp>
      <p:pic>
        <p:nvPicPr>
          <p:cNvPr id="6" name="Picture 5"/>
          <p:cNvPicPr/>
          <p:nvPr/>
        </p:nvPicPr>
        <p:blipFill>
          <a:blip r:embed="rId2"/>
          <a:srcRect/>
          <a:stretch>
            <a:fillRect/>
          </a:stretch>
        </p:blipFill>
        <p:spPr bwMode="auto">
          <a:xfrm>
            <a:off x="1143000" y="914400"/>
            <a:ext cx="7162800" cy="53340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591312"/>
          </a:xfrm>
        </p:spPr>
        <p:txBody>
          <a:bodyPr>
            <a:normAutofit/>
          </a:bodyPr>
          <a:lstStyle/>
          <a:p>
            <a:pPr algn="ctr"/>
            <a:r>
              <a:rPr lang="en-US" sz="2400" b="1" dirty="0" smtClean="0">
                <a:solidFill>
                  <a:schemeClr val="tx1"/>
                </a:solidFill>
                <a:latin typeface="Times New Roman" pitchFamily="18" charset="0"/>
                <a:cs typeface="Times New Roman" pitchFamily="18" charset="0"/>
              </a:rPr>
              <a:t> View Cluster Screen</a:t>
            </a:r>
            <a:endParaRPr lang="en-US" sz="2400" b="1" dirty="0">
              <a:solidFill>
                <a:schemeClr val="tx1"/>
              </a:solidFill>
              <a:latin typeface="Times New Roman" pitchFamily="18" charset="0"/>
              <a:cs typeface="Times New Roman" pitchFamily="18" charset="0"/>
            </a:endParaRPr>
          </a:p>
        </p:txBody>
      </p:sp>
      <p:sp>
        <p:nvSpPr>
          <p:cNvPr id="4" name="Content Placeholder 3"/>
          <p:cNvSpPr>
            <a:spLocks noGrp="1"/>
          </p:cNvSpPr>
          <p:nvPr>
            <p:ph idx="1"/>
          </p:nvPr>
        </p:nvSpPr>
        <p:spPr/>
        <p:txBody>
          <a:bodyPr/>
          <a:lstStyle/>
          <a:p>
            <a:pPr>
              <a:buNone/>
            </a:pPr>
            <a:r>
              <a:rPr lang="en-US" dirty="0" smtClean="0"/>
              <a:t> </a:t>
            </a:r>
            <a:endParaRPr lang="en-US" dirty="0"/>
          </a:p>
        </p:txBody>
      </p:sp>
      <p:pic>
        <p:nvPicPr>
          <p:cNvPr id="6" name="Picture 5"/>
          <p:cNvPicPr/>
          <p:nvPr/>
        </p:nvPicPr>
        <p:blipFill>
          <a:blip r:embed="rId2"/>
          <a:srcRect/>
          <a:stretch>
            <a:fillRect/>
          </a:stretch>
        </p:blipFill>
        <p:spPr bwMode="auto">
          <a:xfrm>
            <a:off x="990600" y="1295400"/>
            <a:ext cx="7239000" cy="50292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286512"/>
          </a:xfrm>
        </p:spPr>
        <p:txBody>
          <a:bodyPr>
            <a:noAutofit/>
          </a:bodyPr>
          <a:lstStyle/>
          <a:p>
            <a:pPr algn="ctr"/>
            <a:r>
              <a:rPr lang="en-US" sz="2400" b="1" dirty="0" smtClean="0">
                <a:solidFill>
                  <a:schemeClr val="tx1"/>
                </a:solidFill>
                <a:latin typeface="Times New Roman" pitchFamily="18" charset="0"/>
                <a:cs typeface="Times New Roman" pitchFamily="18" charset="0"/>
              </a:rPr>
              <a:t> </a:t>
            </a:r>
            <a:endParaRPr lang="en-US" sz="2400" b="1" dirty="0">
              <a:solidFill>
                <a:schemeClr val="tx1"/>
              </a:solidFill>
              <a:latin typeface="Times New Roman" pitchFamily="18" charset="0"/>
              <a:cs typeface="Times New Roman" pitchFamily="18" charset="0"/>
            </a:endParaRPr>
          </a:p>
        </p:txBody>
      </p:sp>
      <p:sp>
        <p:nvSpPr>
          <p:cNvPr id="4" name="Content Placeholder 3"/>
          <p:cNvSpPr>
            <a:spLocks noGrp="1"/>
          </p:cNvSpPr>
          <p:nvPr>
            <p:ph idx="1"/>
          </p:nvPr>
        </p:nvSpPr>
        <p:spPr/>
        <p:txBody>
          <a:bodyPr/>
          <a:lstStyle/>
          <a:p>
            <a:pPr>
              <a:buNone/>
            </a:pPr>
            <a:r>
              <a:rPr lang="en-US" dirty="0" smtClean="0"/>
              <a:t> </a:t>
            </a:r>
            <a:endParaRPr lang="en-US" dirty="0"/>
          </a:p>
        </p:txBody>
      </p:sp>
      <p:pic>
        <p:nvPicPr>
          <p:cNvPr id="6" name="Picture 5"/>
          <p:cNvPicPr/>
          <p:nvPr/>
        </p:nvPicPr>
        <p:blipFill>
          <a:blip r:embed="rId2"/>
          <a:srcRect/>
          <a:stretch>
            <a:fillRect/>
          </a:stretch>
        </p:blipFill>
        <p:spPr bwMode="auto">
          <a:xfrm>
            <a:off x="990600" y="1295400"/>
            <a:ext cx="7162800" cy="4953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800600"/>
          </a:xfrm>
        </p:spPr>
        <p:txBody>
          <a:bodyPr>
            <a:normAutofit/>
          </a:bodyPr>
          <a:lstStyle/>
          <a:p>
            <a:pPr marL="342900" indent="-342900" algn="just">
              <a:lnSpc>
                <a:spcPct val="150000"/>
              </a:lnSpc>
              <a:buClrTx/>
              <a:buSzPct val="81000"/>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Software Defined Network (SDN) architecture is a new and novel way of network management mechanism. In SDN, switches do not process the incoming packets like conventional network computing environment.</a:t>
            </a:r>
            <a:endParaRPr lang="en-US" sz="1800" dirty="0">
              <a:latin typeface="Times New Roman" pitchFamily="18" charset="0"/>
              <a:cs typeface="Times New Roman" pitchFamily="18" charset="0"/>
            </a:endParaRPr>
          </a:p>
        </p:txBody>
      </p:sp>
      <p:sp>
        <p:nvSpPr>
          <p:cNvPr id="4" name="Title 1"/>
          <p:cNvSpPr>
            <a:spLocks noGrp="1"/>
          </p:cNvSpPr>
          <p:nvPr>
            <p:ph type="title"/>
          </p:nvPr>
        </p:nvSpPr>
        <p:spPr>
          <a:xfrm>
            <a:off x="381000" y="533400"/>
            <a:ext cx="8229600" cy="591312"/>
          </a:xfrm>
        </p:spPr>
        <p:txBody>
          <a:bodyPr>
            <a:normAutofit fontScale="90000"/>
          </a:bodyPr>
          <a:lstStyle/>
          <a:p>
            <a:pPr algn="ctr">
              <a:lnSpc>
                <a:spcPct val="150000"/>
              </a:lnSpc>
            </a:pPr>
            <a:r>
              <a:rPr lang="en-US" sz="2800" b="1" dirty="0" smtClean="0">
                <a:solidFill>
                  <a:schemeClr val="tx1"/>
                </a:solidFill>
                <a:latin typeface="Times New Roman" pitchFamily="18" charset="0"/>
                <a:cs typeface="Times New Roman" pitchFamily="18" charset="0"/>
              </a:rPr>
              <a:t>Abstract</a:t>
            </a:r>
            <a:endParaRPr lang="en-US" sz="2800" b="1" dirty="0">
              <a:solidFill>
                <a:schemeClr val="tx1"/>
              </a:solidFill>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pic>
        <p:nvPicPr>
          <p:cNvPr id="5" name="Picture 4"/>
          <p:cNvPicPr/>
          <p:nvPr/>
        </p:nvPicPr>
        <p:blipFill>
          <a:blip r:embed="rId2"/>
          <a:srcRect/>
          <a:stretch>
            <a:fillRect/>
          </a:stretch>
        </p:blipFill>
        <p:spPr bwMode="auto">
          <a:xfrm>
            <a:off x="685800" y="762000"/>
            <a:ext cx="8001000" cy="49530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p:cNvPicPr>
          <p:nvPr>
            <p:ph idx="1"/>
          </p:nvPr>
        </p:nvPicPr>
        <p:blipFill>
          <a:blip r:embed="rId2"/>
          <a:srcRect/>
          <a:stretch>
            <a:fillRect/>
          </a:stretch>
        </p:blipFill>
        <p:spPr bwMode="auto">
          <a:xfrm>
            <a:off x="457200" y="1371600"/>
            <a:ext cx="8229600" cy="46482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ctr"/>
            <a:r>
              <a:rPr lang="en-US" dirty="0" smtClean="0"/>
              <a:t> </a:t>
            </a:r>
            <a:r>
              <a:rPr lang="en-US" sz="2400" b="1" u="sng" dirty="0" smtClean="0">
                <a:solidFill>
                  <a:schemeClr val="tx1"/>
                </a:solidFill>
                <a:latin typeface="Times New Roman" pitchFamily="18" charset="0"/>
                <a:cs typeface="Times New Roman" pitchFamily="18" charset="0"/>
              </a:rPr>
              <a:t>Accuracy Graph Screen</a:t>
            </a:r>
            <a:endParaRPr lang="en-US" dirty="0">
              <a:solidFill>
                <a:schemeClr val="tx1"/>
              </a:solidFill>
            </a:endParaRPr>
          </a:p>
        </p:txBody>
      </p:sp>
      <p:pic>
        <p:nvPicPr>
          <p:cNvPr id="4" name="Content Placeholder 3"/>
          <p:cNvPicPr>
            <a:picLocks noGrp="1"/>
          </p:cNvPicPr>
          <p:nvPr>
            <p:ph idx="1"/>
          </p:nvPr>
        </p:nvPicPr>
        <p:blipFill>
          <a:blip r:embed="rId2"/>
          <a:srcRect/>
          <a:stretch>
            <a:fillRect/>
          </a:stretch>
        </p:blipFill>
        <p:spPr bwMode="auto">
          <a:xfrm>
            <a:off x="685800" y="1295400"/>
            <a:ext cx="7848600" cy="48768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876800"/>
          </a:xfrm>
        </p:spPr>
        <p:txBody>
          <a:bodyPr>
            <a:normAutofit/>
          </a:bodyPr>
          <a:lstStyle/>
          <a:p>
            <a:pPr algn="just">
              <a:lnSpc>
                <a:spcPct val="150000"/>
              </a:lnSpc>
              <a:buNone/>
            </a:pPr>
            <a:r>
              <a:rPr lang="en-US" sz="1800" dirty="0" smtClean="0">
                <a:latin typeface="Times New Roman" pitchFamily="18" charset="0"/>
                <a:cs typeface="Times New Roman" pitchFamily="18" charset="0"/>
              </a:rPr>
              <a:t>     In this research work, the performance of Map- Reduce application is elaborated with respect to execution time and number of nodes. It is also verified that in Map- Reduce programming model as the number of nodes growing, the execution time is falling. In this way it has been shown that K-Mediod performs well and the results totally depend on the size of Hadoop cluster. The performance of above application has been depicted with respect to execution time, dataset size and number of nodes.</a:t>
            </a:r>
            <a:endParaRPr lang="en-US" sz="2300" dirty="0">
              <a:latin typeface="Times New Roman" pitchFamily="18" charset="0"/>
              <a:cs typeface="Times New Roman" pitchFamily="18" charset="0"/>
            </a:endParaRPr>
          </a:p>
        </p:txBody>
      </p:sp>
      <p:sp>
        <p:nvSpPr>
          <p:cNvPr id="4" name="Title 1"/>
          <p:cNvSpPr>
            <a:spLocks noGrp="1"/>
          </p:cNvSpPr>
          <p:nvPr>
            <p:ph type="title"/>
          </p:nvPr>
        </p:nvSpPr>
        <p:spPr>
          <a:xfrm>
            <a:off x="457200" y="704088"/>
            <a:ext cx="8229600" cy="591312"/>
          </a:xfrm>
        </p:spPr>
        <p:txBody>
          <a:bodyPr>
            <a:normAutofit fontScale="90000"/>
          </a:bodyPr>
          <a:lstStyle/>
          <a:p>
            <a:pPr algn="ctr">
              <a:lnSpc>
                <a:spcPct val="150000"/>
              </a:lnSpc>
            </a:pPr>
            <a:r>
              <a:rPr lang="en-US" sz="2800" b="1" dirty="0" smtClean="0">
                <a:solidFill>
                  <a:schemeClr val="tx1"/>
                </a:solidFill>
                <a:latin typeface="Times New Roman" pitchFamily="18" charset="0"/>
                <a:cs typeface="Times New Roman" pitchFamily="18" charset="0"/>
              </a:rPr>
              <a:t>Conclusion</a:t>
            </a:r>
            <a:endParaRPr lang="en-US" sz="2800" b="1" dirty="0">
              <a:solidFill>
                <a:schemeClr val="tx1"/>
              </a:solidFill>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00200"/>
            <a:ext cx="8229600" cy="4800600"/>
          </a:xfrm>
        </p:spPr>
        <p:txBody>
          <a:bodyPr>
            <a:normAutofit/>
          </a:bodyPr>
          <a:lstStyle/>
          <a:p>
            <a:pPr algn="just">
              <a:lnSpc>
                <a:spcPct val="150000"/>
              </a:lnSpc>
              <a:buNone/>
            </a:pPr>
            <a:r>
              <a:rPr lang="en-US" sz="1800" dirty="0" smtClean="0">
                <a:latin typeface="Times New Roman" pitchFamily="18" charset="0"/>
                <a:cs typeface="Times New Roman" pitchFamily="18" charset="0"/>
              </a:rPr>
              <a:t>[1] Dave Beulke, Big Data Impacts Data Management: The 5 Vs of Big Data, November 2011. </a:t>
            </a:r>
          </a:p>
          <a:p>
            <a:pPr algn="just">
              <a:lnSpc>
                <a:spcPct val="150000"/>
              </a:lnSpc>
              <a:buNone/>
            </a:pPr>
            <a:r>
              <a:rPr lang="en-US" sz="1800" dirty="0" smtClean="0">
                <a:latin typeface="Times New Roman" pitchFamily="18" charset="0"/>
                <a:cs typeface="Times New Roman" pitchFamily="18" charset="0"/>
              </a:rPr>
              <a:t>[2] Apache Hadoop. </a:t>
            </a:r>
            <a:r>
              <a:rPr lang="en-US" sz="1800" u="sng" dirty="0" smtClean="0">
                <a:latin typeface="Times New Roman" pitchFamily="18" charset="0"/>
                <a:cs typeface="Times New Roman" pitchFamily="18" charset="0"/>
                <a:hlinkClick r:id="rId2"/>
              </a:rPr>
              <a:t>http://hadoop.apache.org/</a:t>
            </a:r>
            <a:r>
              <a:rPr lang="en-US" sz="1800" dirty="0" smtClean="0">
                <a:latin typeface="Times New Roman" pitchFamily="18" charset="0"/>
                <a:cs typeface="Times New Roman" pitchFamily="18" charset="0"/>
              </a:rPr>
              <a:t> </a:t>
            </a:r>
          </a:p>
          <a:p>
            <a:pPr algn="just">
              <a:lnSpc>
                <a:spcPct val="150000"/>
              </a:lnSpc>
              <a:buNone/>
            </a:pPr>
            <a:r>
              <a:rPr lang="en-US" sz="1800" dirty="0" smtClean="0">
                <a:latin typeface="Times New Roman" pitchFamily="18" charset="0"/>
                <a:cs typeface="Times New Roman" pitchFamily="18" charset="0"/>
              </a:rPr>
              <a:t>[3] Global Forensic Data Analytics Survey 2014, Big risks require big data thinking. </a:t>
            </a:r>
          </a:p>
          <a:p>
            <a:pPr algn="just">
              <a:lnSpc>
                <a:spcPct val="150000"/>
              </a:lnSpc>
              <a:buNone/>
            </a:pPr>
            <a:r>
              <a:rPr lang="en-US" sz="1800" dirty="0" smtClean="0">
                <a:latin typeface="Times New Roman" pitchFamily="18" charset="0"/>
                <a:cs typeface="Times New Roman" pitchFamily="18" charset="0"/>
              </a:rPr>
              <a:t>[4] Eileen McNulty, “Understanding Big Data: The Seven V’s”, May 22, 2014</a:t>
            </a:r>
          </a:p>
          <a:p>
            <a:pPr algn="just">
              <a:lnSpc>
                <a:spcPct val="150000"/>
              </a:lnSpc>
              <a:buNone/>
            </a:pPr>
            <a:r>
              <a:rPr lang="en-US" sz="1800" dirty="0" smtClean="0">
                <a:latin typeface="Times New Roman" pitchFamily="18" charset="0"/>
                <a:cs typeface="Times New Roman" pitchFamily="18" charset="0"/>
              </a:rPr>
              <a:t>[5] Mike Barlow,” Real-Time Big Data Analytics: Emerging Architecture”, February 2013. </a:t>
            </a:r>
          </a:p>
          <a:p>
            <a:pPr algn="just">
              <a:lnSpc>
                <a:spcPct val="150000"/>
              </a:lnSpc>
              <a:buNone/>
            </a:pPr>
            <a:r>
              <a:rPr lang="en-US" sz="1800" dirty="0" smtClean="0">
                <a:latin typeface="Times New Roman" pitchFamily="18" charset="0"/>
                <a:cs typeface="Times New Roman" pitchFamily="18" charset="0"/>
              </a:rPr>
              <a:t>[6] V. Laxmikanth, Managing Director, Broadridge Financial Solutions (India) Private Limited: “Getting Started with Greenplum for Big Data Analytics”, October 2013. </a:t>
            </a:r>
          </a:p>
        </p:txBody>
      </p:sp>
      <p:sp>
        <p:nvSpPr>
          <p:cNvPr id="4" name="Title 1"/>
          <p:cNvSpPr>
            <a:spLocks noGrp="1"/>
          </p:cNvSpPr>
          <p:nvPr>
            <p:ph type="title"/>
          </p:nvPr>
        </p:nvSpPr>
        <p:spPr>
          <a:xfrm>
            <a:off x="457200" y="704088"/>
            <a:ext cx="8229600" cy="591312"/>
          </a:xfrm>
        </p:spPr>
        <p:txBody>
          <a:bodyPr>
            <a:normAutofit fontScale="90000"/>
          </a:bodyPr>
          <a:lstStyle/>
          <a:p>
            <a:pPr algn="ctr">
              <a:lnSpc>
                <a:spcPct val="150000"/>
              </a:lnSpc>
            </a:pPr>
            <a:r>
              <a:rPr lang="en-US" sz="2800" b="1" dirty="0" smtClean="0">
                <a:solidFill>
                  <a:schemeClr val="tx1"/>
                </a:solidFill>
                <a:latin typeface="Times New Roman" pitchFamily="18" charset="0"/>
                <a:cs typeface="Times New Roman" pitchFamily="18" charset="0"/>
              </a:rPr>
              <a:t>References</a:t>
            </a:r>
            <a:endParaRPr lang="en-US" sz="2800" b="1" dirty="0">
              <a:solidFill>
                <a:schemeClr val="tx1"/>
              </a:solidFill>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057400"/>
            <a:ext cx="7851648" cy="2209800"/>
          </a:xfrm>
        </p:spPr>
        <p:txBody>
          <a:bodyPr>
            <a:normAutofit/>
          </a:bodyPr>
          <a:lstStyle/>
          <a:p>
            <a:pPr algn="ctr"/>
            <a:r>
              <a:rPr lang="en-US" sz="4400" dirty="0" smtClean="0">
                <a:solidFill>
                  <a:schemeClr val="bg1"/>
                </a:solidFill>
                <a:latin typeface="Times New Roman" pitchFamily="18" charset="0"/>
                <a:cs typeface="Times New Roman" pitchFamily="18" charset="0"/>
              </a:rPr>
              <a:t>Thank You</a:t>
            </a:r>
            <a:r>
              <a:rPr lang="en-US" dirty="0" smtClean="0"/>
              <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800600"/>
          </a:xfrm>
        </p:spPr>
        <p:txBody>
          <a:bodyPr>
            <a:normAutofit/>
          </a:bodyPr>
          <a:lstStyle/>
          <a:p>
            <a:pPr marL="342900" indent="-342900" algn="just">
              <a:lnSpc>
                <a:spcPct val="150000"/>
              </a:lnSpc>
              <a:buNone/>
            </a:pPr>
            <a:r>
              <a:rPr lang="en-US" sz="1800" dirty="0" smtClean="0">
                <a:latin typeface="Times New Roman" pitchFamily="18" charset="0"/>
                <a:cs typeface="Times New Roman" pitchFamily="18" charset="0"/>
              </a:rPr>
              <a:t>      SDN </a:t>
            </a:r>
            <a:r>
              <a:rPr lang="en-US" sz="1800" dirty="0" smtClean="0">
                <a:latin typeface="Times New Roman" pitchFamily="18" charset="0"/>
                <a:cs typeface="Times New Roman" pitchFamily="18" charset="0"/>
              </a:rPr>
              <a:t>is presently is one of the most focused area among contemporary emerging network computing paradigms and gaining wide acceptance from both fraternity of academia and industry. </a:t>
            </a:r>
            <a:endParaRPr lang="en-US" sz="1800" dirty="0">
              <a:latin typeface="Times New Roman" pitchFamily="18" charset="0"/>
              <a:cs typeface="Times New Roman" pitchFamily="18" charset="0"/>
            </a:endParaRPr>
          </a:p>
        </p:txBody>
      </p:sp>
      <p:sp>
        <p:nvSpPr>
          <p:cNvPr id="5" name="Title 1"/>
          <p:cNvSpPr txBox="1">
            <a:spLocks/>
          </p:cNvSpPr>
          <p:nvPr/>
        </p:nvSpPr>
        <p:spPr>
          <a:xfrm>
            <a:off x="457200" y="551688"/>
            <a:ext cx="8229600" cy="591312"/>
          </a:xfrm>
          <a:prstGeom prst="rect">
            <a:avLst/>
          </a:prstGeom>
        </p:spPr>
        <p:txBody>
          <a:bodyPr vert="horz" lIns="0" rIns="0" bIns="0" anchor="b">
            <a:normAutofit fontScale="90000" lnSpcReduction="10000"/>
          </a:bodyPr>
          <a:lstStyle/>
          <a:p>
            <a:pPr algn="ctr">
              <a:lnSpc>
                <a:spcPct val="150000"/>
              </a:lnSpc>
              <a:spcBef>
                <a:spcPct val="0"/>
              </a:spcBef>
            </a:pPr>
            <a:r>
              <a:rPr kumimoji="0" lang="en-US" sz="28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Existing System</a:t>
            </a:r>
            <a:endParaRPr kumimoji="0" lang="en-US" sz="28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lstStyle/>
          <a:p>
            <a:pPr marL="342900" lvl="0" indent="-342900">
              <a:lnSpc>
                <a:spcPct val="150000"/>
              </a:lnSpc>
              <a:buClr>
                <a:schemeClr val="tx1"/>
              </a:buClr>
              <a:buFont typeface="+mj-lt"/>
              <a:buAutoNum type="arabicPeriod"/>
            </a:pPr>
            <a:r>
              <a:rPr lang="en-US" sz="1800" dirty="0" smtClean="0">
                <a:latin typeface="Times New Roman" pitchFamily="18" charset="0"/>
                <a:cs typeface="Times New Roman" pitchFamily="18" charset="0"/>
              </a:rPr>
              <a:t>Performance </a:t>
            </a:r>
            <a:r>
              <a:rPr lang="en-US" sz="1800" dirty="0" smtClean="0">
                <a:latin typeface="Times New Roman" pitchFamily="18" charset="0"/>
                <a:cs typeface="Times New Roman" pitchFamily="18" charset="0"/>
              </a:rPr>
              <a:t>measure is low </a:t>
            </a:r>
            <a:endParaRPr lang="en-US" sz="1800" dirty="0" smtClean="0">
              <a:latin typeface="Times New Roman" pitchFamily="18" charset="0"/>
              <a:cs typeface="Times New Roman" pitchFamily="18" charset="0"/>
            </a:endParaRPr>
          </a:p>
          <a:p>
            <a:pPr marL="342900" lvl="0" indent="-342900">
              <a:lnSpc>
                <a:spcPct val="150000"/>
              </a:lnSpc>
              <a:buClr>
                <a:schemeClr val="tx1"/>
              </a:buClr>
              <a:buFont typeface="+mj-lt"/>
              <a:buAutoNum type="arabicPeriod"/>
            </a:pPr>
            <a:r>
              <a:rPr lang="en-US" sz="1800" dirty="0" smtClean="0">
                <a:latin typeface="Times New Roman" pitchFamily="18" charset="0"/>
                <a:cs typeface="Times New Roman" pitchFamily="18" charset="0"/>
              </a:rPr>
              <a:t> Detecting </a:t>
            </a:r>
            <a:r>
              <a:rPr lang="en-US" sz="1800" dirty="0" smtClean="0">
                <a:latin typeface="Times New Roman" pitchFamily="18" charset="0"/>
                <a:cs typeface="Times New Roman" pitchFamily="18" charset="0"/>
              </a:rPr>
              <a:t>packets are not fully satisfied  </a:t>
            </a:r>
            <a:endParaRPr lang="en-US" sz="1800" dirty="0" smtClean="0">
              <a:latin typeface="Times New Roman" pitchFamily="18" charset="0"/>
              <a:cs typeface="Times New Roman" pitchFamily="18" charset="0"/>
            </a:endParaRPr>
          </a:p>
          <a:p>
            <a:pPr marL="342900" lvl="0" indent="-342900">
              <a:lnSpc>
                <a:spcPct val="150000"/>
              </a:lnSpc>
              <a:buClr>
                <a:schemeClr val="tx1"/>
              </a:buClr>
              <a:buFont typeface="+mj-lt"/>
              <a:buAutoNum type="arabicPeriod"/>
            </a:pPr>
            <a:r>
              <a:rPr lang="en-US" sz="1800" dirty="0" smtClean="0">
                <a:latin typeface="Times New Roman" pitchFamily="18" charset="0"/>
                <a:cs typeface="Times New Roman" pitchFamily="18" charset="0"/>
              </a:rPr>
              <a:t>Low </a:t>
            </a:r>
            <a:r>
              <a:rPr lang="en-US" sz="1800" dirty="0" smtClean="0">
                <a:latin typeface="Times New Roman" pitchFamily="18" charset="0"/>
                <a:cs typeface="Times New Roman" pitchFamily="18" charset="0"/>
              </a:rPr>
              <a:t>accuracy</a:t>
            </a:r>
            <a:endParaRPr lang="en-US" sz="1800" dirty="0">
              <a:latin typeface="Times New Roman" pitchFamily="18" charset="0"/>
              <a:cs typeface="Times New Roman" pitchFamily="18" charset="0"/>
            </a:endParaRPr>
          </a:p>
        </p:txBody>
      </p:sp>
      <p:sp>
        <p:nvSpPr>
          <p:cNvPr id="4" name="Title 1"/>
          <p:cNvSpPr>
            <a:spLocks noGrp="1"/>
          </p:cNvSpPr>
          <p:nvPr>
            <p:ph type="title"/>
          </p:nvPr>
        </p:nvSpPr>
        <p:spPr>
          <a:xfrm>
            <a:off x="457200" y="533400"/>
            <a:ext cx="8229600" cy="609600"/>
          </a:xfrm>
        </p:spPr>
        <p:txBody>
          <a:bodyPr>
            <a:normAutofit fontScale="90000"/>
          </a:bodyPr>
          <a:lstStyle/>
          <a:p>
            <a:pPr algn="ctr">
              <a:lnSpc>
                <a:spcPct val="150000"/>
              </a:lnSpc>
            </a:pPr>
            <a:r>
              <a:rPr lang="en-US" sz="2500" b="1" dirty="0" smtClean="0">
                <a:solidFill>
                  <a:schemeClr val="tx1"/>
                </a:solidFill>
                <a:latin typeface="Times New Roman" pitchFamily="18" charset="0"/>
                <a:cs typeface="Times New Roman" pitchFamily="18" charset="0"/>
              </a:rPr>
              <a:t>Disadvantages</a:t>
            </a:r>
            <a:endParaRPr lang="en-US" sz="2500" b="1" dirty="0">
              <a:solidFill>
                <a:schemeClr val="tx1"/>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876800"/>
          </a:xfrm>
        </p:spPr>
        <p:txBody>
          <a:bodyPr>
            <a:normAutofit/>
          </a:bodyPr>
          <a:lstStyle/>
          <a:p>
            <a:pPr marL="342900" indent="-342900" algn="just">
              <a:lnSpc>
                <a:spcPct val="150000"/>
              </a:lnSpc>
              <a:buNone/>
            </a:pPr>
            <a:r>
              <a:rPr lang="en-US" sz="1800" dirty="0" smtClean="0">
                <a:latin typeface="Times New Roman" pitchFamily="18" charset="0"/>
                <a:cs typeface="Times New Roman" pitchFamily="18" charset="0"/>
              </a:rPr>
              <a:t>     In </a:t>
            </a:r>
            <a:r>
              <a:rPr lang="en-US" sz="1800" dirty="0" smtClean="0">
                <a:latin typeface="Times New Roman" pitchFamily="18" charset="0"/>
                <a:cs typeface="Times New Roman" pitchFamily="18" charset="0"/>
              </a:rPr>
              <a:t>this paper a machine learning based intelligent method is proposed which can detect the incoming packets as infected or not.</a:t>
            </a:r>
            <a:endParaRPr lang="en-US" sz="1800" dirty="0">
              <a:latin typeface="Times New Roman" pitchFamily="18" charset="0"/>
              <a:cs typeface="Times New Roman" pitchFamily="18" charset="0"/>
            </a:endParaRPr>
          </a:p>
        </p:txBody>
      </p:sp>
      <p:sp>
        <p:nvSpPr>
          <p:cNvPr id="4" name="Title 1"/>
          <p:cNvSpPr>
            <a:spLocks noGrp="1"/>
          </p:cNvSpPr>
          <p:nvPr>
            <p:ph type="title"/>
          </p:nvPr>
        </p:nvSpPr>
        <p:spPr>
          <a:xfrm>
            <a:off x="457200" y="533400"/>
            <a:ext cx="8229600" cy="591312"/>
          </a:xfrm>
        </p:spPr>
        <p:txBody>
          <a:bodyPr>
            <a:normAutofit fontScale="90000"/>
          </a:bodyPr>
          <a:lstStyle/>
          <a:p>
            <a:pPr algn="ctr">
              <a:lnSpc>
                <a:spcPct val="150000"/>
              </a:lnSpc>
            </a:pPr>
            <a:r>
              <a:rPr lang="en-US" sz="2800" b="1" dirty="0" smtClean="0">
                <a:solidFill>
                  <a:schemeClr val="tx1"/>
                </a:solidFill>
                <a:latin typeface="Times New Roman" pitchFamily="18" charset="0"/>
                <a:cs typeface="Times New Roman" pitchFamily="18" charset="0"/>
              </a:rPr>
              <a:t>Proposed </a:t>
            </a:r>
            <a:r>
              <a:rPr lang="en-US" sz="2700" b="1" dirty="0" smtClean="0">
                <a:solidFill>
                  <a:schemeClr val="tx1"/>
                </a:solidFill>
                <a:latin typeface="Times New Roman" pitchFamily="18" charset="0"/>
                <a:cs typeface="Times New Roman" pitchFamily="18" charset="0"/>
              </a:rPr>
              <a:t>System</a:t>
            </a:r>
            <a:endParaRPr lang="en-US" sz="2700" b="1" dirty="0">
              <a:solidFill>
                <a:schemeClr val="tx1"/>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876800"/>
          </a:xfrm>
        </p:spPr>
        <p:txBody>
          <a:bodyPr/>
          <a:lstStyle/>
          <a:p>
            <a:pPr marL="342900" lvl="0" indent="-342900" algn="just">
              <a:lnSpc>
                <a:spcPct val="150000"/>
              </a:lnSpc>
              <a:buNone/>
            </a:pPr>
            <a:r>
              <a:rPr lang="en-US" sz="1800" dirty="0" smtClean="0">
                <a:latin typeface="Times New Roman" pitchFamily="18" charset="0"/>
                <a:cs typeface="Times New Roman" pitchFamily="18" charset="0"/>
              </a:rPr>
              <a:t>1.   High </a:t>
            </a:r>
            <a:r>
              <a:rPr lang="en-US" sz="1800" dirty="0" smtClean="0">
                <a:latin typeface="Times New Roman" pitchFamily="18" charset="0"/>
                <a:cs typeface="Times New Roman" pitchFamily="18" charset="0"/>
              </a:rPr>
              <a:t>accuracy </a:t>
            </a:r>
          </a:p>
          <a:p>
            <a:pPr marL="342900" lvl="0" indent="-342900" algn="just">
              <a:lnSpc>
                <a:spcPct val="150000"/>
              </a:lnSpc>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2.	It’s correctly identified to an infected class to total number of infected samples.  </a:t>
            </a:r>
            <a:endParaRPr lang="en-US" sz="1800" dirty="0" smtClean="0">
              <a:latin typeface="Times New Roman" pitchFamily="18" charset="0"/>
              <a:cs typeface="Times New Roman" pitchFamily="18" charset="0"/>
            </a:endParaRPr>
          </a:p>
          <a:p>
            <a:pPr marL="342900" lvl="0" indent="-342900" algn="just">
              <a:lnSpc>
                <a:spcPct val="150000"/>
              </a:lnSpc>
              <a:buNone/>
            </a:pPr>
            <a:r>
              <a:rPr lang="en-US" sz="1800" dirty="0" smtClean="0">
                <a:latin typeface="Times New Roman" pitchFamily="18" charset="0"/>
                <a:cs typeface="Times New Roman" pitchFamily="18" charset="0"/>
              </a:rPr>
              <a:t>3</a:t>
            </a:r>
            <a:r>
              <a:rPr lang="en-US" sz="1800" dirty="0" smtClean="0">
                <a:latin typeface="Times New Roman" pitchFamily="18" charset="0"/>
                <a:cs typeface="Times New Roman" pitchFamily="18" charset="0"/>
              </a:rPr>
              <a:t>.	Here the generated data are interpreted and understood</a:t>
            </a:r>
            <a:endParaRPr lang="en-US" sz="1800" dirty="0">
              <a:latin typeface="Times New Roman" pitchFamily="18" charset="0"/>
              <a:cs typeface="Times New Roman" pitchFamily="18" charset="0"/>
            </a:endParaRPr>
          </a:p>
        </p:txBody>
      </p:sp>
      <p:sp>
        <p:nvSpPr>
          <p:cNvPr id="4" name="Title 1"/>
          <p:cNvSpPr>
            <a:spLocks noGrp="1"/>
          </p:cNvSpPr>
          <p:nvPr>
            <p:ph type="title"/>
          </p:nvPr>
        </p:nvSpPr>
        <p:spPr>
          <a:xfrm>
            <a:off x="457200" y="457200"/>
            <a:ext cx="8229600" cy="667512"/>
          </a:xfrm>
        </p:spPr>
        <p:txBody>
          <a:bodyPr>
            <a:normAutofit fontScale="90000"/>
          </a:bodyPr>
          <a:lstStyle/>
          <a:p>
            <a:pPr algn="ctr">
              <a:lnSpc>
                <a:spcPct val="150000"/>
              </a:lnSpc>
            </a:pPr>
            <a:r>
              <a:rPr lang="en-US" sz="2800" b="1" dirty="0" smtClean="0">
                <a:solidFill>
                  <a:schemeClr val="tx1"/>
                </a:solidFill>
                <a:latin typeface="Times New Roman" pitchFamily="18" charset="0"/>
                <a:cs typeface="Times New Roman" pitchFamily="18" charset="0"/>
              </a:rPr>
              <a:t>Advantages</a:t>
            </a:r>
            <a:endParaRPr lang="en-US" sz="2800" b="1" dirty="0">
              <a:solidFill>
                <a:schemeClr val="tx1"/>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95600"/>
            <a:ext cx="8229600" cy="838200"/>
          </a:xfrm>
        </p:spPr>
        <p:txBody>
          <a:bodyPr>
            <a:normAutofit/>
          </a:bodyPr>
          <a:lstStyle/>
          <a:p>
            <a:pPr algn="ctr"/>
            <a:r>
              <a:rPr lang="en-US" sz="4000" b="1" dirty="0" smtClean="0">
                <a:solidFill>
                  <a:schemeClr val="tx1"/>
                </a:solidFill>
                <a:latin typeface="Times New Roman" pitchFamily="18" charset="0"/>
                <a:cs typeface="Times New Roman" pitchFamily="18" charset="0"/>
              </a:rPr>
              <a:t>Design-UML Diagrams</a:t>
            </a:r>
            <a:endParaRPr lang="en-US" sz="4000" b="1" dirty="0">
              <a:solidFill>
                <a:schemeClr val="tx1"/>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33400"/>
            <a:ext cx="8229600" cy="591312"/>
          </a:xfrm>
        </p:spPr>
        <p:txBody>
          <a:bodyPr>
            <a:normAutofit fontScale="90000"/>
          </a:bodyPr>
          <a:lstStyle/>
          <a:p>
            <a:pPr algn="ctr">
              <a:lnSpc>
                <a:spcPct val="150000"/>
              </a:lnSpc>
            </a:pPr>
            <a:r>
              <a:rPr lang="en-US" sz="2800" b="1" dirty="0" smtClean="0">
                <a:solidFill>
                  <a:schemeClr val="tx1"/>
                </a:solidFill>
                <a:latin typeface="Times New Roman" pitchFamily="18" charset="0"/>
                <a:cs typeface="Times New Roman" pitchFamily="18" charset="0"/>
              </a:rPr>
              <a:t>Class Diagram</a:t>
            </a:r>
            <a:endParaRPr lang="en-US" sz="2800" b="1" dirty="0">
              <a:solidFill>
                <a:schemeClr val="tx1"/>
              </a:solidFill>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914400" y="1523920"/>
            <a:ext cx="7315200" cy="457208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730</TotalTime>
  <Words>424</Words>
  <Application>Microsoft Office PowerPoint</Application>
  <PresentationFormat>On-screen Show (4:3)</PresentationFormat>
  <Paragraphs>68</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Flow</vt:lpstr>
      <vt:lpstr>An Intelligent Software defined Network Controller for preventing Distributed Denial of Service Attack</vt:lpstr>
      <vt:lpstr>Introduction</vt:lpstr>
      <vt:lpstr>Abstract</vt:lpstr>
      <vt:lpstr>Slide 4</vt:lpstr>
      <vt:lpstr>Disadvantages</vt:lpstr>
      <vt:lpstr>Proposed System</vt:lpstr>
      <vt:lpstr>Advantages</vt:lpstr>
      <vt:lpstr>Design-UML Diagrams</vt:lpstr>
      <vt:lpstr>Class Diagram</vt:lpstr>
      <vt:lpstr>Use case Diagram </vt:lpstr>
      <vt:lpstr>Sequence Diagram</vt:lpstr>
      <vt:lpstr>Collaboration Diagram</vt:lpstr>
      <vt:lpstr>Component Diagram</vt:lpstr>
      <vt:lpstr>Deployment Diagram</vt:lpstr>
      <vt:lpstr>Activity Diagram</vt:lpstr>
      <vt:lpstr>Dataflow Diagram</vt:lpstr>
      <vt:lpstr>Hardware Requirements</vt:lpstr>
      <vt:lpstr>Software Requirements</vt:lpstr>
      <vt:lpstr>Output Screens</vt:lpstr>
      <vt:lpstr> </vt:lpstr>
      <vt:lpstr> Upload file Screen</vt:lpstr>
      <vt:lpstr> </vt:lpstr>
      <vt:lpstr>  </vt:lpstr>
      <vt:lpstr> </vt:lpstr>
      <vt:lpstr> </vt:lpstr>
      <vt:lpstr> </vt:lpstr>
      <vt:lpstr> </vt:lpstr>
      <vt:lpstr> View Cluster Screen</vt:lpstr>
      <vt:lpstr> </vt:lpstr>
      <vt:lpstr> </vt:lpstr>
      <vt:lpstr> </vt:lpstr>
      <vt:lpstr> Accuracy Graph Screen</vt:lpstr>
      <vt:lpstr>Conclusion</vt:lpstr>
      <vt:lpstr>References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Range Search over Encrypted Uncertain IoT Outsourced Data</dc:title>
  <dc:creator>vahini</dc:creator>
  <cp:lastModifiedBy>raj-admin</cp:lastModifiedBy>
  <cp:revision>285</cp:revision>
  <dcterms:created xsi:type="dcterms:W3CDTF">2006-08-16T00:00:00Z</dcterms:created>
  <dcterms:modified xsi:type="dcterms:W3CDTF">2019-03-28T04:37:03Z</dcterms:modified>
</cp:coreProperties>
</file>