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72" r:id="rId2"/>
    <p:sldId id="260" r:id="rId3"/>
    <p:sldId id="261" r:id="rId4"/>
    <p:sldId id="262" r:id="rId5"/>
    <p:sldId id="263" r:id="rId6"/>
    <p:sldId id="269" r:id="rId7"/>
    <p:sldId id="264" r:id="rId8"/>
    <p:sldId id="265" r:id="rId9"/>
    <p:sldId id="266" r:id="rId10"/>
    <p:sldId id="267" r:id="rId11"/>
    <p:sldId id="268" r:id="rId12"/>
    <p:sldId id="274" r:id="rId13"/>
    <p:sldId id="271" r:id="rId14"/>
    <p:sldId id="273" r:id="rId15"/>
    <p:sldId id="275" r:id="rId16"/>
    <p:sldId id="276" r:id="rId17"/>
    <p:sldId id="277" r:id="rId18"/>
    <p:sldId id="278" r:id="rId19"/>
    <p:sldId id="279" r:id="rId20"/>
    <p:sldId id="280" r:id="rId21"/>
    <p:sldId id="281"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9540B8-74BB-4923-986C-6CA665169F1C}" v="687" dt="2023-05-11T18:35:51.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82" d="100"/>
          <a:sy n="82" d="100"/>
        </p:scale>
        <p:origin x="7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D88D3B-7336-4B14-971B-62124A0D4829}"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80270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88D3B-7336-4B14-971B-62124A0D4829}"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148393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88D3B-7336-4B14-971B-62124A0D4829}"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1B07-D2DB-48A0-8B2C-5C41869B517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5611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88D3B-7336-4B14-971B-62124A0D4829}"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420606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88D3B-7336-4B14-971B-62124A0D4829}"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1B07-D2DB-48A0-8B2C-5C41869B517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4767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88D3B-7336-4B14-971B-62124A0D4829}"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20802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88D3B-7336-4B14-971B-62124A0D4829}"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2189707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88D3B-7336-4B14-971B-62124A0D4829}"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50019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88D3B-7336-4B14-971B-62124A0D4829}"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245793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88D3B-7336-4B14-971B-62124A0D4829}"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98673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D88D3B-7336-4B14-971B-62124A0D4829}"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346988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88D3B-7336-4B14-971B-62124A0D4829}"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221281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D88D3B-7336-4B14-971B-62124A0D4829}"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366458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88D3B-7336-4B14-971B-62124A0D4829}"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10814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88D3B-7336-4B14-971B-62124A0D4829}"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331774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88D3B-7336-4B14-971B-62124A0D4829}"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A1B07-D2DB-48A0-8B2C-5C41869B5172}" type="slidenum">
              <a:rPr lang="en-US" smtClean="0"/>
              <a:t>‹#›</a:t>
            </a:fld>
            <a:endParaRPr lang="en-US"/>
          </a:p>
        </p:txBody>
      </p:sp>
    </p:spTree>
    <p:extLst>
      <p:ext uri="{BB962C8B-B14F-4D97-AF65-F5344CB8AC3E}">
        <p14:creationId xmlns:p14="http://schemas.microsoft.com/office/powerpoint/2010/main" val="319627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D88D3B-7336-4B14-971B-62124A0D4829}" type="datetimeFigureOut">
              <a:rPr lang="en-US" smtClean="0"/>
              <a:t>5/12/2023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4A1B07-D2DB-48A0-8B2C-5C41869B5172}" type="slidenum">
              <a:rPr lang="en-US" smtClean="0"/>
              <a:t>‹#›</a:t>
            </a:fld>
            <a:endParaRPr lang="en-US"/>
          </a:p>
        </p:txBody>
      </p:sp>
    </p:spTree>
    <p:extLst>
      <p:ext uri="{BB962C8B-B14F-4D97-AF65-F5344CB8AC3E}">
        <p14:creationId xmlns:p14="http://schemas.microsoft.com/office/powerpoint/2010/main" val="2263201434"/>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F10851-4170-A25E-D9A8-F1852D2C856D}"/>
              </a:ext>
            </a:extLst>
          </p:cNvPr>
          <p:cNvSpPr txBox="1">
            <a:spLocks noChangeArrowheads="1"/>
          </p:cNvSpPr>
          <p:nvPr/>
        </p:nvSpPr>
        <p:spPr bwMode="auto">
          <a:xfrm>
            <a:off x="3962400" y="2536825"/>
            <a:ext cx="4267200"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solidFill>
                  <a:srgbClr val="FF0000"/>
                </a:solidFill>
                <a:latin typeface="Times New Roman" panose="02020603050405020304" pitchFamily="18" charset="0"/>
                <a:cs typeface="Times New Roman" panose="02020603050405020304" pitchFamily="18" charset="0"/>
              </a:rPr>
              <a:t>MCA 4</a:t>
            </a:r>
            <a:r>
              <a:rPr lang="en-US" altLang="en-US" sz="2000" b="1" baseline="30000" dirty="0">
                <a:solidFill>
                  <a:srgbClr val="FF0000"/>
                </a:solidFill>
                <a:latin typeface="Times New Roman" panose="02020603050405020304" pitchFamily="18" charset="0"/>
                <a:cs typeface="Times New Roman" panose="02020603050405020304" pitchFamily="18" charset="0"/>
              </a:rPr>
              <a:t>th</a:t>
            </a:r>
            <a:r>
              <a:rPr lang="en-US" altLang="en-US" sz="2000" b="1" dirty="0">
                <a:solidFill>
                  <a:srgbClr val="FF0000"/>
                </a:solidFill>
                <a:latin typeface="Times New Roman" panose="02020603050405020304" pitchFamily="18" charset="0"/>
                <a:cs typeface="Times New Roman" panose="02020603050405020304" pitchFamily="18" charset="0"/>
              </a:rPr>
              <a:t> Semester</a:t>
            </a:r>
          </a:p>
          <a:p>
            <a:pPr algn="ctr" eaLnBrk="1" hangingPunct="1"/>
            <a:r>
              <a:rPr lang="en-US" altLang="en-US" b="1" dirty="0">
                <a:latin typeface="Times New Roman" panose="02020603050405020304" pitchFamily="18" charset="0"/>
                <a:cs typeface="Times New Roman" panose="02020603050405020304" pitchFamily="18" charset="0"/>
              </a:rPr>
              <a:t>Major Project</a:t>
            </a:r>
          </a:p>
          <a:p>
            <a:pPr algn="ctr" eaLnBrk="1" hangingPunct="1"/>
            <a:r>
              <a:rPr lang="en-US" altLang="en-US" dirty="0" err="1">
                <a:latin typeface="Times New Roman" panose="02020603050405020304" pitchFamily="18" charset="0"/>
                <a:cs typeface="Times New Roman" panose="02020603050405020304" pitchFamily="18" charset="0"/>
              </a:rPr>
              <a:t>P.Sai</a:t>
            </a:r>
            <a:r>
              <a:rPr lang="en-US" altLang="en-US" dirty="0">
                <a:latin typeface="Times New Roman" panose="02020603050405020304" pitchFamily="18" charset="0"/>
                <a:cs typeface="Times New Roman" panose="02020603050405020304" pitchFamily="18" charset="0"/>
              </a:rPr>
              <a:t> Chandu (21PG030089)</a:t>
            </a:r>
          </a:p>
          <a:p>
            <a:pPr algn="ctr" eaLnBrk="1" hangingPunct="1"/>
            <a:r>
              <a:rPr lang="en-US" altLang="en-US" dirty="0">
                <a:latin typeface="Times New Roman" panose="02020603050405020304" pitchFamily="18" charset="0"/>
                <a:cs typeface="Times New Roman" panose="02020603050405020304" pitchFamily="18" charset="0"/>
              </a:rPr>
              <a:t>Ella Bhanu Prasad (21PG030053)</a:t>
            </a:r>
          </a:p>
          <a:p>
            <a:pPr algn="ctr" eaLnBrk="1" hangingPunct="1"/>
            <a:endParaRPr lang="en-US" altLang="en-US" dirty="0">
              <a:latin typeface="Times New Roman" panose="02020603050405020304" pitchFamily="18" charset="0"/>
              <a:cs typeface="Times New Roman" panose="02020603050405020304" pitchFamily="18" charset="0"/>
            </a:endParaRPr>
          </a:p>
          <a:p>
            <a:pPr algn="ctr" eaLnBrk="1" hangingPunct="1"/>
            <a:r>
              <a:rPr lang="en-US" altLang="en-US" dirty="0">
                <a:latin typeface="Times New Roman" panose="02020603050405020304" pitchFamily="18" charset="0"/>
                <a:cs typeface="Times New Roman" panose="02020603050405020304" pitchFamily="18" charset="0"/>
              </a:rPr>
              <a:t>Under the Guidance of</a:t>
            </a:r>
          </a:p>
          <a:p>
            <a:pPr algn="ctr" eaLnBrk="1" hangingPunct="1"/>
            <a:r>
              <a:rPr lang="en-US" altLang="en-US" dirty="0">
                <a:latin typeface="Times New Roman" panose="02020603050405020304" pitchFamily="18" charset="0"/>
                <a:cs typeface="Times New Roman" panose="02020603050405020304" pitchFamily="18" charset="0"/>
              </a:rPr>
              <a:t>Dr. A.V.S Pavan Kumar</a:t>
            </a:r>
          </a:p>
          <a:p>
            <a:pPr algn="ctr" eaLnBrk="1" hangingPunct="1"/>
            <a:endParaRPr lang="en-US" altLang="en-US"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67A173E5-5533-DBEC-58E2-0320C5208028}"/>
              </a:ext>
            </a:extLst>
          </p:cNvPr>
          <p:cNvGrpSpPr/>
          <p:nvPr/>
        </p:nvGrpSpPr>
        <p:grpSpPr>
          <a:xfrm>
            <a:off x="884238" y="4919663"/>
            <a:ext cx="10955337" cy="1477328"/>
            <a:chOff x="884238" y="4919663"/>
            <a:chExt cx="10955337" cy="1477328"/>
          </a:xfrm>
        </p:grpSpPr>
        <p:sp>
          <p:nvSpPr>
            <p:cNvPr id="6" name="TextBox 4">
              <a:extLst>
                <a:ext uri="{FF2B5EF4-FFF2-40B4-BE49-F238E27FC236}">
                  <a16:creationId xmlns:a16="http://schemas.microsoft.com/office/drawing/2014/main" id="{670CEF63-0696-CCCE-6263-479374D2EB09}"/>
                </a:ext>
              </a:extLst>
            </p:cNvPr>
            <p:cNvSpPr txBox="1">
              <a:spLocks noChangeArrowheads="1"/>
            </p:cNvSpPr>
            <p:nvPr/>
          </p:nvSpPr>
          <p:spPr bwMode="auto">
            <a:xfrm>
              <a:off x="884238" y="4919663"/>
              <a:ext cx="285273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dirty="0">
                  <a:latin typeface="Times New Roman" panose="02020603050405020304" pitchFamily="18" charset="0"/>
                  <a:cs typeface="Times New Roman" panose="02020603050405020304" pitchFamily="18" charset="0"/>
                </a:rPr>
                <a:t>Dr. </a:t>
              </a:r>
              <a:r>
                <a:rPr lang="en-US" altLang="en-US" dirty="0" err="1">
                  <a:latin typeface="Times New Roman" panose="02020603050405020304" pitchFamily="18" charset="0"/>
                  <a:cs typeface="Times New Roman" panose="02020603050405020304" pitchFamily="18" charset="0"/>
                </a:rPr>
                <a:t>Premansu</a:t>
              </a:r>
              <a:r>
                <a:rPr lang="en-US" altLang="en-US" dirty="0">
                  <a:latin typeface="Times New Roman" panose="02020603050405020304" pitchFamily="18" charset="0"/>
                  <a:cs typeface="Times New Roman" panose="02020603050405020304" pitchFamily="18" charset="0"/>
                </a:rPr>
                <a:t> Sekhar Rath</a:t>
              </a:r>
            </a:p>
            <a:p>
              <a:pPr algn="ctr" eaLnBrk="1" hangingPunct="1"/>
              <a:r>
                <a:rPr lang="en-US" altLang="en-US" dirty="0">
                  <a:latin typeface="Times New Roman" panose="02020603050405020304" pitchFamily="18" charset="0"/>
                  <a:cs typeface="Times New Roman" panose="02020603050405020304" pitchFamily="18" charset="0"/>
                </a:rPr>
                <a:t>Assistant Professor</a:t>
              </a:r>
            </a:p>
            <a:p>
              <a:pPr algn="ctr" eaLnBrk="1" hangingPunct="1"/>
              <a:r>
                <a:rPr lang="en-US" altLang="en-US" dirty="0">
                  <a:latin typeface="Times New Roman" panose="02020603050405020304" pitchFamily="18" charset="0"/>
                  <a:cs typeface="Times New Roman" panose="02020603050405020304" pitchFamily="18" charset="0"/>
                </a:rPr>
                <a:t>Dept. Of CSE,</a:t>
              </a:r>
            </a:p>
            <a:p>
              <a:pPr algn="ctr" eaLnBrk="1" hangingPunct="1"/>
              <a:r>
                <a:rPr lang="en-US" altLang="en-US" dirty="0">
                  <a:latin typeface="Times New Roman" panose="02020603050405020304" pitchFamily="18" charset="0"/>
                  <a:cs typeface="Times New Roman" panose="02020603050405020304" pitchFamily="18" charset="0"/>
                </a:rPr>
                <a:t>GIET University , </a:t>
              </a:r>
              <a:r>
                <a:rPr lang="en-US" altLang="en-US" dirty="0" err="1">
                  <a:latin typeface="Times New Roman" panose="02020603050405020304" pitchFamily="18" charset="0"/>
                  <a:cs typeface="Times New Roman" panose="02020603050405020304" pitchFamily="18" charset="0"/>
                </a:rPr>
                <a:t>Gunupur</a:t>
              </a:r>
              <a:endParaRPr lang="en-US" altLang="en-US" dirty="0">
                <a:latin typeface="Times New Roman" panose="02020603050405020304" pitchFamily="18" charset="0"/>
                <a:cs typeface="Times New Roman" panose="02020603050405020304" pitchFamily="18" charset="0"/>
              </a:endParaRPr>
            </a:p>
            <a:p>
              <a:pPr algn="ctr" eaLnBrk="1" hangingPunct="1"/>
              <a:r>
                <a:rPr lang="en-US" altLang="en-US" b="1" dirty="0">
                  <a:latin typeface="Times New Roman" panose="02020603050405020304" pitchFamily="18" charset="0"/>
                  <a:cs typeface="Times New Roman" panose="02020603050405020304" pitchFamily="18" charset="0"/>
                </a:rPr>
                <a:t>(Project Supervisor)</a:t>
              </a:r>
              <a:endParaRPr lang="en-IN" altLang="en-US" b="1" dirty="0">
                <a:latin typeface="Times New Roman" panose="02020603050405020304" pitchFamily="18" charset="0"/>
                <a:cs typeface="Times New Roman" panose="02020603050405020304" pitchFamily="18" charset="0"/>
              </a:endParaRPr>
            </a:p>
          </p:txBody>
        </p:sp>
        <p:sp>
          <p:nvSpPr>
            <p:cNvPr id="7" name="TextBox 11">
              <a:extLst>
                <a:ext uri="{FF2B5EF4-FFF2-40B4-BE49-F238E27FC236}">
                  <a16:creationId xmlns:a16="http://schemas.microsoft.com/office/drawing/2014/main" id="{CED61215-FE71-0AD1-217F-F7DC373A3FBF}"/>
                </a:ext>
              </a:extLst>
            </p:cNvPr>
            <p:cNvSpPr txBox="1">
              <a:spLocks noChangeArrowheads="1"/>
            </p:cNvSpPr>
            <p:nvPr/>
          </p:nvSpPr>
          <p:spPr bwMode="auto">
            <a:xfrm>
              <a:off x="8986838" y="5059363"/>
              <a:ext cx="28527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dirty="0">
                  <a:latin typeface="Times New Roman" panose="02020603050405020304" pitchFamily="18" charset="0"/>
                  <a:cs typeface="Times New Roman" panose="02020603050405020304" pitchFamily="18" charset="0"/>
                </a:rPr>
                <a:t>Prof. Satya Narayan Das</a:t>
              </a:r>
            </a:p>
            <a:p>
              <a:pPr algn="ctr" eaLnBrk="1" hangingPunct="1"/>
              <a:r>
                <a:rPr lang="en-US" altLang="en-US" dirty="0">
                  <a:latin typeface="Times New Roman" panose="02020603050405020304" pitchFamily="18" charset="0"/>
                  <a:cs typeface="Times New Roman" panose="02020603050405020304" pitchFamily="18" charset="0"/>
                </a:rPr>
                <a:t>HOD BCA &amp; MCA</a:t>
              </a:r>
            </a:p>
            <a:p>
              <a:pPr algn="ctr" eaLnBrk="1" hangingPunct="1"/>
              <a:r>
                <a:rPr lang="en-US" altLang="en-US" dirty="0">
                  <a:latin typeface="Times New Roman" panose="02020603050405020304" pitchFamily="18" charset="0"/>
                  <a:cs typeface="Times New Roman" panose="02020603050405020304" pitchFamily="18" charset="0"/>
                </a:rPr>
                <a:t>Dept. Of  BCA &amp; MCA,</a:t>
              </a:r>
            </a:p>
            <a:p>
              <a:pPr algn="ctr" eaLnBrk="1" hangingPunct="1"/>
              <a:r>
                <a:rPr lang="en-US" altLang="en-US" dirty="0">
                  <a:latin typeface="Times New Roman" panose="02020603050405020304" pitchFamily="18" charset="0"/>
                  <a:cs typeface="Times New Roman" panose="02020603050405020304" pitchFamily="18" charset="0"/>
                </a:rPr>
                <a:t>GIET University , </a:t>
              </a:r>
              <a:r>
                <a:rPr lang="en-US" altLang="en-US" dirty="0" err="1">
                  <a:latin typeface="Times New Roman" panose="02020603050405020304" pitchFamily="18" charset="0"/>
                  <a:cs typeface="Times New Roman" panose="02020603050405020304" pitchFamily="18" charset="0"/>
                </a:rPr>
                <a:t>Gunupur</a:t>
              </a:r>
              <a:endParaRPr lang="en-US" altLang="en-US" dirty="0">
                <a:latin typeface="Times New Roman" panose="02020603050405020304" pitchFamily="18" charset="0"/>
                <a:cs typeface="Times New Roman" panose="02020603050405020304" pitchFamily="18" charset="0"/>
              </a:endParaRPr>
            </a:p>
          </p:txBody>
        </p:sp>
      </p:grpSp>
      <p:sp>
        <p:nvSpPr>
          <p:cNvPr id="8" name="Title 1">
            <a:extLst>
              <a:ext uri="{FF2B5EF4-FFF2-40B4-BE49-F238E27FC236}">
                <a16:creationId xmlns:a16="http://schemas.microsoft.com/office/drawing/2014/main" id="{EFBCE92A-F22A-E661-3AEA-D0BEEC36F4EA}"/>
              </a:ext>
            </a:extLst>
          </p:cNvPr>
          <p:cNvSpPr txBox="1">
            <a:spLocks noChangeArrowheads="1"/>
          </p:cNvSpPr>
          <p:nvPr/>
        </p:nvSpPr>
        <p:spPr bwMode="auto">
          <a:xfrm>
            <a:off x="1524000" y="1455738"/>
            <a:ext cx="9144000" cy="835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IN" altLang="en-US" sz="4000" dirty="0">
                <a:latin typeface="Times New Roman" panose="02020603050405020304" pitchFamily="18" charset="0"/>
                <a:cs typeface="Times New Roman" panose="02020603050405020304" pitchFamily="18" charset="0"/>
              </a:rPr>
            </a:br>
            <a:br>
              <a:rPr lang="en-IN" altLang="en-US" sz="4000" dirty="0">
                <a:latin typeface="Times New Roman" panose="02020603050405020304" pitchFamily="18" charset="0"/>
                <a:cs typeface="Times New Roman" panose="02020603050405020304" pitchFamily="18" charset="0"/>
              </a:rPr>
            </a:br>
            <a:r>
              <a:rPr lang="en-IN" altLang="en-US" sz="12800" dirty="0">
                <a:latin typeface="Times New Roman" panose="02020603050405020304" pitchFamily="18" charset="0"/>
                <a:cs typeface="Times New Roman" panose="02020603050405020304" pitchFamily="18" charset="0"/>
              </a:rPr>
              <a:t>HEART DISEASE PREDICTION</a:t>
            </a:r>
            <a:endParaRPr lang="en-IN" alt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D46182E-63F2-9D92-B7E5-35AA60F33B61}"/>
              </a:ext>
            </a:extLst>
          </p:cNvPr>
          <p:cNvSpPr txBox="1">
            <a:spLocks noChangeArrowheads="1"/>
          </p:cNvSpPr>
          <p:nvPr/>
        </p:nvSpPr>
        <p:spPr bwMode="auto">
          <a:xfrm>
            <a:off x="2808288" y="647700"/>
            <a:ext cx="6373812" cy="873125"/>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10" name="TextBox 9">
            <a:extLst>
              <a:ext uri="{FF2B5EF4-FFF2-40B4-BE49-F238E27FC236}">
                <a16:creationId xmlns:a16="http://schemas.microsoft.com/office/drawing/2014/main" id="{74075744-A321-F10A-8626-3E837B964F4A}"/>
              </a:ext>
            </a:extLst>
          </p:cNvPr>
          <p:cNvSpPr txBox="1">
            <a:spLocks noChangeArrowheads="1"/>
          </p:cNvSpPr>
          <p:nvPr/>
        </p:nvSpPr>
        <p:spPr bwMode="auto">
          <a:xfrm>
            <a:off x="4511675" y="684213"/>
            <a:ext cx="296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2000">
                <a:solidFill>
                  <a:srgbClr val="FF0000"/>
                </a:solidFill>
                <a:latin typeface="Times New Roman" panose="02020603050405020304" pitchFamily="18" charset="0"/>
                <a:cs typeface="Times New Roman" panose="02020603050405020304" pitchFamily="18" charset="0"/>
              </a:rPr>
              <a:t>SCHOOL OF SCIENCES</a:t>
            </a:r>
          </a:p>
        </p:txBody>
      </p:sp>
      <p:sp>
        <p:nvSpPr>
          <p:cNvPr id="11" name="TextBox 10">
            <a:extLst>
              <a:ext uri="{FF2B5EF4-FFF2-40B4-BE49-F238E27FC236}">
                <a16:creationId xmlns:a16="http://schemas.microsoft.com/office/drawing/2014/main" id="{127E1D73-D5BB-1B28-2A27-55D1C3DBF9E4}"/>
              </a:ext>
            </a:extLst>
          </p:cNvPr>
          <p:cNvSpPr txBox="1">
            <a:spLocks noChangeArrowheads="1"/>
          </p:cNvSpPr>
          <p:nvPr/>
        </p:nvSpPr>
        <p:spPr bwMode="auto">
          <a:xfrm>
            <a:off x="3484563" y="1058863"/>
            <a:ext cx="5021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a:solidFill>
                  <a:schemeClr val="tx2"/>
                </a:solidFill>
                <a:latin typeface="Times New Roman" panose="02020603050405020304" pitchFamily="18" charset="0"/>
                <a:cs typeface="Times New Roman" panose="02020603050405020304" pitchFamily="18" charset="0"/>
              </a:rPr>
              <a:t>DEPARTMENT OF MCA</a:t>
            </a:r>
          </a:p>
        </p:txBody>
      </p:sp>
      <p:pic>
        <p:nvPicPr>
          <p:cNvPr id="12" name="Picture 11">
            <a:extLst>
              <a:ext uri="{FF2B5EF4-FFF2-40B4-BE49-F238E27FC236}">
                <a16:creationId xmlns:a16="http://schemas.microsoft.com/office/drawing/2014/main" id="{69BB8E37-6DC1-CC24-2C6F-BF296DBF9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53742" cy="971550"/>
          </a:xfrm>
          <a:prstGeom prst="rect">
            <a:avLst/>
          </a:prstGeom>
        </p:spPr>
      </p:pic>
    </p:spTree>
    <p:extLst>
      <p:ext uri="{BB962C8B-B14F-4D97-AF65-F5344CB8AC3E}">
        <p14:creationId xmlns:p14="http://schemas.microsoft.com/office/powerpoint/2010/main" val="264753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777964-DF81-4C8F-DCC2-A54C7C758119}"/>
              </a:ext>
            </a:extLst>
          </p:cNvPr>
          <p:cNvSpPr txBox="1"/>
          <p:nvPr/>
        </p:nvSpPr>
        <p:spPr>
          <a:xfrm>
            <a:off x="333374" y="981075"/>
            <a:ext cx="6038851"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DECISION TREE CLASSIFIER:</a:t>
            </a:r>
          </a:p>
          <a:p>
            <a:endParaRPr lang="en-US"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C03CC8-8037-1393-3820-2059EC502085}"/>
              </a:ext>
            </a:extLst>
          </p:cNvPr>
          <p:cNvSpPr txBox="1"/>
          <p:nvPr/>
        </p:nvSpPr>
        <p:spPr>
          <a:xfrm>
            <a:off x="352425" y="1447800"/>
            <a:ext cx="6477000" cy="501194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Decision Tree Classifier is a supervised learning algorithm that can be used for classification tasks. It works by building a tree-like model of decisions and their possible consequences based on a set of training data.</a:t>
            </a:r>
          </a:p>
          <a:p>
            <a:pPr marL="342900" indent="-342900">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tree is constructed by recursively splitting the data into subsets based on the most significant attributes until the classes are completely separated.</a:t>
            </a:r>
            <a:endParaRPr lang="en-US"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413194C-4691-F1C6-D7A5-F5A7380C3C7E}"/>
              </a:ext>
            </a:extLst>
          </p:cNvPr>
          <p:cNvSpPr/>
          <p:nvPr/>
        </p:nvSpPr>
        <p:spPr>
          <a:xfrm>
            <a:off x="6848476" y="853363"/>
            <a:ext cx="5229225" cy="54483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2" name="Picture 1">
            <a:extLst>
              <a:ext uri="{FF2B5EF4-FFF2-40B4-BE49-F238E27FC236}">
                <a16:creationId xmlns:a16="http://schemas.microsoft.com/office/drawing/2014/main" id="{9DD772FA-DAE5-EC80-E162-BEA4EBF6E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43411" cy="962025"/>
          </a:xfrm>
          <a:prstGeom prst="rect">
            <a:avLst/>
          </a:prstGeom>
        </p:spPr>
      </p:pic>
    </p:spTree>
    <p:extLst>
      <p:ext uri="{BB962C8B-B14F-4D97-AF65-F5344CB8AC3E}">
        <p14:creationId xmlns:p14="http://schemas.microsoft.com/office/powerpoint/2010/main" val="2905170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41C40C-DCE5-9529-E485-420636674739}"/>
              </a:ext>
            </a:extLst>
          </p:cNvPr>
          <p:cNvSpPr txBox="1"/>
          <p:nvPr/>
        </p:nvSpPr>
        <p:spPr>
          <a:xfrm>
            <a:off x="228599" y="1000125"/>
            <a:ext cx="6867525"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SUPPORT  VECTOR CLASSIFIER</a:t>
            </a:r>
          </a:p>
          <a:p>
            <a:endParaRPr lang="en-US"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6267E1-12D2-54C5-FF40-1A26A0838C0E}"/>
              </a:ext>
            </a:extLst>
          </p:cNvPr>
          <p:cNvSpPr txBox="1"/>
          <p:nvPr/>
        </p:nvSpPr>
        <p:spPr>
          <a:xfrm>
            <a:off x="571500" y="1485900"/>
            <a:ext cx="6219825" cy="50210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Support Vector Classifier (SVC) is a type of supervised learning algorithm that can be used for classification tasks. </a:t>
            </a:r>
          </a:p>
          <a:p>
            <a:pPr marL="342900" indent="-342900">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finds the best boundary (hyperplane) that separates the data into different classes while maximizing the margin between them.</a:t>
            </a:r>
          </a:p>
          <a:p>
            <a:pPr marL="342900" indent="-342900">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It can handle both linearly and non-linearly separable data by transforming it into a higher dimensional space</a:t>
            </a:r>
            <a:endParaRPr lang="en-US"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21BAC7C-7E0E-FA0D-5E36-34845671CD3F}"/>
              </a:ext>
            </a:extLst>
          </p:cNvPr>
          <p:cNvSpPr/>
          <p:nvPr/>
        </p:nvSpPr>
        <p:spPr>
          <a:xfrm>
            <a:off x="6791325" y="895739"/>
            <a:ext cx="5263826" cy="524292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EB4780B-FE10-CB91-99F9-A2F5900A6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43411" cy="962025"/>
          </a:xfrm>
          <a:prstGeom prst="rect">
            <a:avLst/>
          </a:prstGeom>
        </p:spPr>
      </p:pic>
    </p:spTree>
    <p:extLst>
      <p:ext uri="{BB962C8B-B14F-4D97-AF65-F5344CB8AC3E}">
        <p14:creationId xmlns:p14="http://schemas.microsoft.com/office/powerpoint/2010/main" val="2819218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FF814F-0416-D072-5ED3-5363B6EB816E}"/>
              </a:ext>
            </a:extLst>
          </p:cNvPr>
          <p:cNvSpPr txBox="1"/>
          <p:nvPr/>
        </p:nvSpPr>
        <p:spPr>
          <a:xfrm>
            <a:off x="3694928" y="93304"/>
            <a:ext cx="4450700" cy="1073025"/>
          </a:xfrm>
          <a:prstGeom prst="rect">
            <a:avLst/>
          </a:prstGeom>
          <a:noFill/>
        </p:spPr>
        <p:txBody>
          <a:bodyPr wrap="square" rtlCol="0">
            <a:spAutoFit/>
          </a:bodyPr>
          <a:lstStyle/>
          <a:p>
            <a:r>
              <a:rPr lang="en-IN" altLang="en-US" sz="3200" b="1" dirty="0">
                <a:latin typeface="Times New Roman" panose="02020603050405020304" pitchFamily="18" charset="0"/>
                <a:cs typeface="Times New Roman" panose="02020603050405020304" pitchFamily="18" charset="0"/>
              </a:rPr>
              <a:t>Data Flow Diagram</a:t>
            </a:r>
          </a:p>
          <a:p>
            <a:endParaRPr lang="en-US" sz="3200" b="1" dirty="0"/>
          </a:p>
        </p:txBody>
      </p:sp>
      <p:pic>
        <p:nvPicPr>
          <p:cNvPr id="6" name="Picture 5">
            <a:extLst>
              <a:ext uri="{FF2B5EF4-FFF2-40B4-BE49-F238E27FC236}">
                <a16:creationId xmlns:a16="http://schemas.microsoft.com/office/drawing/2014/main" id="{5CD98145-530E-6A89-87EE-45C5A5AC93AF}"/>
              </a:ext>
            </a:extLst>
          </p:cNvPr>
          <p:cNvPicPr>
            <a:picLocks noChangeAspect="1"/>
          </p:cNvPicPr>
          <p:nvPr/>
        </p:nvPicPr>
        <p:blipFill>
          <a:blip r:embed="rId2"/>
          <a:stretch>
            <a:fillRect/>
          </a:stretch>
        </p:blipFill>
        <p:spPr>
          <a:xfrm>
            <a:off x="2920489" y="989046"/>
            <a:ext cx="5674289" cy="5215813"/>
          </a:xfrm>
          <a:prstGeom prst="rect">
            <a:avLst/>
          </a:prstGeom>
        </p:spPr>
      </p:pic>
      <p:pic>
        <p:nvPicPr>
          <p:cNvPr id="7" name="Picture 6">
            <a:extLst>
              <a:ext uri="{FF2B5EF4-FFF2-40B4-BE49-F238E27FC236}">
                <a16:creationId xmlns:a16="http://schemas.microsoft.com/office/drawing/2014/main" id="{CA5757B3-C3D5-2E90-E19D-3EC8F80C0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53"/>
            <a:ext cx="1043411" cy="962025"/>
          </a:xfrm>
          <a:prstGeom prst="rect">
            <a:avLst/>
          </a:prstGeom>
        </p:spPr>
      </p:pic>
    </p:spTree>
    <p:extLst>
      <p:ext uri="{BB962C8B-B14F-4D97-AF65-F5344CB8AC3E}">
        <p14:creationId xmlns:p14="http://schemas.microsoft.com/office/powerpoint/2010/main" val="336640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A6FFAA-CF0E-2119-612F-808B069F9616}"/>
              </a:ext>
            </a:extLst>
          </p:cNvPr>
          <p:cNvSpPr txBox="1"/>
          <p:nvPr/>
        </p:nvSpPr>
        <p:spPr>
          <a:xfrm>
            <a:off x="4086812" y="65312"/>
            <a:ext cx="4002829" cy="584775"/>
          </a:xfrm>
          <a:prstGeom prst="rect">
            <a:avLst/>
          </a:prstGeom>
          <a:noFill/>
        </p:spPr>
        <p:txBody>
          <a:bodyPr wrap="square" rtlCol="0">
            <a:spAutoFit/>
          </a:bodyPr>
          <a:lstStyle/>
          <a:p>
            <a:r>
              <a:rPr lang="en-US" sz="3200" b="1" dirty="0">
                <a:effectLst/>
                <a:latin typeface="Times New Roman" panose="02020603050405020304" pitchFamily="18" charset="0"/>
                <a:ea typeface="Cambria" panose="02040503050406030204" pitchFamily="18" charset="0"/>
                <a:cs typeface="Times New Roman" panose="02020603050405020304" pitchFamily="18" charset="0"/>
              </a:rPr>
              <a:t>Use Case </a:t>
            </a:r>
            <a:r>
              <a:rPr lang="en-US" sz="3200" b="1" dirty="0">
                <a:latin typeface="Times New Roman" panose="02020603050405020304" pitchFamily="18" charset="0"/>
                <a:ea typeface="Cambria" panose="02040503050406030204" pitchFamily="18" charset="0"/>
                <a:cs typeface="Times New Roman" panose="02020603050405020304" pitchFamily="18" charset="0"/>
              </a:rPr>
              <a:t>D</a:t>
            </a:r>
            <a:r>
              <a:rPr lang="en-US" sz="3200" b="1" dirty="0">
                <a:effectLst/>
                <a:latin typeface="Times New Roman" panose="02020603050405020304" pitchFamily="18" charset="0"/>
                <a:ea typeface="Cambria" panose="02040503050406030204" pitchFamily="18" charset="0"/>
                <a:cs typeface="Times New Roman" panose="02020603050405020304" pitchFamily="18" charset="0"/>
              </a:rPr>
              <a:t>iagram </a:t>
            </a:r>
            <a:endParaRPr lang="en-US" sz="3600" b="1"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DDF19355-7612-0AC3-AC98-391C5F82870E}"/>
              </a:ext>
            </a:extLst>
          </p:cNvPr>
          <p:cNvSpPr txBox="1"/>
          <p:nvPr/>
        </p:nvSpPr>
        <p:spPr>
          <a:xfrm>
            <a:off x="8703902" y="3557990"/>
            <a:ext cx="803991" cy="338554"/>
          </a:xfrm>
          <a:prstGeom prst="rect">
            <a:avLst/>
          </a:prstGeom>
          <a:noFill/>
        </p:spPr>
        <p:txBody>
          <a:bodyPr wrap="square" rtlCol="0">
            <a:spAutoFit/>
          </a:bodyPr>
          <a:lstStyle/>
          <a:p>
            <a:r>
              <a:rPr lang="en-US" sz="1600" b="0" i="0" dirty="0">
                <a:effectLst/>
                <a:latin typeface="Roboto" panose="02000000000000000000" pitchFamily="2" charset="0"/>
              </a:rPr>
              <a:t>Server</a:t>
            </a:r>
            <a:endParaRPr lang="en-US" sz="1600" dirty="0"/>
          </a:p>
        </p:txBody>
      </p:sp>
      <p:grpSp>
        <p:nvGrpSpPr>
          <p:cNvPr id="75" name="Group 74">
            <a:extLst>
              <a:ext uri="{FF2B5EF4-FFF2-40B4-BE49-F238E27FC236}">
                <a16:creationId xmlns:a16="http://schemas.microsoft.com/office/drawing/2014/main" id="{372C349A-BCDC-89B0-0ED9-8D5B9B307C15}"/>
              </a:ext>
            </a:extLst>
          </p:cNvPr>
          <p:cNvGrpSpPr/>
          <p:nvPr/>
        </p:nvGrpSpPr>
        <p:grpSpPr>
          <a:xfrm>
            <a:off x="2569034" y="1101066"/>
            <a:ext cx="6648052" cy="5320025"/>
            <a:chOff x="2569034" y="1101066"/>
            <a:chExt cx="6648052" cy="5320025"/>
          </a:xfrm>
        </p:grpSpPr>
        <p:sp>
          <p:nvSpPr>
            <p:cNvPr id="6" name="Oval 5">
              <a:extLst>
                <a:ext uri="{FF2B5EF4-FFF2-40B4-BE49-F238E27FC236}">
                  <a16:creationId xmlns:a16="http://schemas.microsoft.com/office/drawing/2014/main" id="{CD9F3E25-A6B6-53BD-299E-084326E449BB}"/>
                </a:ext>
              </a:extLst>
            </p:cNvPr>
            <p:cNvSpPr/>
            <p:nvPr/>
          </p:nvSpPr>
          <p:spPr>
            <a:xfrm>
              <a:off x="5068081" y="1762768"/>
              <a:ext cx="1687282" cy="5302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7C993E-1B5A-9162-B012-3422377571C5}"/>
                </a:ext>
              </a:extLst>
            </p:cNvPr>
            <p:cNvSpPr/>
            <p:nvPr/>
          </p:nvSpPr>
          <p:spPr>
            <a:xfrm>
              <a:off x="5068081" y="2387056"/>
              <a:ext cx="1687282" cy="527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FE2126-5127-4487-FAE4-83AC58AE87F3}"/>
                </a:ext>
              </a:extLst>
            </p:cNvPr>
            <p:cNvSpPr/>
            <p:nvPr/>
          </p:nvSpPr>
          <p:spPr>
            <a:xfrm>
              <a:off x="5113176" y="3041780"/>
              <a:ext cx="1687282" cy="5287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8ABDE6-715F-943F-B8A4-F58D774461F2}"/>
                </a:ext>
              </a:extLst>
            </p:cNvPr>
            <p:cNvSpPr/>
            <p:nvPr/>
          </p:nvSpPr>
          <p:spPr>
            <a:xfrm>
              <a:off x="5116286" y="3746270"/>
              <a:ext cx="1681062" cy="5550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F2B9142-5BB2-4AD9-CFF5-E2B5E7294786}"/>
                </a:ext>
              </a:extLst>
            </p:cNvPr>
            <p:cNvSpPr/>
            <p:nvPr/>
          </p:nvSpPr>
          <p:spPr>
            <a:xfrm>
              <a:off x="5113176" y="4441366"/>
              <a:ext cx="1684172" cy="5908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A9A4559-1FF0-6C8D-946B-9EDF0727A3E3}"/>
                </a:ext>
              </a:extLst>
            </p:cNvPr>
            <p:cNvSpPr/>
            <p:nvPr/>
          </p:nvSpPr>
          <p:spPr>
            <a:xfrm>
              <a:off x="5113176" y="5172210"/>
              <a:ext cx="1684172" cy="5661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E55F6D1-291A-3B2E-7144-8ADF49909732}"/>
                </a:ext>
              </a:extLst>
            </p:cNvPr>
            <p:cNvSpPr/>
            <p:nvPr/>
          </p:nvSpPr>
          <p:spPr>
            <a:xfrm>
              <a:off x="5113176" y="5833114"/>
              <a:ext cx="1684172" cy="5785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088FAA6-E9D0-C559-E394-D6BF7813F488}"/>
                </a:ext>
              </a:extLst>
            </p:cNvPr>
            <p:cNvCxnSpPr>
              <a:cxnSpLocks/>
            </p:cNvCxnSpPr>
            <p:nvPr/>
          </p:nvCxnSpPr>
          <p:spPr>
            <a:xfrm flipH="1" flipV="1">
              <a:off x="6755363" y="2643620"/>
              <a:ext cx="2118049" cy="6562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F42600-428E-9EA5-8386-627A9343BBA1}"/>
                </a:ext>
              </a:extLst>
            </p:cNvPr>
            <p:cNvCxnSpPr>
              <a:cxnSpLocks/>
            </p:cNvCxnSpPr>
            <p:nvPr/>
          </p:nvCxnSpPr>
          <p:spPr>
            <a:xfrm flipH="1">
              <a:off x="6816010" y="3299872"/>
              <a:ext cx="2057402" cy="48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F1FF5F-870B-91B5-4AA8-08641BB3F4FA}"/>
                </a:ext>
              </a:extLst>
            </p:cNvPr>
            <p:cNvCxnSpPr>
              <a:cxnSpLocks/>
            </p:cNvCxnSpPr>
            <p:nvPr/>
          </p:nvCxnSpPr>
          <p:spPr>
            <a:xfrm flipH="1">
              <a:off x="6797348" y="3303778"/>
              <a:ext cx="2076064" cy="652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85FD39-4F61-D3BC-D9F8-FC13C0920BAF}"/>
                </a:ext>
              </a:extLst>
            </p:cNvPr>
            <p:cNvCxnSpPr>
              <a:cxnSpLocks/>
            </p:cNvCxnSpPr>
            <p:nvPr/>
          </p:nvCxnSpPr>
          <p:spPr>
            <a:xfrm flipH="1">
              <a:off x="3163078" y="2014154"/>
              <a:ext cx="1905003" cy="10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3FCFC2C-28B4-830D-7926-A6449A373D33}"/>
                </a:ext>
              </a:extLst>
            </p:cNvPr>
            <p:cNvCxnSpPr>
              <a:cxnSpLocks/>
            </p:cNvCxnSpPr>
            <p:nvPr/>
          </p:nvCxnSpPr>
          <p:spPr>
            <a:xfrm flipH="1" flipV="1">
              <a:off x="3163078" y="2035660"/>
              <a:ext cx="1905003" cy="6344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235BF4-AFBB-5D54-9D60-FB9EA83CF6C2}"/>
                </a:ext>
              </a:extLst>
            </p:cNvPr>
            <p:cNvCxnSpPr>
              <a:cxnSpLocks/>
            </p:cNvCxnSpPr>
            <p:nvPr/>
          </p:nvCxnSpPr>
          <p:spPr>
            <a:xfrm flipH="1">
              <a:off x="6772471" y="3303384"/>
              <a:ext cx="2100941" cy="1463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F32EDCE-3163-802E-441B-0B19410ED6B4}"/>
                </a:ext>
              </a:extLst>
            </p:cNvPr>
            <p:cNvCxnSpPr>
              <a:cxnSpLocks/>
            </p:cNvCxnSpPr>
            <p:nvPr/>
          </p:nvCxnSpPr>
          <p:spPr>
            <a:xfrm flipH="1">
              <a:off x="6772471" y="3306911"/>
              <a:ext cx="2100941" cy="21191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EF9EE0-A221-C817-4DEA-8DC3B8FF32D1}"/>
                </a:ext>
              </a:extLst>
            </p:cNvPr>
            <p:cNvCxnSpPr>
              <a:cxnSpLocks/>
              <a:endCxn id="12" idx="2"/>
            </p:cNvCxnSpPr>
            <p:nvPr/>
          </p:nvCxnSpPr>
          <p:spPr>
            <a:xfrm>
              <a:off x="3163078" y="2035660"/>
              <a:ext cx="1950098" cy="4086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989B7CA1-31EB-D37B-D444-E80ABD6DDB57}"/>
                </a:ext>
              </a:extLst>
            </p:cNvPr>
            <p:cNvGrpSpPr/>
            <p:nvPr/>
          </p:nvGrpSpPr>
          <p:grpSpPr>
            <a:xfrm>
              <a:off x="3163078" y="1101066"/>
              <a:ext cx="3629607" cy="913088"/>
              <a:chOff x="3163078" y="1101066"/>
              <a:chExt cx="3629607" cy="913088"/>
            </a:xfrm>
          </p:grpSpPr>
          <p:sp>
            <p:nvSpPr>
              <p:cNvPr id="5" name="Oval 4">
                <a:extLst>
                  <a:ext uri="{FF2B5EF4-FFF2-40B4-BE49-F238E27FC236}">
                    <a16:creationId xmlns:a16="http://schemas.microsoft.com/office/drawing/2014/main" id="{000F8473-1F57-4450-3804-0A5A358C5ABD}"/>
                  </a:ext>
                </a:extLst>
              </p:cNvPr>
              <p:cNvSpPr/>
              <p:nvPr/>
            </p:nvSpPr>
            <p:spPr>
              <a:xfrm>
                <a:off x="5068081" y="1101066"/>
                <a:ext cx="1687282" cy="5302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AC937B84-9F1F-2931-BBF2-08D374A5F79E}"/>
                  </a:ext>
                </a:extLst>
              </p:cNvPr>
              <p:cNvCxnSpPr>
                <a:cxnSpLocks/>
                <a:stCxn id="5" idx="2"/>
              </p:cNvCxnSpPr>
              <p:nvPr/>
            </p:nvCxnSpPr>
            <p:spPr>
              <a:xfrm flipH="1">
                <a:off x="3163078" y="1366200"/>
                <a:ext cx="1905003" cy="647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AAD8508-8AEC-03F4-7D11-5FB160B6FD2E}"/>
                  </a:ext>
                </a:extLst>
              </p:cNvPr>
              <p:cNvSpPr txBox="1"/>
              <p:nvPr/>
            </p:nvSpPr>
            <p:spPr>
              <a:xfrm>
                <a:off x="5281126" y="1183457"/>
                <a:ext cx="1511559" cy="338554"/>
              </a:xfrm>
              <a:prstGeom prst="rect">
                <a:avLst/>
              </a:prstGeom>
              <a:noFill/>
            </p:spPr>
            <p:txBody>
              <a:bodyPr wrap="square" rtlCol="0">
                <a:spAutoFit/>
              </a:bodyPr>
              <a:lstStyle/>
              <a:p>
                <a:r>
                  <a:rPr lang="en-US" sz="1600" dirty="0"/>
                  <a:t>Registration</a:t>
                </a:r>
              </a:p>
            </p:txBody>
          </p:sp>
        </p:grpSp>
        <p:sp>
          <p:nvSpPr>
            <p:cNvPr id="42" name="TextBox 41">
              <a:extLst>
                <a:ext uri="{FF2B5EF4-FFF2-40B4-BE49-F238E27FC236}">
                  <a16:creationId xmlns:a16="http://schemas.microsoft.com/office/drawing/2014/main" id="{454A7BCA-1CB4-C7DE-4931-764AB14935CA}"/>
                </a:ext>
              </a:extLst>
            </p:cNvPr>
            <p:cNvSpPr txBox="1"/>
            <p:nvPr/>
          </p:nvSpPr>
          <p:spPr>
            <a:xfrm>
              <a:off x="5078957" y="1867704"/>
              <a:ext cx="1741711" cy="338554"/>
            </a:xfrm>
            <a:prstGeom prst="rect">
              <a:avLst/>
            </a:prstGeom>
            <a:noFill/>
          </p:spPr>
          <p:txBody>
            <a:bodyPr wrap="square" rtlCol="0">
              <a:spAutoFit/>
            </a:bodyPr>
            <a:lstStyle/>
            <a:p>
              <a:r>
                <a:rPr lang="en-US" sz="1600" dirty="0"/>
                <a:t>Enter the details</a:t>
              </a:r>
            </a:p>
          </p:txBody>
        </p:sp>
        <p:sp>
          <p:nvSpPr>
            <p:cNvPr id="43" name="TextBox 42">
              <a:extLst>
                <a:ext uri="{FF2B5EF4-FFF2-40B4-BE49-F238E27FC236}">
                  <a16:creationId xmlns:a16="http://schemas.microsoft.com/office/drawing/2014/main" id="{063CC13D-09A2-33C8-C580-FE273B327A05}"/>
                </a:ext>
              </a:extLst>
            </p:cNvPr>
            <p:cNvSpPr txBox="1"/>
            <p:nvPr/>
          </p:nvSpPr>
          <p:spPr>
            <a:xfrm>
              <a:off x="5377535" y="3015370"/>
              <a:ext cx="1779045" cy="584775"/>
            </a:xfrm>
            <a:prstGeom prst="rect">
              <a:avLst/>
            </a:prstGeom>
            <a:noFill/>
          </p:spPr>
          <p:txBody>
            <a:bodyPr wrap="square" rtlCol="0">
              <a:spAutoFit/>
            </a:bodyPr>
            <a:lstStyle/>
            <a:p>
              <a:r>
                <a:rPr lang="en-US" sz="1600" dirty="0"/>
                <a:t>Extract the features</a:t>
              </a:r>
            </a:p>
          </p:txBody>
        </p:sp>
        <p:sp>
          <p:nvSpPr>
            <p:cNvPr id="44" name="TextBox 43">
              <a:extLst>
                <a:ext uri="{FF2B5EF4-FFF2-40B4-BE49-F238E27FC236}">
                  <a16:creationId xmlns:a16="http://schemas.microsoft.com/office/drawing/2014/main" id="{3DDA1E5F-0544-5465-CCCE-9366E8301A3E}"/>
                </a:ext>
              </a:extLst>
            </p:cNvPr>
            <p:cNvSpPr txBox="1"/>
            <p:nvPr/>
          </p:nvSpPr>
          <p:spPr>
            <a:xfrm>
              <a:off x="5511282" y="3746271"/>
              <a:ext cx="1511559" cy="584775"/>
            </a:xfrm>
            <a:prstGeom prst="rect">
              <a:avLst/>
            </a:prstGeom>
            <a:noFill/>
          </p:spPr>
          <p:txBody>
            <a:bodyPr wrap="square" rtlCol="0">
              <a:spAutoFit/>
            </a:bodyPr>
            <a:lstStyle/>
            <a:p>
              <a:r>
                <a:rPr lang="en-US" sz="1600" dirty="0"/>
                <a:t>Match the values</a:t>
              </a:r>
            </a:p>
          </p:txBody>
        </p:sp>
        <p:sp>
          <p:nvSpPr>
            <p:cNvPr id="45" name="TextBox 44">
              <a:extLst>
                <a:ext uri="{FF2B5EF4-FFF2-40B4-BE49-F238E27FC236}">
                  <a16:creationId xmlns:a16="http://schemas.microsoft.com/office/drawing/2014/main" id="{CD224B72-5389-08A0-EFE8-69EEADC2FAA1}"/>
                </a:ext>
              </a:extLst>
            </p:cNvPr>
            <p:cNvSpPr txBox="1"/>
            <p:nvPr/>
          </p:nvSpPr>
          <p:spPr>
            <a:xfrm>
              <a:off x="5495729" y="4477165"/>
              <a:ext cx="1502236" cy="584775"/>
            </a:xfrm>
            <a:prstGeom prst="rect">
              <a:avLst/>
            </a:prstGeom>
            <a:noFill/>
          </p:spPr>
          <p:txBody>
            <a:bodyPr wrap="square" rtlCol="0">
              <a:spAutoFit/>
            </a:bodyPr>
            <a:lstStyle/>
            <a:p>
              <a:r>
                <a:rPr lang="en-US" sz="1600" dirty="0"/>
                <a:t>Classify the data</a:t>
              </a:r>
            </a:p>
          </p:txBody>
        </p:sp>
        <p:sp>
          <p:nvSpPr>
            <p:cNvPr id="46" name="TextBox 45">
              <a:extLst>
                <a:ext uri="{FF2B5EF4-FFF2-40B4-BE49-F238E27FC236}">
                  <a16:creationId xmlns:a16="http://schemas.microsoft.com/office/drawing/2014/main" id="{267B0D73-A9D6-8734-40D8-2AC5DB6C322E}"/>
                </a:ext>
              </a:extLst>
            </p:cNvPr>
            <p:cNvSpPr txBox="1"/>
            <p:nvPr/>
          </p:nvSpPr>
          <p:spPr>
            <a:xfrm>
              <a:off x="5461522" y="5170741"/>
              <a:ext cx="1517779" cy="584775"/>
            </a:xfrm>
            <a:prstGeom prst="rect">
              <a:avLst/>
            </a:prstGeom>
            <a:noFill/>
          </p:spPr>
          <p:txBody>
            <a:bodyPr wrap="square" rtlCol="0">
              <a:spAutoFit/>
            </a:bodyPr>
            <a:lstStyle/>
            <a:p>
              <a:r>
                <a:rPr lang="en-US" sz="1600" dirty="0"/>
                <a:t>Predict the disease</a:t>
              </a:r>
            </a:p>
          </p:txBody>
        </p:sp>
        <p:sp>
          <p:nvSpPr>
            <p:cNvPr id="47" name="TextBox 46">
              <a:extLst>
                <a:ext uri="{FF2B5EF4-FFF2-40B4-BE49-F238E27FC236}">
                  <a16:creationId xmlns:a16="http://schemas.microsoft.com/office/drawing/2014/main" id="{001E1396-AADC-1D39-A27E-F2A85565DC15}"/>
                </a:ext>
              </a:extLst>
            </p:cNvPr>
            <p:cNvSpPr txBox="1"/>
            <p:nvPr/>
          </p:nvSpPr>
          <p:spPr>
            <a:xfrm>
              <a:off x="5501954" y="5836316"/>
              <a:ext cx="1561321" cy="584775"/>
            </a:xfrm>
            <a:prstGeom prst="rect">
              <a:avLst/>
            </a:prstGeom>
            <a:noFill/>
          </p:spPr>
          <p:txBody>
            <a:bodyPr wrap="square" rtlCol="0">
              <a:spAutoFit/>
            </a:bodyPr>
            <a:lstStyle/>
            <a:p>
              <a:r>
                <a:rPr lang="en-US" sz="1600" dirty="0"/>
                <a:t>Send the report</a:t>
              </a:r>
            </a:p>
          </p:txBody>
        </p:sp>
        <p:sp>
          <p:nvSpPr>
            <p:cNvPr id="48" name="TextBox 47">
              <a:extLst>
                <a:ext uri="{FF2B5EF4-FFF2-40B4-BE49-F238E27FC236}">
                  <a16:creationId xmlns:a16="http://schemas.microsoft.com/office/drawing/2014/main" id="{C0CE2FE6-F61E-BDA5-1141-0269F74C97BC}"/>
                </a:ext>
              </a:extLst>
            </p:cNvPr>
            <p:cNvSpPr txBox="1"/>
            <p:nvPr/>
          </p:nvSpPr>
          <p:spPr>
            <a:xfrm>
              <a:off x="5312227" y="2483523"/>
              <a:ext cx="1508451" cy="338554"/>
            </a:xfrm>
            <a:prstGeom prst="rect">
              <a:avLst/>
            </a:prstGeom>
            <a:noFill/>
          </p:spPr>
          <p:txBody>
            <a:bodyPr wrap="square" rtlCol="0">
              <a:spAutoFit/>
            </a:bodyPr>
            <a:lstStyle/>
            <a:p>
              <a:r>
                <a:rPr lang="en-US" sz="1600" dirty="0"/>
                <a:t>Collects data</a:t>
              </a:r>
            </a:p>
          </p:txBody>
        </p:sp>
        <p:sp>
          <p:nvSpPr>
            <p:cNvPr id="49" name="TextBox 48">
              <a:extLst>
                <a:ext uri="{FF2B5EF4-FFF2-40B4-BE49-F238E27FC236}">
                  <a16:creationId xmlns:a16="http://schemas.microsoft.com/office/drawing/2014/main" id="{001047E0-9C39-1D96-81E3-7E9859BDBA33}"/>
                </a:ext>
              </a:extLst>
            </p:cNvPr>
            <p:cNvSpPr txBox="1"/>
            <p:nvPr/>
          </p:nvSpPr>
          <p:spPr>
            <a:xfrm>
              <a:off x="2569034" y="2301536"/>
              <a:ext cx="690460" cy="338554"/>
            </a:xfrm>
            <a:prstGeom prst="rect">
              <a:avLst/>
            </a:prstGeom>
            <a:noFill/>
          </p:spPr>
          <p:txBody>
            <a:bodyPr wrap="square" rtlCol="0">
              <a:spAutoFit/>
            </a:bodyPr>
            <a:lstStyle/>
            <a:p>
              <a:r>
                <a:rPr lang="en-US" sz="1600" dirty="0"/>
                <a:t>User</a:t>
              </a:r>
            </a:p>
          </p:txBody>
        </p:sp>
        <p:grpSp>
          <p:nvGrpSpPr>
            <p:cNvPr id="62" name="Group 61">
              <a:extLst>
                <a:ext uri="{FF2B5EF4-FFF2-40B4-BE49-F238E27FC236}">
                  <a16:creationId xmlns:a16="http://schemas.microsoft.com/office/drawing/2014/main" id="{1F814B50-FCEE-D2FF-9E56-BA75EB23DA9F}"/>
                </a:ext>
              </a:extLst>
            </p:cNvPr>
            <p:cNvGrpSpPr/>
            <p:nvPr/>
          </p:nvGrpSpPr>
          <p:grpSpPr>
            <a:xfrm>
              <a:off x="2684116" y="1688600"/>
              <a:ext cx="346786" cy="647954"/>
              <a:chOff x="1119678" y="696740"/>
              <a:chExt cx="346786" cy="788359"/>
            </a:xfrm>
          </p:grpSpPr>
          <p:sp>
            <p:nvSpPr>
              <p:cNvPr id="53" name="Oval 52">
                <a:extLst>
                  <a:ext uri="{FF2B5EF4-FFF2-40B4-BE49-F238E27FC236}">
                    <a16:creationId xmlns:a16="http://schemas.microsoft.com/office/drawing/2014/main" id="{A90291ED-4AFF-9B0F-7348-684513E74E52}"/>
                  </a:ext>
                </a:extLst>
              </p:cNvPr>
              <p:cNvSpPr/>
              <p:nvPr/>
            </p:nvSpPr>
            <p:spPr>
              <a:xfrm>
                <a:off x="1175658" y="696740"/>
                <a:ext cx="214604" cy="2456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F0E38538-E1B4-3FCB-DE62-2CBDD1168818}"/>
                  </a:ext>
                </a:extLst>
              </p:cNvPr>
              <p:cNvGrpSpPr/>
              <p:nvPr/>
            </p:nvGrpSpPr>
            <p:grpSpPr>
              <a:xfrm>
                <a:off x="1119678" y="954831"/>
                <a:ext cx="346786" cy="530268"/>
                <a:chOff x="587829" y="1160106"/>
                <a:chExt cx="276807" cy="514305"/>
              </a:xfrm>
            </p:grpSpPr>
            <p:cxnSp>
              <p:nvCxnSpPr>
                <p:cNvPr id="56" name="Straight Connector 55">
                  <a:extLst>
                    <a:ext uri="{FF2B5EF4-FFF2-40B4-BE49-F238E27FC236}">
                      <a16:creationId xmlns:a16="http://schemas.microsoft.com/office/drawing/2014/main" id="{5D93C7CA-FD0B-D8AB-B43F-FB691F598524}"/>
                    </a:ext>
                  </a:extLst>
                </p:cNvPr>
                <p:cNvCxnSpPr>
                  <a:cxnSpLocks/>
                </p:cNvCxnSpPr>
                <p:nvPr/>
              </p:nvCxnSpPr>
              <p:spPr>
                <a:xfrm>
                  <a:off x="730899" y="1160106"/>
                  <a:ext cx="0" cy="514305"/>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57" name="Straight Connector 56">
                  <a:extLst>
                    <a:ext uri="{FF2B5EF4-FFF2-40B4-BE49-F238E27FC236}">
                      <a16:creationId xmlns:a16="http://schemas.microsoft.com/office/drawing/2014/main" id="{C84A26C1-1958-C874-E2F0-48B19AEF0B2B}"/>
                    </a:ext>
                  </a:extLst>
                </p:cNvPr>
                <p:cNvCxnSpPr>
                  <a:cxnSpLocks/>
                </p:cNvCxnSpPr>
                <p:nvPr/>
              </p:nvCxnSpPr>
              <p:spPr>
                <a:xfrm flipH="1">
                  <a:off x="587829" y="1306973"/>
                  <a:ext cx="276807"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grpSp>
          <p:nvGrpSpPr>
            <p:cNvPr id="63" name="Group 62">
              <a:extLst>
                <a:ext uri="{FF2B5EF4-FFF2-40B4-BE49-F238E27FC236}">
                  <a16:creationId xmlns:a16="http://schemas.microsoft.com/office/drawing/2014/main" id="{0B39A716-53EC-CE80-1D57-1AE8028BB667}"/>
                </a:ext>
              </a:extLst>
            </p:cNvPr>
            <p:cNvGrpSpPr/>
            <p:nvPr/>
          </p:nvGrpSpPr>
          <p:grpSpPr>
            <a:xfrm>
              <a:off x="8870300" y="2929730"/>
              <a:ext cx="346786" cy="656252"/>
              <a:chOff x="1119678" y="696740"/>
              <a:chExt cx="346786" cy="788359"/>
            </a:xfrm>
          </p:grpSpPr>
          <p:sp>
            <p:nvSpPr>
              <p:cNvPr id="64" name="Oval 63">
                <a:extLst>
                  <a:ext uri="{FF2B5EF4-FFF2-40B4-BE49-F238E27FC236}">
                    <a16:creationId xmlns:a16="http://schemas.microsoft.com/office/drawing/2014/main" id="{CBEE121E-CDA1-F971-B369-0D3C0E6021FC}"/>
                  </a:ext>
                </a:extLst>
              </p:cNvPr>
              <p:cNvSpPr/>
              <p:nvPr/>
            </p:nvSpPr>
            <p:spPr>
              <a:xfrm>
                <a:off x="1175658" y="696740"/>
                <a:ext cx="214604" cy="2456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1392B992-7311-7B68-1116-3207FF1CE61E}"/>
                  </a:ext>
                </a:extLst>
              </p:cNvPr>
              <p:cNvGrpSpPr/>
              <p:nvPr/>
            </p:nvGrpSpPr>
            <p:grpSpPr>
              <a:xfrm>
                <a:off x="1119678" y="954831"/>
                <a:ext cx="346786" cy="530268"/>
                <a:chOff x="587829" y="1160106"/>
                <a:chExt cx="276807" cy="514305"/>
              </a:xfrm>
            </p:grpSpPr>
            <p:cxnSp>
              <p:nvCxnSpPr>
                <p:cNvPr id="66" name="Straight Connector 65">
                  <a:extLst>
                    <a:ext uri="{FF2B5EF4-FFF2-40B4-BE49-F238E27FC236}">
                      <a16:creationId xmlns:a16="http://schemas.microsoft.com/office/drawing/2014/main" id="{DDDEBFAB-36AE-9EDE-3D62-B14C840CE4F7}"/>
                    </a:ext>
                  </a:extLst>
                </p:cNvPr>
                <p:cNvCxnSpPr>
                  <a:cxnSpLocks/>
                </p:cNvCxnSpPr>
                <p:nvPr/>
              </p:nvCxnSpPr>
              <p:spPr>
                <a:xfrm>
                  <a:off x="730899" y="1160106"/>
                  <a:ext cx="0" cy="514305"/>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67" name="Straight Connector 66">
                  <a:extLst>
                    <a:ext uri="{FF2B5EF4-FFF2-40B4-BE49-F238E27FC236}">
                      <a16:creationId xmlns:a16="http://schemas.microsoft.com/office/drawing/2014/main" id="{F0405952-18F7-FB16-F0A7-79252F8A1DC8}"/>
                    </a:ext>
                  </a:extLst>
                </p:cNvPr>
                <p:cNvCxnSpPr>
                  <a:cxnSpLocks/>
                </p:cNvCxnSpPr>
                <p:nvPr/>
              </p:nvCxnSpPr>
              <p:spPr>
                <a:xfrm flipH="1">
                  <a:off x="587829" y="1306973"/>
                  <a:ext cx="276807"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grpSp>
        </p:grpSp>
      </p:grpSp>
      <p:pic>
        <p:nvPicPr>
          <p:cNvPr id="2" name="Picture 1">
            <a:extLst>
              <a:ext uri="{FF2B5EF4-FFF2-40B4-BE49-F238E27FC236}">
                <a16:creationId xmlns:a16="http://schemas.microsoft.com/office/drawing/2014/main" id="{31E589A7-4BAC-C5E5-1CFD-23BA4F49B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653"/>
            <a:ext cx="1043411" cy="962025"/>
          </a:xfrm>
          <a:prstGeom prst="rect">
            <a:avLst/>
          </a:prstGeom>
        </p:spPr>
      </p:pic>
    </p:spTree>
    <p:extLst>
      <p:ext uri="{BB962C8B-B14F-4D97-AF65-F5344CB8AC3E}">
        <p14:creationId xmlns:p14="http://schemas.microsoft.com/office/powerpoint/2010/main" val="652893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4BAA6F-6C9D-D94A-464E-5D4AED4BEC89}"/>
              </a:ext>
            </a:extLst>
          </p:cNvPr>
          <p:cNvSpPr/>
          <p:nvPr/>
        </p:nvSpPr>
        <p:spPr>
          <a:xfrm>
            <a:off x="662476" y="905072"/>
            <a:ext cx="10646229" cy="554238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C437A66-3C43-C63C-4B8C-5E7E36BA8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53"/>
            <a:ext cx="1043411" cy="962025"/>
          </a:xfrm>
          <a:prstGeom prst="rect">
            <a:avLst/>
          </a:prstGeom>
        </p:spPr>
      </p:pic>
    </p:spTree>
    <p:extLst>
      <p:ext uri="{BB962C8B-B14F-4D97-AF65-F5344CB8AC3E}">
        <p14:creationId xmlns:p14="http://schemas.microsoft.com/office/powerpoint/2010/main" val="90012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3551FE-106B-279B-ED9F-B5AD1071FD94}"/>
              </a:ext>
            </a:extLst>
          </p:cNvPr>
          <p:cNvSpPr/>
          <p:nvPr/>
        </p:nvSpPr>
        <p:spPr>
          <a:xfrm>
            <a:off x="1066800" y="1324946"/>
            <a:ext cx="10058399" cy="449735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5837831-76A9-AAB0-09D7-28E3A5891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53"/>
            <a:ext cx="1043411" cy="962025"/>
          </a:xfrm>
          <a:prstGeom prst="rect">
            <a:avLst/>
          </a:prstGeom>
        </p:spPr>
      </p:pic>
    </p:spTree>
    <p:extLst>
      <p:ext uri="{BB962C8B-B14F-4D97-AF65-F5344CB8AC3E}">
        <p14:creationId xmlns:p14="http://schemas.microsoft.com/office/powerpoint/2010/main" val="505613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73DEC3-DCA4-F538-7E57-8B1ABE495068}"/>
              </a:ext>
            </a:extLst>
          </p:cNvPr>
          <p:cNvSpPr/>
          <p:nvPr/>
        </p:nvSpPr>
        <p:spPr>
          <a:xfrm>
            <a:off x="942391" y="1446245"/>
            <a:ext cx="10459615" cy="440404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FAE8A7-4A06-7B9E-7B37-AE6713A9E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53"/>
            <a:ext cx="1043411" cy="962025"/>
          </a:xfrm>
          <a:prstGeom prst="rect">
            <a:avLst/>
          </a:prstGeom>
        </p:spPr>
      </p:pic>
    </p:spTree>
    <p:extLst>
      <p:ext uri="{BB962C8B-B14F-4D97-AF65-F5344CB8AC3E}">
        <p14:creationId xmlns:p14="http://schemas.microsoft.com/office/powerpoint/2010/main" val="1968148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97E96E-D21D-0023-682B-25494067F02A}"/>
              </a:ext>
            </a:extLst>
          </p:cNvPr>
          <p:cNvSpPr/>
          <p:nvPr/>
        </p:nvSpPr>
        <p:spPr>
          <a:xfrm>
            <a:off x="522514" y="1091682"/>
            <a:ext cx="11327364" cy="490168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0926AEC-8E78-24B3-CDBF-55B554241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53"/>
            <a:ext cx="1043411" cy="962025"/>
          </a:xfrm>
          <a:prstGeom prst="rect">
            <a:avLst/>
          </a:prstGeom>
        </p:spPr>
      </p:pic>
    </p:spTree>
    <p:extLst>
      <p:ext uri="{BB962C8B-B14F-4D97-AF65-F5344CB8AC3E}">
        <p14:creationId xmlns:p14="http://schemas.microsoft.com/office/powerpoint/2010/main" val="4065060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181D536-6369-AF64-4E5F-6E0FFD6AC207}"/>
              </a:ext>
            </a:extLst>
          </p:cNvPr>
          <p:cNvSpPr/>
          <p:nvPr/>
        </p:nvSpPr>
        <p:spPr>
          <a:xfrm>
            <a:off x="522514" y="1091682"/>
            <a:ext cx="11327364" cy="490168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B7C32550-E427-7188-498E-84DC4D25C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53"/>
            <a:ext cx="1043411" cy="962025"/>
          </a:xfrm>
          <a:prstGeom prst="rect">
            <a:avLst/>
          </a:prstGeom>
        </p:spPr>
      </p:pic>
    </p:spTree>
    <p:extLst>
      <p:ext uri="{BB962C8B-B14F-4D97-AF65-F5344CB8AC3E}">
        <p14:creationId xmlns:p14="http://schemas.microsoft.com/office/powerpoint/2010/main" val="1145028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3BF10C1-382E-C33B-5B7F-0FF95780697D}"/>
              </a:ext>
            </a:extLst>
          </p:cNvPr>
          <p:cNvSpPr/>
          <p:nvPr/>
        </p:nvSpPr>
        <p:spPr>
          <a:xfrm>
            <a:off x="522514" y="1129006"/>
            <a:ext cx="11327364" cy="490168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69A3D894-3689-F2DB-83B5-CFE56A9E2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53"/>
            <a:ext cx="1043411" cy="962025"/>
          </a:xfrm>
          <a:prstGeom prst="rect">
            <a:avLst/>
          </a:prstGeom>
        </p:spPr>
      </p:pic>
    </p:spTree>
    <p:extLst>
      <p:ext uri="{BB962C8B-B14F-4D97-AF65-F5344CB8AC3E}">
        <p14:creationId xmlns:p14="http://schemas.microsoft.com/office/powerpoint/2010/main" val="56624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ED1FAC-1EE4-0A1E-4CDE-DB790B727559}"/>
              </a:ext>
            </a:extLst>
          </p:cNvPr>
          <p:cNvSpPr txBox="1"/>
          <p:nvPr/>
        </p:nvSpPr>
        <p:spPr>
          <a:xfrm>
            <a:off x="3477207" y="418906"/>
            <a:ext cx="5847767" cy="646331"/>
          </a:xfrm>
          <a:prstGeom prst="rect">
            <a:avLst/>
          </a:prstGeom>
          <a:noFill/>
        </p:spPr>
        <p:txBody>
          <a:bodyPr wrap="square" rtlCol="0">
            <a:spAutoFit/>
          </a:bodyPr>
          <a:lstStyle/>
          <a:p>
            <a:pPr eaLnBrk="1" hangingPunct="1"/>
            <a:r>
              <a:rPr lang="en-IN" altLang="en-US" sz="3600" b="1" dirty="0">
                <a:latin typeface="Times New Roman" panose="02020603050405020304" pitchFamily="18" charset="0"/>
                <a:cs typeface="Times New Roman" panose="02020603050405020304" pitchFamily="18" charset="0"/>
              </a:rPr>
              <a:t>TABLE OF CONTENTS</a:t>
            </a:r>
          </a:p>
        </p:txBody>
      </p:sp>
      <p:pic>
        <p:nvPicPr>
          <p:cNvPr id="2" name="Picture 1">
            <a:extLst>
              <a:ext uri="{FF2B5EF4-FFF2-40B4-BE49-F238E27FC236}">
                <a16:creationId xmlns:a16="http://schemas.microsoft.com/office/drawing/2014/main" id="{A4409D62-6A02-F09C-E6B8-D48B52D2C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4747" y="1352550"/>
            <a:ext cx="6736537" cy="4508706"/>
          </a:xfrm>
          <a:prstGeom prst="rect">
            <a:avLst/>
          </a:prstGeom>
        </p:spPr>
      </p:pic>
      <p:sp>
        <p:nvSpPr>
          <p:cNvPr id="3" name="TextBox 2">
            <a:extLst>
              <a:ext uri="{FF2B5EF4-FFF2-40B4-BE49-F238E27FC236}">
                <a16:creationId xmlns:a16="http://schemas.microsoft.com/office/drawing/2014/main" id="{2C888DE0-D663-3DF7-F4D6-0B9C9825D0C0}"/>
              </a:ext>
            </a:extLst>
          </p:cNvPr>
          <p:cNvSpPr txBox="1"/>
          <p:nvPr/>
        </p:nvSpPr>
        <p:spPr>
          <a:xfrm>
            <a:off x="526871" y="1065237"/>
            <a:ext cx="5648325" cy="6124754"/>
          </a:xfrm>
          <a:prstGeom prst="rect">
            <a:avLst/>
          </a:prstGeom>
          <a:noFill/>
        </p:spPr>
        <p:txBody>
          <a:bodyPr wrap="square" rtlCol="0">
            <a:spAutoFit/>
          </a:bodyPr>
          <a:lstStyle/>
          <a:p>
            <a:pPr marL="457200" indent="-457200" eaLnBrk="1" hangingPunct="1">
              <a:lnSpc>
                <a:spcPct val="150000"/>
              </a:lnSpc>
              <a:buFont typeface="+mj-lt"/>
              <a:buAutoNum type="arabicParenR"/>
            </a:pPr>
            <a:r>
              <a:rPr lang="en-IN" altLang="en-US" sz="2400" dirty="0">
                <a:latin typeface="Times New Roman" panose="02020603050405020304" pitchFamily="18" charset="0"/>
                <a:cs typeface="Times New Roman" panose="02020603050405020304" pitchFamily="18" charset="0"/>
              </a:rPr>
              <a:t>Introduction</a:t>
            </a:r>
          </a:p>
          <a:p>
            <a:pPr marL="457200" indent="-457200" eaLnBrk="1" hangingPunct="1">
              <a:lnSpc>
                <a:spcPct val="150000"/>
              </a:lnSpc>
              <a:buFont typeface="+mj-lt"/>
              <a:buAutoNum type="arabicParenR"/>
            </a:pPr>
            <a:r>
              <a:rPr lang="en-IN" altLang="en-US" sz="2400" dirty="0">
                <a:latin typeface="Times New Roman" panose="02020603050405020304" pitchFamily="18" charset="0"/>
                <a:cs typeface="Times New Roman" panose="02020603050405020304" pitchFamily="18" charset="0"/>
              </a:rPr>
              <a:t>Abstract</a:t>
            </a:r>
          </a:p>
          <a:p>
            <a:pPr marL="457200" indent="-457200" eaLnBrk="1" hangingPunct="1">
              <a:lnSpc>
                <a:spcPct val="150000"/>
              </a:lnSpc>
              <a:buFont typeface="+mj-lt"/>
              <a:buAutoNum type="arabicParenR"/>
            </a:pPr>
            <a:r>
              <a:rPr lang="en-IN" altLang="en-US" sz="2400" dirty="0">
                <a:latin typeface="Times New Roman" panose="02020603050405020304" pitchFamily="18" charset="0"/>
                <a:cs typeface="Times New Roman" panose="02020603050405020304" pitchFamily="18" charset="0"/>
              </a:rPr>
              <a:t>Drawbacks of  Existing System </a:t>
            </a:r>
          </a:p>
          <a:p>
            <a:pPr marL="457200" indent="-457200" eaLnBrk="1" hangingPunct="1">
              <a:lnSpc>
                <a:spcPct val="150000"/>
              </a:lnSpc>
              <a:buFont typeface="+mj-lt"/>
              <a:buAutoNum type="arabicParenR"/>
            </a:pPr>
            <a:r>
              <a:rPr lang="en-IN" altLang="en-US" sz="2400" dirty="0">
                <a:latin typeface="Times New Roman" panose="02020603050405020304" pitchFamily="18" charset="0"/>
                <a:cs typeface="Times New Roman" panose="02020603050405020304" pitchFamily="18" charset="0"/>
              </a:rPr>
              <a:t>Proposed Work</a:t>
            </a:r>
          </a:p>
          <a:p>
            <a:pPr marL="457200" indent="-457200" eaLnBrk="1" hangingPunct="1">
              <a:lnSpc>
                <a:spcPct val="150000"/>
              </a:lnSpc>
              <a:buFont typeface="+mj-lt"/>
              <a:buAutoNum type="arabicParenR"/>
            </a:pPr>
            <a:r>
              <a:rPr lang="en-IN" altLang="en-US" sz="2400" dirty="0">
                <a:latin typeface="Times New Roman" panose="02020603050405020304" pitchFamily="18" charset="0"/>
                <a:cs typeface="Times New Roman" panose="02020603050405020304" pitchFamily="18" charset="0"/>
              </a:rPr>
              <a:t>Algorithms </a:t>
            </a:r>
          </a:p>
          <a:p>
            <a:pPr marL="457200" indent="-457200" eaLnBrk="1" hangingPunct="1">
              <a:lnSpc>
                <a:spcPct val="150000"/>
              </a:lnSpc>
              <a:buFont typeface="+mj-lt"/>
              <a:buAutoNum type="arabicParenR"/>
            </a:pPr>
            <a:r>
              <a:rPr lang="en-IN" altLang="en-US" sz="2400" dirty="0">
                <a:latin typeface="Times New Roman" panose="02020603050405020304" pitchFamily="18" charset="0"/>
                <a:cs typeface="Times New Roman" panose="02020603050405020304" pitchFamily="18" charset="0"/>
              </a:rPr>
              <a:t>Data Flow Diagram</a:t>
            </a:r>
          </a:p>
          <a:p>
            <a:pPr marL="457200" indent="-457200" eaLnBrk="1" hangingPunct="1">
              <a:lnSpc>
                <a:spcPct val="150000"/>
              </a:lnSpc>
              <a:buFont typeface="+mj-lt"/>
              <a:buAutoNum type="arabicParenR"/>
            </a:pPr>
            <a:r>
              <a:rPr lang="en-IN" altLang="en-US" sz="2400" dirty="0">
                <a:latin typeface="Times New Roman" panose="02020603050405020304" pitchFamily="18" charset="0"/>
                <a:cs typeface="Times New Roman" panose="02020603050405020304" pitchFamily="18" charset="0"/>
              </a:rPr>
              <a:t>UML Diagram</a:t>
            </a:r>
          </a:p>
          <a:p>
            <a:pPr marL="457200" indent="-457200" eaLnBrk="1" hangingPunct="1">
              <a:lnSpc>
                <a:spcPct val="150000"/>
              </a:lnSpc>
              <a:buFont typeface="+mj-lt"/>
              <a:buAutoNum type="arabicParenR"/>
            </a:pPr>
            <a:r>
              <a:rPr lang="en-IN" altLang="en-US" sz="2400" dirty="0">
                <a:latin typeface="Times New Roman" panose="02020603050405020304" pitchFamily="18" charset="0"/>
                <a:cs typeface="Times New Roman" panose="02020603050405020304" pitchFamily="18" charset="0"/>
              </a:rPr>
              <a:t>Screenshots</a:t>
            </a:r>
          </a:p>
          <a:p>
            <a:pPr marL="457200" indent="-457200" eaLnBrk="1" hangingPunct="1">
              <a:lnSpc>
                <a:spcPct val="150000"/>
              </a:lnSpc>
              <a:buFont typeface="+mj-lt"/>
              <a:buAutoNum type="arabicParenR"/>
            </a:pPr>
            <a:r>
              <a:rPr lang="en-IN" altLang="en-US" sz="2400" dirty="0">
                <a:latin typeface="Times New Roman" panose="02020603050405020304" pitchFamily="18" charset="0"/>
                <a:cs typeface="Times New Roman" panose="02020603050405020304" pitchFamily="18" charset="0"/>
              </a:rPr>
              <a:t>Conclusion</a:t>
            </a:r>
          </a:p>
          <a:p>
            <a:pPr marL="457200" indent="-457200" eaLnBrk="1" hangingPunct="1">
              <a:lnSpc>
                <a:spcPct val="150000"/>
              </a:lnSpc>
              <a:buFont typeface="+mj-lt"/>
              <a:buAutoNum type="arabicParenR"/>
            </a:pPr>
            <a:r>
              <a:rPr lang="en-IN" altLang="en-US" sz="2400" dirty="0">
                <a:latin typeface="Times New Roman" panose="02020603050405020304" pitchFamily="18" charset="0"/>
                <a:cs typeface="Times New Roman" panose="02020603050405020304" pitchFamily="18" charset="0"/>
              </a:rPr>
              <a:t>References</a:t>
            </a:r>
          </a:p>
          <a:p>
            <a:pPr eaLnBrk="1" hangingPunct="1">
              <a:buFontTx/>
              <a:buAutoNum type="arabicParenR"/>
            </a:pPr>
            <a:endParaRPr lang="en-IN" altLang="en-US" sz="1600" dirty="0"/>
          </a:p>
          <a:p>
            <a:endParaRPr lang="en-US" sz="1600" dirty="0"/>
          </a:p>
        </p:txBody>
      </p:sp>
      <p:pic>
        <p:nvPicPr>
          <p:cNvPr id="7" name="Picture 6">
            <a:extLst>
              <a:ext uri="{FF2B5EF4-FFF2-40B4-BE49-F238E27FC236}">
                <a16:creationId xmlns:a16="http://schemas.microsoft.com/office/drawing/2014/main" id="{8395D3D2-DD54-F65E-D648-7B16EE4F0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53742" cy="971550"/>
          </a:xfrm>
          <a:prstGeom prst="rect">
            <a:avLst/>
          </a:prstGeom>
        </p:spPr>
      </p:pic>
    </p:spTree>
    <p:extLst>
      <p:ext uri="{BB962C8B-B14F-4D97-AF65-F5344CB8AC3E}">
        <p14:creationId xmlns:p14="http://schemas.microsoft.com/office/powerpoint/2010/main" val="2661707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B8C80D-5C65-C848-E02F-5A7BED582CCB}"/>
              </a:ext>
            </a:extLst>
          </p:cNvPr>
          <p:cNvSpPr/>
          <p:nvPr/>
        </p:nvSpPr>
        <p:spPr>
          <a:xfrm>
            <a:off x="531845" y="1166327"/>
            <a:ext cx="11327364" cy="500431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6BB2A4BC-14A1-87F1-B4A6-3EE4512DF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
            <a:ext cx="1043411" cy="962025"/>
          </a:xfrm>
          <a:prstGeom prst="rect">
            <a:avLst/>
          </a:prstGeom>
        </p:spPr>
      </p:pic>
    </p:spTree>
    <p:extLst>
      <p:ext uri="{BB962C8B-B14F-4D97-AF65-F5344CB8AC3E}">
        <p14:creationId xmlns:p14="http://schemas.microsoft.com/office/powerpoint/2010/main" val="1617977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574472-8126-BA17-C374-6A946B48F603}"/>
              </a:ext>
            </a:extLst>
          </p:cNvPr>
          <p:cNvSpPr txBox="1"/>
          <p:nvPr/>
        </p:nvSpPr>
        <p:spPr>
          <a:xfrm>
            <a:off x="1203649" y="1455576"/>
            <a:ext cx="9032033" cy="3903954"/>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             In conclusion, heart disease prediction is an important area of research and can help identify individuals at risk of developing cardiovascular disease. Early detection and management of risk factors can improve outcomes and reduce the incidence of heart disease. Machine learning models can be trained on large datasets to predict heart disease with high accuracy, providing a valuable tool for healthcare professionals.</a:t>
            </a:r>
          </a:p>
        </p:txBody>
      </p:sp>
      <p:sp>
        <p:nvSpPr>
          <p:cNvPr id="6" name="TextBox 5">
            <a:extLst>
              <a:ext uri="{FF2B5EF4-FFF2-40B4-BE49-F238E27FC236}">
                <a16:creationId xmlns:a16="http://schemas.microsoft.com/office/drawing/2014/main" id="{CC9F1D81-9D4D-F9DB-781A-870636465418}"/>
              </a:ext>
            </a:extLst>
          </p:cNvPr>
          <p:cNvSpPr txBox="1"/>
          <p:nvPr/>
        </p:nvSpPr>
        <p:spPr>
          <a:xfrm>
            <a:off x="905068" y="961055"/>
            <a:ext cx="3359021" cy="58782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p>
        </p:txBody>
      </p:sp>
      <p:pic>
        <p:nvPicPr>
          <p:cNvPr id="7" name="Picture 6">
            <a:extLst>
              <a:ext uri="{FF2B5EF4-FFF2-40B4-BE49-F238E27FC236}">
                <a16:creationId xmlns:a16="http://schemas.microsoft.com/office/drawing/2014/main" id="{DC8A6D8B-B043-9FE5-3BBC-3E6487DB5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649"/>
            <a:ext cx="1043411" cy="962025"/>
          </a:xfrm>
          <a:prstGeom prst="rect">
            <a:avLst/>
          </a:prstGeom>
        </p:spPr>
      </p:pic>
    </p:spTree>
    <p:extLst>
      <p:ext uri="{BB962C8B-B14F-4D97-AF65-F5344CB8AC3E}">
        <p14:creationId xmlns:p14="http://schemas.microsoft.com/office/powerpoint/2010/main" val="1423807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C35DBF-3044-9AFE-AB16-85A217A73A29}"/>
              </a:ext>
            </a:extLst>
          </p:cNvPr>
          <p:cNvSpPr txBox="1"/>
          <p:nvPr/>
        </p:nvSpPr>
        <p:spPr>
          <a:xfrm>
            <a:off x="905068" y="961055"/>
            <a:ext cx="3359021" cy="58782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B521536D-F3FF-F8B6-22BC-CC73CE57FFCF}"/>
              </a:ext>
            </a:extLst>
          </p:cNvPr>
          <p:cNvSpPr txBox="1"/>
          <p:nvPr/>
        </p:nvSpPr>
        <p:spPr>
          <a:xfrm>
            <a:off x="634479" y="1586204"/>
            <a:ext cx="10795519" cy="5814412"/>
          </a:xfrm>
          <a:prstGeom prst="rect">
            <a:avLst/>
          </a:prstGeom>
          <a:noFill/>
        </p:spPr>
        <p:txBody>
          <a:bodyPr wrap="square" rtlCol="0">
            <a:spAutoFit/>
          </a:bodyPr>
          <a:lstStyle/>
          <a:p>
            <a:pPr marL="1257300" marR="8890" lvl="2" indent="-342900" algn="just" fontAlgn="base">
              <a:lnSpc>
                <a:spcPct val="153000"/>
              </a:lnSpc>
              <a:spcBef>
                <a:spcPts val="0"/>
              </a:spcBef>
              <a:spcAft>
                <a:spcPts val="255"/>
              </a:spcAft>
              <a:buClr>
                <a:schemeClr val="tx1"/>
              </a:buClr>
              <a:buSzPct val="100000"/>
              <a:buFont typeface="+mj-lt"/>
              <a:buAutoNum type="arabicPeriod"/>
            </a:pPr>
            <a:r>
              <a:rPr lang="en-US"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Soni J, Ansari U, Sharma D &amp; Soni S (2011). Predictive data mining for medical diagnosis: an overview of heart disease prediction. International Journal of Computer Applications, 17(8), 43-8  </a:t>
            </a:r>
            <a:endParaRPr lang="en-US" kern="100" dirty="0">
              <a:effectLst/>
              <a:latin typeface="Times New Roman" panose="02020603050405020304" pitchFamily="18" charset="0"/>
              <a:ea typeface="Times New Roman" panose="02020603050405020304" pitchFamily="18" charset="0"/>
            </a:endParaRPr>
          </a:p>
          <a:p>
            <a:pPr marL="1257300" marR="8890" lvl="2" indent="-342900" algn="just" fontAlgn="base">
              <a:lnSpc>
                <a:spcPct val="153000"/>
              </a:lnSpc>
              <a:spcBef>
                <a:spcPts val="0"/>
              </a:spcBef>
              <a:spcAft>
                <a:spcPts val="280"/>
              </a:spcAft>
              <a:buClr>
                <a:schemeClr val="tx1"/>
              </a:buClr>
              <a:buSzPct val="100000"/>
              <a:buFont typeface="+mj-lt"/>
              <a:buAutoNum type="arabicPeriod"/>
            </a:pPr>
            <a:r>
              <a:rPr lang="en-US"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Dangare</a:t>
            </a:r>
            <a:r>
              <a:rPr lang="en-US"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 S &amp; </a:t>
            </a:r>
            <a:r>
              <a:rPr lang="en-US"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Apte</a:t>
            </a:r>
            <a:r>
              <a:rPr lang="en-US"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a:t>
            </a:r>
            <a:r>
              <a:rPr lang="en-US" u="none" strike="noStrike" kern="10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t>
            </a:r>
            <a:r>
              <a:rPr lang="en-US"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(2012). Improved study of heart disease prediction system using data mining classification techniques. International Journal of Computer Applications, 47(10), 44-8.  </a:t>
            </a:r>
            <a:endParaRPr lang="en-US" kern="100" dirty="0">
              <a:effectLst/>
              <a:latin typeface="Times New Roman" panose="02020603050405020304" pitchFamily="18" charset="0"/>
              <a:ea typeface="Times New Roman" panose="02020603050405020304" pitchFamily="18" charset="0"/>
            </a:endParaRPr>
          </a:p>
          <a:p>
            <a:pPr marL="1257300" marR="8890" lvl="2" indent="-342900" algn="just" fontAlgn="base">
              <a:lnSpc>
                <a:spcPct val="153000"/>
              </a:lnSpc>
              <a:spcBef>
                <a:spcPts val="0"/>
              </a:spcBef>
              <a:spcAft>
                <a:spcPts val="330"/>
              </a:spcAft>
              <a:buClr>
                <a:schemeClr val="tx1"/>
              </a:buClr>
              <a:buSzPct val="100000"/>
              <a:buFont typeface="+mj-lt"/>
              <a:buAutoNum type="arabicPeriod"/>
            </a:pPr>
            <a:r>
              <a:rPr lang="en-US"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Ordonez C (2006). Association rule discovery with the train and test approach for heart disease prediction. IEEE Transactions on Information Technology in Biomedicine, 10(2), 334-43.  </a:t>
            </a:r>
            <a:endParaRPr lang="en-US" kern="100" dirty="0">
              <a:effectLst/>
              <a:latin typeface="Times New Roman" panose="02020603050405020304" pitchFamily="18" charset="0"/>
              <a:ea typeface="Times New Roman" panose="02020603050405020304" pitchFamily="18" charset="0"/>
            </a:endParaRPr>
          </a:p>
          <a:p>
            <a:pPr marL="1257300" marR="8890" lvl="2" indent="-342900" algn="just" fontAlgn="base">
              <a:lnSpc>
                <a:spcPct val="153000"/>
              </a:lnSpc>
              <a:spcBef>
                <a:spcPts val="0"/>
              </a:spcBef>
              <a:spcAft>
                <a:spcPts val="235"/>
              </a:spcAft>
              <a:buClr>
                <a:schemeClr val="tx1"/>
              </a:buClr>
              <a:buSzPct val="100000"/>
              <a:buFont typeface="+mj-lt"/>
              <a:buAutoNum type="arabicPeriod"/>
            </a:pPr>
            <a:r>
              <a:rPr lang="en-US"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Shinde R, Arjun S, Patil P &amp; Waghmare J (2015). An intelligent heart disease prediction system using k-means clustering and Naïve Bayes algorithm. International Journal of Computer Science and Information Technologies, 6(1), 637-9.  </a:t>
            </a:r>
          </a:p>
          <a:p>
            <a:pPr marL="1257300" marR="8890" lvl="2" indent="-342900" algn="just" fontAlgn="base">
              <a:lnSpc>
                <a:spcPct val="153000"/>
              </a:lnSpc>
              <a:spcAft>
                <a:spcPts val="235"/>
              </a:spcAft>
              <a:buClr>
                <a:schemeClr val="tx1"/>
              </a:buClr>
              <a:buSzPct val="100000"/>
              <a:buFont typeface="+mj-lt"/>
              <a:buAutoNum type="arabicPeriod"/>
            </a:pPr>
            <a:r>
              <a:rPr lang="en-US"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Jee S H, Jang Y, Oh D J, Oh B H, Lee S H, Park S W &amp; Yun Y D (2014). A coronary heart disease prediction model: the Korean Heart Study. BMJ open, 4(5), e005025.  </a:t>
            </a:r>
          </a:p>
          <a:p>
            <a:pPr marL="1257300" marR="8890" lvl="2" indent="-342900" algn="just" fontAlgn="base">
              <a:lnSpc>
                <a:spcPct val="153000"/>
              </a:lnSpc>
              <a:spcBef>
                <a:spcPts val="0"/>
              </a:spcBef>
              <a:spcAft>
                <a:spcPts val="235"/>
              </a:spcAft>
              <a:buClr>
                <a:schemeClr val="tx1"/>
              </a:buClr>
              <a:buSzPct val="100000"/>
              <a:buFont typeface="+mj-lt"/>
              <a:buAutoNum type="arabicPeriod"/>
            </a:pPr>
            <a:endParaRPr lang="en-US"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buClr>
                <a:schemeClr val="tx1"/>
              </a:buClr>
              <a:buSzPct val="100000"/>
              <a:buFont typeface="+mj-lt"/>
              <a:buAutoNum type="arabicPeriod"/>
            </a:pPr>
            <a:endParaRPr lang="en-US" sz="2800" dirty="0"/>
          </a:p>
        </p:txBody>
      </p:sp>
      <p:pic>
        <p:nvPicPr>
          <p:cNvPr id="6" name="Picture 5">
            <a:extLst>
              <a:ext uri="{FF2B5EF4-FFF2-40B4-BE49-F238E27FC236}">
                <a16:creationId xmlns:a16="http://schemas.microsoft.com/office/drawing/2014/main" id="{44738816-06E5-4EC5-A0A0-31DBD8166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56"/>
            <a:ext cx="1043411" cy="962025"/>
          </a:xfrm>
          <a:prstGeom prst="rect">
            <a:avLst/>
          </a:prstGeom>
        </p:spPr>
      </p:pic>
    </p:spTree>
    <p:extLst>
      <p:ext uri="{BB962C8B-B14F-4D97-AF65-F5344CB8AC3E}">
        <p14:creationId xmlns:p14="http://schemas.microsoft.com/office/powerpoint/2010/main" val="1194722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07BC8A-625C-A6CE-6FD2-8341895545A7}"/>
              </a:ext>
            </a:extLst>
          </p:cNvPr>
          <p:cNvSpPr txBox="1"/>
          <p:nvPr/>
        </p:nvSpPr>
        <p:spPr>
          <a:xfrm>
            <a:off x="1085849" y="1038225"/>
            <a:ext cx="6210301" cy="584775"/>
          </a:xfrm>
          <a:prstGeom prst="rect">
            <a:avLst/>
          </a:prstGeom>
          <a:noFill/>
        </p:spPr>
        <p:txBody>
          <a:bodyPr wrap="square" rtlCol="0">
            <a:spAutoFit/>
          </a:bodyPr>
          <a:lstStyle/>
          <a:p>
            <a:pPr eaLnBrk="1" hangingPunct="1"/>
            <a:r>
              <a:rPr lang="en-IN" altLang="en-US" sz="3200" b="1" dirty="0">
                <a:solidFill>
                  <a:schemeClr val="bg1"/>
                </a:solidFill>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DF991EC4-FFF4-13C9-6F3C-3E4719354E90}"/>
              </a:ext>
            </a:extLst>
          </p:cNvPr>
          <p:cNvSpPr txBox="1"/>
          <p:nvPr/>
        </p:nvSpPr>
        <p:spPr>
          <a:xfrm>
            <a:off x="714374" y="1647825"/>
            <a:ext cx="10601326" cy="3892861"/>
          </a:xfrm>
          <a:prstGeom prst="rect">
            <a:avLst/>
          </a:prstGeom>
          <a:noFill/>
        </p:spPr>
        <p:txBody>
          <a:bodyPr wrap="square" rtlCol="0">
            <a:spAutoFit/>
          </a:bodyPr>
          <a:lstStyle/>
          <a:p>
            <a:pPr marL="457200" indent="-457200" algn="just">
              <a:lnSpc>
                <a:spcPct val="150000"/>
              </a:lnSpc>
              <a:buFont typeface="Courier New" panose="02070309020205020404" pitchFamily="49" charset="0"/>
              <a:buChar char="o"/>
            </a:pPr>
            <a:r>
              <a:rPr lang="en-US" sz="2800" dirty="0">
                <a:solidFill>
                  <a:schemeClr val="bg1"/>
                </a:solidFill>
                <a:latin typeface="Times New Roman" panose="02020603050405020304" pitchFamily="18" charset="0"/>
                <a:cs typeface="Times New Roman" panose="02020603050405020304" pitchFamily="18" charset="0"/>
              </a:rPr>
              <a:t>Heart disease refers to a range of conditions that affect the heart, including coronary artery disease, arrhythmias, and heart defects.</a:t>
            </a:r>
          </a:p>
          <a:p>
            <a:pPr marL="457200" indent="-457200" algn="just">
              <a:lnSpc>
                <a:spcPct val="150000"/>
              </a:lnSpc>
              <a:buFont typeface="Courier New" panose="02070309020205020404" pitchFamily="49" charset="0"/>
              <a:buChar char="o"/>
            </a:pPr>
            <a:r>
              <a:rPr lang="en-US" sz="2800" dirty="0">
                <a:solidFill>
                  <a:schemeClr val="bg1"/>
                </a:solidFill>
                <a:latin typeface="Times New Roman" panose="02020603050405020304" pitchFamily="18" charset="0"/>
                <a:cs typeface="Times New Roman" panose="02020603050405020304" pitchFamily="18" charset="0"/>
              </a:rPr>
              <a:t>It is the leading cause of death globally, with risk factors including high blood pressure, high cholesterol, and smoking.</a:t>
            </a:r>
          </a:p>
          <a:p>
            <a:pPr marL="457200" indent="-457200" algn="just">
              <a:lnSpc>
                <a:spcPct val="150000"/>
              </a:lnSpc>
              <a:buFont typeface="Courier New" panose="02070309020205020404" pitchFamily="49" charset="0"/>
              <a:buChar char="o"/>
            </a:pPr>
            <a:r>
              <a:rPr lang="en-US" sz="2800" dirty="0">
                <a:solidFill>
                  <a:schemeClr val="bg1"/>
                </a:solidFill>
                <a:latin typeface="Times New Roman" panose="02020603050405020304" pitchFamily="18" charset="0"/>
                <a:cs typeface="Times New Roman" panose="02020603050405020304" pitchFamily="18" charset="0"/>
              </a:rPr>
              <a:t>Prevention and early detection are crucial in managing the disease.</a:t>
            </a:r>
          </a:p>
          <a:p>
            <a:pPr marL="457200" indent="-457200" algn="just">
              <a:lnSpc>
                <a:spcPct val="150000"/>
              </a:lnSpc>
              <a:buFont typeface="Courier New" panose="02070309020205020404" pitchFamily="49" charset="0"/>
              <a:buChar char="o"/>
            </a:pPr>
            <a:r>
              <a:rPr lang="en-US" sz="2800" dirty="0">
                <a:solidFill>
                  <a:schemeClr val="bg1"/>
                </a:solidFill>
                <a:latin typeface="Times New Roman" panose="02020603050405020304" pitchFamily="18" charset="0"/>
                <a:cs typeface="Times New Roman" panose="02020603050405020304" pitchFamily="18" charset="0"/>
              </a:rPr>
              <a:t>This issue can be solved by adopting machine language</a:t>
            </a:r>
          </a:p>
        </p:txBody>
      </p:sp>
      <p:pic>
        <p:nvPicPr>
          <p:cNvPr id="7" name="Picture 6">
            <a:extLst>
              <a:ext uri="{FF2B5EF4-FFF2-40B4-BE49-F238E27FC236}">
                <a16:creationId xmlns:a16="http://schemas.microsoft.com/office/drawing/2014/main" id="{BD780AE4-0BDC-CC0F-5E8E-EB6ADFE28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53742" cy="971550"/>
          </a:xfrm>
          <a:prstGeom prst="rect">
            <a:avLst/>
          </a:prstGeom>
        </p:spPr>
      </p:pic>
    </p:spTree>
    <p:extLst>
      <p:ext uri="{BB962C8B-B14F-4D97-AF65-F5344CB8AC3E}">
        <p14:creationId xmlns:p14="http://schemas.microsoft.com/office/powerpoint/2010/main" val="205072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2E7EBA-1E13-54C6-D140-86D9BA69D9BD}"/>
              </a:ext>
            </a:extLst>
          </p:cNvPr>
          <p:cNvSpPr txBox="1"/>
          <p:nvPr/>
        </p:nvSpPr>
        <p:spPr>
          <a:xfrm>
            <a:off x="876300" y="1095375"/>
            <a:ext cx="5972175" cy="584775"/>
          </a:xfrm>
          <a:prstGeom prst="rect">
            <a:avLst/>
          </a:prstGeom>
          <a:noFill/>
        </p:spPr>
        <p:txBody>
          <a:bodyPr wrap="square" rtlCol="0">
            <a:spAutoFit/>
          </a:bodyPr>
          <a:lstStyle/>
          <a:p>
            <a:pPr eaLnBrk="1" hangingPunct="1"/>
            <a:r>
              <a:rPr lang="en-IN" altLang="en-US" sz="3200" b="1" dirty="0">
                <a:solidFill>
                  <a:schemeClr val="bg1"/>
                </a:solidFill>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1AFA1B8B-2C32-8456-DF42-89153C5617EB}"/>
              </a:ext>
            </a:extLst>
          </p:cNvPr>
          <p:cNvSpPr txBox="1"/>
          <p:nvPr/>
        </p:nvSpPr>
        <p:spPr>
          <a:xfrm>
            <a:off x="942974" y="1676400"/>
            <a:ext cx="10439401" cy="3985194"/>
          </a:xfrm>
          <a:prstGeom prst="rect">
            <a:avLst/>
          </a:prstGeom>
          <a:noFill/>
        </p:spPr>
        <p:txBody>
          <a:bodyPr wrap="square" rtlCol="0">
            <a:spAutoFit/>
          </a:bodyPr>
          <a:lstStyle/>
          <a:p>
            <a:pPr algn="just">
              <a:lnSpc>
                <a:spcPct val="150000"/>
              </a:lnSpc>
            </a:pPr>
            <a:r>
              <a:rPr lang="en-US" sz="3200" dirty="0">
                <a:solidFill>
                  <a:schemeClr val="bg1"/>
                </a:solidFill>
              </a:rPr>
              <a:t> </a:t>
            </a:r>
            <a:r>
              <a:rPr lang="en-US" sz="2800" dirty="0">
                <a:solidFill>
                  <a:schemeClr val="bg1"/>
                </a:solidFill>
                <a:latin typeface="Times New Roman" panose="02020603050405020304" pitchFamily="18" charset="0"/>
                <a:cs typeface="Times New Roman" panose="02020603050405020304" pitchFamily="18" charset="0"/>
              </a:rPr>
              <a:t>This study aims to develop a predictive model for identifying the risk of heart disease based on various risk factors. The model utilizes machine learning algorithms to analyze the data and provide accurate predictions. The results indicate that the model can effectively identify individuals with a high risk of developing heart disease, allowing for early intervention and prevention strategies.</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7A24195-4320-C1EE-D266-E2A1E4746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53742" cy="971550"/>
          </a:xfrm>
          <a:prstGeom prst="rect">
            <a:avLst/>
          </a:prstGeom>
        </p:spPr>
      </p:pic>
    </p:spTree>
    <p:extLst>
      <p:ext uri="{BB962C8B-B14F-4D97-AF65-F5344CB8AC3E}">
        <p14:creationId xmlns:p14="http://schemas.microsoft.com/office/powerpoint/2010/main" val="4247386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6815E8-BD5B-42F2-541B-012274BE5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43411" cy="962025"/>
          </a:xfrm>
          <a:prstGeom prst="rect">
            <a:avLst/>
          </a:prstGeom>
        </p:spPr>
      </p:pic>
      <p:sp>
        <p:nvSpPr>
          <p:cNvPr id="4" name="TextBox 3">
            <a:extLst>
              <a:ext uri="{FF2B5EF4-FFF2-40B4-BE49-F238E27FC236}">
                <a16:creationId xmlns:a16="http://schemas.microsoft.com/office/drawing/2014/main" id="{DDF31FB6-1560-AD7A-89E4-2F9EB67588E4}"/>
              </a:ext>
            </a:extLst>
          </p:cNvPr>
          <p:cNvSpPr txBox="1"/>
          <p:nvPr/>
        </p:nvSpPr>
        <p:spPr>
          <a:xfrm>
            <a:off x="885825" y="885825"/>
            <a:ext cx="9163050" cy="584775"/>
          </a:xfrm>
          <a:prstGeom prst="rect">
            <a:avLst/>
          </a:prstGeom>
          <a:noFill/>
        </p:spPr>
        <p:txBody>
          <a:bodyPr wrap="square" rtlCol="0">
            <a:spAutoFit/>
          </a:bodyPr>
          <a:lstStyle/>
          <a:p>
            <a:pPr eaLnBrk="1" hangingPunct="1"/>
            <a:r>
              <a:rPr lang="en-IN" altLang="en-US" sz="3200" b="1" dirty="0">
                <a:latin typeface="Times New Roman" panose="02020603050405020304" pitchFamily="18" charset="0"/>
                <a:cs typeface="Times New Roman" panose="02020603050405020304" pitchFamily="18" charset="0"/>
              </a:rPr>
              <a:t>DRAWBACKS OF EXISTING SYSTEMS  :</a:t>
            </a:r>
          </a:p>
        </p:txBody>
      </p:sp>
      <p:sp>
        <p:nvSpPr>
          <p:cNvPr id="6" name="TextBox 5">
            <a:extLst>
              <a:ext uri="{FF2B5EF4-FFF2-40B4-BE49-F238E27FC236}">
                <a16:creationId xmlns:a16="http://schemas.microsoft.com/office/drawing/2014/main" id="{D800ACE9-1A6C-B652-1998-4F852B304526}"/>
              </a:ext>
            </a:extLst>
          </p:cNvPr>
          <p:cNvSpPr txBox="1"/>
          <p:nvPr/>
        </p:nvSpPr>
        <p:spPr>
          <a:xfrm>
            <a:off x="1033886" y="1594425"/>
            <a:ext cx="5052589" cy="3892861"/>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1. Limited scope of risk factors</a:t>
            </a:r>
          </a:p>
          <a:p>
            <a:pPr>
              <a:lnSpc>
                <a:spcPct val="150000"/>
              </a:lnSpc>
            </a:pPr>
            <a:r>
              <a:rPr lang="en-US" sz="2800" dirty="0">
                <a:latin typeface="Times New Roman" panose="02020603050405020304" pitchFamily="18" charset="0"/>
                <a:cs typeface="Times New Roman" panose="02020603050405020304" pitchFamily="18" charset="0"/>
              </a:rPr>
              <a:t>2. Lack of personalized approach</a:t>
            </a:r>
          </a:p>
          <a:p>
            <a:pPr>
              <a:lnSpc>
                <a:spcPct val="150000"/>
              </a:lnSpc>
            </a:pPr>
            <a:r>
              <a:rPr lang="en-US" sz="2800" dirty="0">
                <a:latin typeface="Times New Roman" panose="02020603050405020304" pitchFamily="18" charset="0"/>
                <a:cs typeface="Times New Roman" panose="02020603050405020304" pitchFamily="18" charset="0"/>
              </a:rPr>
              <a:t>3. Reliance on self-reported data</a:t>
            </a:r>
          </a:p>
          <a:p>
            <a:pPr>
              <a:lnSpc>
                <a:spcPct val="150000"/>
              </a:lnSpc>
            </a:pPr>
            <a:r>
              <a:rPr lang="en-US" sz="2800" dirty="0">
                <a:latin typeface="Times New Roman" panose="02020603050405020304" pitchFamily="18" charset="0"/>
                <a:cs typeface="Times New Roman" panose="02020603050405020304" pitchFamily="18" charset="0"/>
              </a:rPr>
              <a:t>4. Inaccuracy in diagnosis</a:t>
            </a:r>
          </a:p>
          <a:p>
            <a:pPr>
              <a:lnSpc>
                <a:spcPct val="150000"/>
              </a:lnSpc>
            </a:pPr>
            <a:r>
              <a:rPr lang="en-US" sz="2800" dirty="0">
                <a:latin typeface="Times New Roman" panose="02020603050405020304" pitchFamily="18" charset="0"/>
                <a:cs typeface="Times New Roman" panose="02020603050405020304" pitchFamily="18" charset="0"/>
              </a:rPr>
              <a:t>5. Limited accessibility</a:t>
            </a:r>
          </a:p>
          <a:p>
            <a:pPr>
              <a:lnSpc>
                <a:spcPct val="150000"/>
              </a:lnSpc>
            </a:pPr>
            <a:r>
              <a:rPr lang="en-US" sz="2800" dirty="0">
                <a:latin typeface="Times New Roman" panose="02020603050405020304" pitchFamily="18" charset="0"/>
                <a:cs typeface="Times New Roman" panose="02020603050405020304" pitchFamily="18" charset="0"/>
              </a:rPr>
              <a:t>6. Costly and time-consuming</a:t>
            </a:r>
          </a:p>
        </p:txBody>
      </p:sp>
    </p:spTree>
    <p:extLst>
      <p:ext uri="{BB962C8B-B14F-4D97-AF65-F5344CB8AC3E}">
        <p14:creationId xmlns:p14="http://schemas.microsoft.com/office/powerpoint/2010/main" val="340857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4000" r="-4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E85CC6-99D6-6030-9CCE-1ACADBEC2DFC}"/>
              </a:ext>
            </a:extLst>
          </p:cNvPr>
          <p:cNvSpPr txBox="1"/>
          <p:nvPr/>
        </p:nvSpPr>
        <p:spPr>
          <a:xfrm>
            <a:off x="1266824" y="895350"/>
            <a:ext cx="6505576" cy="742511"/>
          </a:xfrm>
          <a:prstGeom prst="rect">
            <a:avLst/>
          </a:prstGeom>
          <a:noFill/>
        </p:spPr>
        <p:txBody>
          <a:bodyPr wrap="square" rtlCol="0">
            <a:spAutoFit/>
          </a:bodyPr>
          <a:lstStyle/>
          <a:p>
            <a:pPr eaLnBrk="1" hangingPunct="1">
              <a:lnSpc>
                <a:spcPct val="150000"/>
              </a:lnSpc>
            </a:pPr>
            <a:r>
              <a:rPr lang="en-IN" altLang="en-US" sz="3200" b="1" dirty="0">
                <a:solidFill>
                  <a:schemeClr val="bg1"/>
                </a:solidFill>
                <a:latin typeface="Times New Roman" panose="02020603050405020304" pitchFamily="18" charset="0"/>
                <a:cs typeface="Times New Roman" panose="02020603050405020304" pitchFamily="18" charset="0"/>
              </a:rPr>
              <a:t>PROPOSED WORK</a:t>
            </a:r>
          </a:p>
        </p:txBody>
      </p:sp>
      <p:pic>
        <p:nvPicPr>
          <p:cNvPr id="3" name="Picture 2">
            <a:extLst>
              <a:ext uri="{FF2B5EF4-FFF2-40B4-BE49-F238E27FC236}">
                <a16:creationId xmlns:a16="http://schemas.microsoft.com/office/drawing/2014/main" id="{6E12FAD8-5ED5-8862-F7AE-6DEE552CC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43411" cy="962025"/>
          </a:xfrm>
          <a:prstGeom prst="rect">
            <a:avLst/>
          </a:prstGeom>
        </p:spPr>
      </p:pic>
      <p:sp>
        <p:nvSpPr>
          <p:cNvPr id="6" name="TextBox 5">
            <a:extLst>
              <a:ext uri="{FF2B5EF4-FFF2-40B4-BE49-F238E27FC236}">
                <a16:creationId xmlns:a16="http://schemas.microsoft.com/office/drawing/2014/main" id="{8CF7535A-34DE-B4DA-2291-F4FF4B4A00E2}"/>
              </a:ext>
            </a:extLst>
          </p:cNvPr>
          <p:cNvSpPr txBox="1"/>
          <p:nvPr/>
        </p:nvSpPr>
        <p:spPr>
          <a:xfrm>
            <a:off x="1504950" y="1866900"/>
            <a:ext cx="9620250" cy="3246530"/>
          </a:xfrm>
          <a:prstGeom prst="rect">
            <a:avLst/>
          </a:prstGeom>
          <a:noFill/>
        </p:spPr>
        <p:txBody>
          <a:bodyPr wrap="square" rtlCol="0">
            <a:spAutoFit/>
          </a:bodyPr>
          <a:lstStyle/>
          <a:p>
            <a:pPr algn="just">
              <a:lnSpc>
                <a:spcPct val="150000"/>
              </a:lnSpc>
            </a:pPr>
            <a:r>
              <a:rPr lang="en-US" sz="2800" dirty="0">
                <a:solidFill>
                  <a:schemeClr val="bg1"/>
                </a:solidFill>
                <a:latin typeface="Times New Roman" panose="02020603050405020304" pitchFamily="18" charset="0"/>
                <a:cs typeface="Times New Roman" panose="02020603050405020304" pitchFamily="18" charset="0"/>
              </a:rPr>
              <a:t>           This project aims to develop a machine learning model for predicting the risk of heart disease in individuals. The model will be trained using a large dataset of patient information, including medical history and lifestyle factors, and will utilize advanced algorithms to provide accurate risk assessments.</a:t>
            </a:r>
          </a:p>
        </p:txBody>
      </p:sp>
    </p:spTree>
    <p:extLst>
      <p:ext uri="{BB962C8B-B14F-4D97-AF65-F5344CB8AC3E}">
        <p14:creationId xmlns:p14="http://schemas.microsoft.com/office/powerpoint/2010/main" val="2699343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04B94B-5223-F4B1-55FC-FAEF0DE241CA}"/>
              </a:ext>
            </a:extLst>
          </p:cNvPr>
          <p:cNvSpPr txBox="1"/>
          <p:nvPr/>
        </p:nvSpPr>
        <p:spPr>
          <a:xfrm>
            <a:off x="276225" y="1524000"/>
            <a:ext cx="462915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MACHINE LANGUAGE:</a:t>
            </a:r>
          </a:p>
        </p:txBody>
      </p:sp>
      <p:sp>
        <p:nvSpPr>
          <p:cNvPr id="5" name="Rectangle 4">
            <a:extLst>
              <a:ext uri="{FF2B5EF4-FFF2-40B4-BE49-F238E27FC236}">
                <a16:creationId xmlns:a16="http://schemas.microsoft.com/office/drawing/2014/main" id="{40E44F17-06C5-01FE-F262-AC89F2AAB8E6}"/>
              </a:ext>
            </a:extLst>
          </p:cNvPr>
          <p:cNvSpPr/>
          <p:nvPr/>
        </p:nvSpPr>
        <p:spPr>
          <a:xfrm>
            <a:off x="4381501" y="-23515"/>
            <a:ext cx="5035726" cy="742511"/>
          </a:xfrm>
          <a:prstGeom prst="rect">
            <a:avLst/>
          </a:prstGeom>
          <a:noFill/>
        </p:spPr>
        <p:txBody>
          <a:bodyPr wrap="square" lIns="91440" tIns="45720" rIns="91440" bIns="45720">
            <a:spAutoFit/>
          </a:bodyPr>
          <a:lstStyle/>
          <a:p>
            <a:pPr eaLnBrk="1" hangingPunct="1">
              <a:lnSpc>
                <a:spcPct val="150000"/>
              </a:lnSpc>
            </a:pPr>
            <a:r>
              <a:rPr lang="en-IN" altLang="en-US" sz="3200" b="1" dirty="0">
                <a:solidFill>
                  <a:schemeClr val="bg1"/>
                </a:solidFill>
                <a:latin typeface="Times New Roman" panose="02020603050405020304" pitchFamily="18" charset="0"/>
                <a:cs typeface="Times New Roman" panose="02020603050405020304" pitchFamily="18" charset="0"/>
              </a:rPr>
              <a:t>Algorithms / Methods Used</a:t>
            </a:r>
          </a:p>
        </p:txBody>
      </p:sp>
      <p:sp>
        <p:nvSpPr>
          <p:cNvPr id="6" name="TextBox 5">
            <a:extLst>
              <a:ext uri="{FF2B5EF4-FFF2-40B4-BE49-F238E27FC236}">
                <a16:creationId xmlns:a16="http://schemas.microsoft.com/office/drawing/2014/main" id="{FF80FC79-D91E-700E-B188-42B49B6D2892}"/>
              </a:ext>
            </a:extLst>
          </p:cNvPr>
          <p:cNvSpPr txBox="1"/>
          <p:nvPr/>
        </p:nvSpPr>
        <p:spPr>
          <a:xfrm>
            <a:off x="666750" y="2000249"/>
            <a:ext cx="8439150"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b="0" i="0" dirty="0">
                <a:solidFill>
                  <a:schemeClr val="bg1"/>
                </a:solidFill>
                <a:effectLst/>
                <a:latin typeface="Times New Roman" panose="02020603050405020304" pitchFamily="18" charset="0"/>
                <a:cs typeface="Times New Roman" panose="02020603050405020304" pitchFamily="18" charset="0"/>
              </a:rPr>
              <a:t>Machine learning (ML) is a subset of artificial intelligence (AI) that allows computers to learn and improve from experience without being explicitly programmed. </a:t>
            </a:r>
          </a:p>
        </p:txBody>
      </p:sp>
      <p:sp>
        <p:nvSpPr>
          <p:cNvPr id="7" name="TextBox 6">
            <a:extLst>
              <a:ext uri="{FF2B5EF4-FFF2-40B4-BE49-F238E27FC236}">
                <a16:creationId xmlns:a16="http://schemas.microsoft.com/office/drawing/2014/main" id="{9DD305A7-CEC1-3DE3-4C67-2B1C159E2E31}"/>
              </a:ext>
            </a:extLst>
          </p:cNvPr>
          <p:cNvSpPr txBox="1"/>
          <p:nvPr/>
        </p:nvSpPr>
        <p:spPr>
          <a:xfrm>
            <a:off x="276225" y="3802556"/>
            <a:ext cx="3533775"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ALGORITHMS ARE USED:</a:t>
            </a:r>
          </a:p>
        </p:txBody>
      </p:sp>
      <p:sp>
        <p:nvSpPr>
          <p:cNvPr id="8" name="TextBox 7">
            <a:extLst>
              <a:ext uri="{FF2B5EF4-FFF2-40B4-BE49-F238E27FC236}">
                <a16:creationId xmlns:a16="http://schemas.microsoft.com/office/drawing/2014/main" id="{E9A8687E-D92A-C86A-6AED-D9EFB7CDEFA0}"/>
              </a:ext>
            </a:extLst>
          </p:cNvPr>
          <p:cNvSpPr txBox="1"/>
          <p:nvPr/>
        </p:nvSpPr>
        <p:spPr>
          <a:xfrm>
            <a:off x="523875" y="4143375"/>
            <a:ext cx="4381500" cy="1883657"/>
          </a:xfrm>
          <a:prstGeom prst="rect">
            <a:avLst/>
          </a:prstGeom>
          <a:noFill/>
        </p:spPr>
        <p:txBody>
          <a:bodyPr wrap="square" rtlCol="0">
            <a:spAutoFit/>
          </a:bodyPr>
          <a:lstStyle/>
          <a:p>
            <a:pPr marL="457200" indent="-457200" algn="just">
              <a:lnSpc>
                <a:spcPct val="150000"/>
              </a:lnSpc>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LOGISTIC REGRESSION</a:t>
            </a:r>
          </a:p>
          <a:p>
            <a:pPr marL="457200" indent="-457200" algn="just">
              <a:lnSpc>
                <a:spcPct val="150000"/>
              </a:lnSpc>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K NEIGHBORS CLASSIFIER</a:t>
            </a:r>
          </a:p>
          <a:p>
            <a:pPr marL="457200" indent="-457200" algn="just">
              <a:lnSpc>
                <a:spcPct val="150000"/>
              </a:lnSpc>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DECISION TREE CLASSIFIER</a:t>
            </a:r>
          </a:p>
          <a:p>
            <a:pPr marL="457200" indent="-457200" algn="just">
              <a:lnSpc>
                <a:spcPct val="150000"/>
              </a:lnSpc>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SUPPORT  VECTOR CLASSIFIER</a:t>
            </a:r>
          </a:p>
        </p:txBody>
      </p:sp>
      <p:pic>
        <p:nvPicPr>
          <p:cNvPr id="3" name="Picture 2">
            <a:extLst>
              <a:ext uri="{FF2B5EF4-FFF2-40B4-BE49-F238E27FC236}">
                <a16:creationId xmlns:a16="http://schemas.microsoft.com/office/drawing/2014/main" id="{9F812DE8-8082-5480-32CB-ABCF1976E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43411" cy="962025"/>
          </a:xfrm>
          <a:prstGeom prst="rect">
            <a:avLst/>
          </a:prstGeom>
        </p:spPr>
      </p:pic>
    </p:spTree>
    <p:extLst>
      <p:ext uri="{BB962C8B-B14F-4D97-AF65-F5344CB8AC3E}">
        <p14:creationId xmlns:p14="http://schemas.microsoft.com/office/powerpoint/2010/main" val="296431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573171-5F67-AA1C-1627-E7567155069C}"/>
              </a:ext>
            </a:extLst>
          </p:cNvPr>
          <p:cNvSpPr txBox="1"/>
          <p:nvPr/>
        </p:nvSpPr>
        <p:spPr>
          <a:xfrm>
            <a:off x="200025" y="952530"/>
            <a:ext cx="513397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LOGISTIC REGRESSION:</a:t>
            </a:r>
          </a:p>
        </p:txBody>
      </p:sp>
      <p:sp>
        <p:nvSpPr>
          <p:cNvPr id="5" name="TextBox 4">
            <a:extLst>
              <a:ext uri="{FF2B5EF4-FFF2-40B4-BE49-F238E27FC236}">
                <a16:creationId xmlns:a16="http://schemas.microsoft.com/office/drawing/2014/main" id="{49A31618-FCD4-3F4F-7594-5CC1745E46CA}"/>
              </a:ext>
            </a:extLst>
          </p:cNvPr>
          <p:cNvSpPr txBox="1"/>
          <p:nvPr/>
        </p:nvSpPr>
        <p:spPr>
          <a:xfrm>
            <a:off x="314325" y="1600200"/>
            <a:ext cx="5762625" cy="44579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Logistic regression is a statistical method used to analyze and model relationships between a binary dependent variable and one or more independent variables. </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estimates the probability of the dependent variable taking a particular value based on the values of the independent variables</a:t>
            </a: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9101AF9-2B6E-A807-0257-8455F4F4E850}"/>
              </a:ext>
            </a:extLst>
          </p:cNvPr>
          <p:cNvSpPr/>
          <p:nvPr/>
        </p:nvSpPr>
        <p:spPr>
          <a:xfrm>
            <a:off x="6456784" y="1156996"/>
            <a:ext cx="5287541" cy="525332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2521F97-D9EA-44B9-7894-2F5F94D80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43411" cy="962025"/>
          </a:xfrm>
          <a:prstGeom prst="rect">
            <a:avLst/>
          </a:prstGeom>
        </p:spPr>
      </p:pic>
    </p:spTree>
    <p:extLst>
      <p:ext uri="{BB962C8B-B14F-4D97-AF65-F5344CB8AC3E}">
        <p14:creationId xmlns:p14="http://schemas.microsoft.com/office/powerpoint/2010/main" val="387190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3C61B3-45D0-E543-554C-91C3AD587A28}"/>
              </a:ext>
            </a:extLst>
          </p:cNvPr>
          <p:cNvSpPr txBox="1"/>
          <p:nvPr/>
        </p:nvSpPr>
        <p:spPr>
          <a:xfrm>
            <a:off x="228600" y="1343025"/>
            <a:ext cx="5600700"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K NEIGHBORS CLASSIFIER:</a:t>
            </a:r>
          </a:p>
          <a:p>
            <a:endParaRPr lang="en-US"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7F00E62-0A3E-C565-0ED3-98726CCD643C}"/>
              </a:ext>
            </a:extLst>
          </p:cNvPr>
          <p:cNvSpPr txBox="1"/>
          <p:nvPr/>
        </p:nvSpPr>
        <p:spPr>
          <a:xfrm>
            <a:off x="323850" y="1914526"/>
            <a:ext cx="6096000" cy="3960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0" i="0" dirty="0" err="1">
                <a:effectLst/>
                <a:latin typeface="Times New Roman" panose="02020603050405020304" pitchFamily="18" charset="0"/>
                <a:cs typeface="Times New Roman" panose="02020603050405020304" pitchFamily="18" charset="0"/>
              </a:rPr>
              <a:t>KNeighborsClassifier</a:t>
            </a:r>
            <a:r>
              <a:rPr lang="en-US" sz="2400" b="0" i="0" dirty="0">
                <a:effectLst/>
                <a:latin typeface="Times New Roman" panose="02020603050405020304" pitchFamily="18" charset="0"/>
                <a:cs typeface="Times New Roman" panose="02020603050405020304" pitchFamily="18" charset="0"/>
              </a:rPr>
              <a:t> is a machine learning algorithm used for classification tasks. </a:t>
            </a:r>
          </a:p>
          <a:p>
            <a:pPr marL="285750" indent="-285750">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K Nearest Neighbors (KNN) Classifier is a type of supervised learning algorithm that can be used for classification tasks. It classifies new data points based on their similarity to the data points in the training set.</a:t>
            </a: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1D7BE37-4660-CACF-8AA6-631FCCEEA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653"/>
            <a:ext cx="1043411" cy="962025"/>
          </a:xfrm>
          <a:prstGeom prst="rect">
            <a:avLst/>
          </a:prstGeom>
        </p:spPr>
      </p:pic>
      <p:sp>
        <p:nvSpPr>
          <p:cNvPr id="8" name="Rectangle 7">
            <a:extLst>
              <a:ext uri="{FF2B5EF4-FFF2-40B4-BE49-F238E27FC236}">
                <a16:creationId xmlns:a16="http://schemas.microsoft.com/office/drawing/2014/main" id="{A3A28732-42EA-98A2-EBF5-7735A420A35C}"/>
              </a:ext>
            </a:extLst>
          </p:cNvPr>
          <p:cNvSpPr/>
          <p:nvPr/>
        </p:nvSpPr>
        <p:spPr>
          <a:xfrm>
            <a:off x="6515100" y="1091682"/>
            <a:ext cx="4982547" cy="488924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56389"/>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544</TotalTime>
  <Words>905</Words>
  <Application>Microsoft Office PowerPoint</Application>
  <PresentationFormat>Widescreen</PresentationFormat>
  <Paragraphs>87</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Courier New</vt:lpstr>
      <vt:lpstr>Roboto</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Bhanu Prasad</dc:creator>
  <cp:lastModifiedBy>Bhanu Prasad</cp:lastModifiedBy>
  <cp:revision>10</cp:revision>
  <dcterms:created xsi:type="dcterms:W3CDTF">2023-05-05T11:35:12Z</dcterms:created>
  <dcterms:modified xsi:type="dcterms:W3CDTF">2023-05-12T09:00:49Z</dcterms:modified>
</cp:coreProperties>
</file>