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Libre Baskerville"/>
      <p:regular r:id="rId26"/>
      <p:bold r:id="rId27"/>
      <p:italic r:id="rId28"/>
    </p:embeddedFont>
    <p:embeddedFont>
      <p:font typeface="Quattrocento Sans"/>
      <p:regular r:id="rId29"/>
      <p:bold r:id="rId30"/>
      <p:italic r:id="rId31"/>
      <p:boldItalic r:id="rId32"/>
    </p:embeddedFon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ibreBaskerville-regular.fntdata"/><Relationship Id="rId25" Type="http://schemas.openxmlformats.org/officeDocument/2006/relationships/slide" Target="slides/slide19.xml"/><Relationship Id="rId28" Type="http://schemas.openxmlformats.org/officeDocument/2006/relationships/font" Target="fonts/LibreBaskerville-italic.fntdata"/><Relationship Id="rId27" Type="http://schemas.openxmlformats.org/officeDocument/2006/relationships/font" Target="fonts/LibreBaskervill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5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7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22b92971a_1_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9" name="Google Shape;129;g2d22b92971a_1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22b92971a_1_1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d22b92971a_1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22b92971a_1_1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d22b92971a_1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22b92971a_1_1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d22b92971a_1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22b92971a_1_1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d22b92971a_1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22b92971a_1_1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d22b92971a_1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22b92971a_1_1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d22b92971a_1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22b92971a_1_1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d22b92971a_1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22b92971a_1_1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d22b92971a_1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22b92971a_1_1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2d22b92971a_1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22b92971a_1_1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8" name="Google Shape;268;g2d22b92971a_1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22b92971a_1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d22b92971a_1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22b92971a_1_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d22b92971a_1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22b92971a_1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d22b92971a_1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22b92971a_1_1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d22b92971a_1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22b92971a_1_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d22b92971a_1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22b92971a_1_1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d22b92971a_1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22b92971a_1_1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d22b92971a_1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22b92971a_1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d22b92971a_1_1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2d22b92971a_1_1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10674" y="4638738"/>
            <a:ext cx="2419048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10674" y="4638738"/>
            <a:ext cx="2419048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10674" y="4638738"/>
            <a:ext cx="2419048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10674" y="4638738"/>
            <a:ext cx="2419048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10674" y="4638738"/>
            <a:ext cx="2419048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10674" y="4638738"/>
            <a:ext cx="2419048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10674" y="4638738"/>
            <a:ext cx="2419048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10674" y="4638738"/>
            <a:ext cx="2419048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10674" y="4638738"/>
            <a:ext cx="2419048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" y="14748"/>
            <a:ext cx="9143111" cy="502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533400" y="2736870"/>
            <a:ext cx="80772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sng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Exploring the Meteoric Rise</a:t>
            </a:r>
            <a:r>
              <a:rPr b="1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b="1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Unveiling the Fastest Growing Private Companies and Startups Worldwide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sng" cap="none" strike="noStrike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Bhanu Prasad 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Bhavani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Irfan raza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473792" y="78736"/>
            <a:ext cx="7886700" cy="444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GB" u="sng">
                <a:latin typeface="Times New Roman"/>
                <a:ea typeface="Times New Roman"/>
                <a:cs typeface="Times New Roman"/>
                <a:sym typeface="Times New Roman"/>
              </a:rPr>
              <a:t>Comparison of India and USA  Based on Top Industry Revenue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863" y="631723"/>
            <a:ext cx="3359291" cy="236331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10" name="Google Shape;21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631723"/>
            <a:ext cx="3481656" cy="236331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11" name="Google Shape;211;p33"/>
          <p:cNvSpPr txBox="1"/>
          <p:nvPr/>
        </p:nvSpPr>
        <p:spPr>
          <a:xfrm>
            <a:off x="473792" y="2995017"/>
            <a:ext cx="5309400" cy="24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The current plot focuses on the revenue distribution of industries within India.</a:t>
            </a:r>
            <a:endParaRPr sz="1100"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It highlights five sectors: Technology, Finance, Retail, Healthcare, and Human Resources.</a:t>
            </a:r>
            <a:endParaRPr sz="1100"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Technology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: In both plots, Technology plays a significant role. In India, it contributes 32.3%, while globally, it’s a dominant sector.</a:t>
            </a:r>
            <a:endParaRPr sz="1100"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Finance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: India’s Finance sector (20.3%) is comparable to the global Finance share.</a:t>
            </a:r>
            <a:endParaRPr sz="1100"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Healthcare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: India’s Healthcare (13.7%) aligns with the global trend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900" y="932400"/>
            <a:ext cx="5155674" cy="39926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17" name="Google Shape;217;p34"/>
          <p:cNvSpPr txBox="1"/>
          <p:nvPr/>
        </p:nvSpPr>
        <p:spPr>
          <a:xfrm>
            <a:off x="5969805" y="932411"/>
            <a:ext cx="29055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1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Indian Companies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: Despite lower revenue, Indian companies have a larger number of employees.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Indian companies prioritize employee growth and talent acquisition.</a:t>
            </a:r>
            <a:endParaRPr sz="1100"/>
          </a:p>
          <a:p>
            <a:pPr indent="-1397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397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1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Global Companies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: While global companies have higher revenue, their employee count is comparatively lower.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Global companies focus on revenue generation but may have leaner workforces.</a:t>
            </a:r>
            <a:endParaRPr sz="1100"/>
          </a:p>
          <a:p>
            <a:pPr indent="-1397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448600" y="157350"/>
            <a:ext cx="81144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GB" sz="2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Indian Companies with Global Counterparts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222283" y="170734"/>
            <a:ext cx="78867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GB"/>
              <a:t>          </a:t>
            </a:r>
            <a:r>
              <a:rPr b="1" lang="en-GB" sz="2300" u="sng">
                <a:latin typeface="Times New Roman"/>
                <a:ea typeface="Times New Roman"/>
                <a:cs typeface="Times New Roman"/>
                <a:sym typeface="Times New Roman"/>
              </a:rPr>
              <a:t>City Wise Distribution of Companies</a:t>
            </a:r>
            <a:endParaRPr b="1"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027" y="829389"/>
            <a:ext cx="4934665" cy="385929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25" name="Google Shape;225;p35"/>
          <p:cNvSpPr txBox="1"/>
          <p:nvPr/>
        </p:nvSpPr>
        <p:spPr>
          <a:xfrm>
            <a:off x="6265187" y="1519085"/>
            <a:ext cx="2418736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plot depicts the distribution of companies  on top 10 cities based on Revenue in India.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percentage of the companies lies in Bangalore, Mumbai and New Delhi cities in India.</a:t>
            </a:r>
            <a:endParaRPr sz="1100"/>
          </a:p>
          <a:p>
            <a:pPr indent="-1397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569925" y="194105"/>
            <a:ext cx="78867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085"/>
              <a:buNone/>
            </a:pPr>
            <a:r>
              <a:rPr b="1" lang="en-GB" sz="2382" u="sng"/>
              <a:t>Corelation Heatmap:</a:t>
            </a:r>
            <a:r>
              <a:rPr lang="en-GB" sz="2227" u="sng"/>
              <a:t> </a:t>
            </a:r>
            <a:endParaRPr sz="2227" u="sng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085"/>
              <a:buNone/>
            </a:pPr>
            <a:r>
              <a:rPr lang="en-GB" sz="2227"/>
              <a:t>Revenue vs Employees Growth in Indian companies</a:t>
            </a:r>
            <a:endParaRPr sz="2227"/>
          </a:p>
        </p:txBody>
      </p:sp>
      <p:pic>
        <p:nvPicPr>
          <p:cNvPr id="231" name="Google Shape;23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1" y="1087040"/>
            <a:ext cx="4357449" cy="356878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 txBox="1"/>
          <p:nvPr/>
        </p:nvSpPr>
        <p:spPr>
          <a:xfrm>
            <a:off x="5648633" y="1408471"/>
            <a:ext cx="319302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is a Heat map 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illustrates the relationship between </a:t>
            </a:r>
            <a:r>
              <a:rPr b="1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Revenue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 (in million) and </a:t>
            </a:r>
            <a:r>
              <a:rPr b="1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Employee Growth Percentage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 for Indian companies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 </a:t>
            </a:r>
            <a:endParaRPr sz="1100"/>
          </a:p>
          <a:p>
            <a:pPr indent="-1397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3F3F3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The heatmap shows a </a:t>
            </a:r>
            <a:r>
              <a:rPr b="1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low correlation coefficient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 of approximately </a:t>
            </a:r>
            <a:r>
              <a:rPr b="1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0.099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 between Revenue and Employee Growth.</a:t>
            </a:r>
            <a:endParaRPr sz="1100"/>
          </a:p>
          <a:p>
            <a:pPr indent="-1397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 This indicates that there is </a:t>
            </a:r>
            <a:r>
              <a:rPr b="1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minimal association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 between these two variables.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546450" y="249519"/>
            <a:ext cx="788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GB" sz="2300" u="sng">
                <a:latin typeface="Times New Roman"/>
                <a:ea typeface="Times New Roman"/>
                <a:cs typeface="Times New Roman"/>
                <a:sym typeface="Times New Roman"/>
              </a:rPr>
              <a:t>Analyzing on Top 10 Industries in India</a:t>
            </a:r>
            <a:endParaRPr b="1"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482" y="950011"/>
            <a:ext cx="6110998" cy="37210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39" name="Google Shape;239;p37"/>
          <p:cNvSpPr txBox="1"/>
          <p:nvPr/>
        </p:nvSpPr>
        <p:spPr>
          <a:xfrm>
            <a:off x="6796571" y="686259"/>
            <a:ext cx="19614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is Bar plot that describes about the Average Revenue and Employee Growth in India on top Industries.</a:t>
            </a:r>
            <a:endParaRPr sz="1100"/>
          </a:p>
          <a:p>
            <a:pPr indent="-215900" lvl="0" marL="215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India most of the sectors has maximum average of employee growth.</a:t>
            </a:r>
            <a:endParaRPr sz="1100"/>
          </a:p>
          <a:p>
            <a:pPr indent="-215900" lvl="0" marL="215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sector like Hospitality and automotive has more average revenue compared to other sectors. </a:t>
            </a:r>
            <a:endParaRPr sz="1100"/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26110" y="252470"/>
            <a:ext cx="78867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GB" sz="2400" u="sng">
                <a:latin typeface="Times New Roman"/>
                <a:ea typeface="Times New Roman"/>
                <a:cs typeface="Times New Roman"/>
                <a:sym typeface="Times New Roman"/>
              </a:rPr>
              <a:t>Dominance of Countries over Industry</a:t>
            </a:r>
            <a:endParaRPr b="1"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1813560" y="4205610"/>
            <a:ext cx="4328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sunburst_chart.html</a:t>
            </a:r>
            <a:endParaRPr b="1" i="0" sz="11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343" y="799390"/>
            <a:ext cx="4942818" cy="334172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 txBox="1"/>
          <p:nvPr/>
        </p:nvSpPr>
        <p:spPr>
          <a:xfrm>
            <a:off x="6141720" y="1275736"/>
            <a:ext cx="26778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USA Dominance:</a:t>
            </a:r>
            <a:endParaRPr sz="1100"/>
          </a:p>
          <a:p>
            <a:pPr indent="-2222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United States (USA) holds a significant presence across multiple sectors.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-GB" sz="1200"/>
              <a:t>on</a:t>
            </a: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ly, the USA dominates the technology industry, occupying a substantial portion of the chart.</a:t>
            </a:r>
            <a:endParaRPr sz="1100"/>
          </a:p>
          <a:p>
            <a:pPr indent="-1397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Industries: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Besides technology, the USA also has influence in finance and the food industry.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smaller segments representing other industries are not clearly readable due to their size.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628650" y="273844"/>
            <a:ext cx="7886700" cy="58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GB" sz="2300" u="sng">
                <a:latin typeface="Times New Roman"/>
                <a:ea typeface="Times New Roman"/>
                <a:cs typeface="Times New Roman"/>
                <a:sym typeface="Times New Roman"/>
              </a:rPr>
              <a:t>Observation:</a:t>
            </a:r>
            <a:endParaRPr b="1" sz="3500" u="sng"/>
          </a:p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451669" y="862781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5400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lang="en-GB" sz="1800"/>
              <a:t>  From the above  analysis we can infer that there is a no of companies in technology industry . Technology plays a significant role. In India, it contributes 32.3%, while globally, it’s a dominant sector.</a:t>
            </a:r>
            <a:endParaRPr/>
          </a:p>
          <a:p>
            <a:pPr indent="-25400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lang="en-GB" sz="1800"/>
              <a:t>India's Talent Priority: Even though Indian companies might not make as much money, they really focus on getting talented people and helping them grow.</a:t>
            </a:r>
            <a:r>
              <a:rPr lang="en-GB" sz="1800"/>
              <a:t> </a:t>
            </a:r>
            <a:endParaRPr sz="1800"/>
          </a:p>
          <a:p>
            <a:pPr indent="-27940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⮚"/>
            </a:pPr>
            <a:r>
              <a:rPr lang="en-GB" sz="1800"/>
              <a:t>USA Rules Different Fields: America is super strong in lots of areas like tech, finance, and food industries. This shows how much power it has globally. </a:t>
            </a:r>
            <a:endParaRPr sz="1800"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499475" y="215119"/>
            <a:ext cx="78867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None/>
            </a:pPr>
            <a:r>
              <a:rPr b="1" lang="en-GB" sz="2500" u="sng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b="1" sz="3700" u="sng"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422173" y="808780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Char char="➔"/>
            </a:pPr>
            <a:r>
              <a:rPr lang="en-GB" sz="1800"/>
              <a:t>T</a:t>
            </a:r>
            <a:r>
              <a:rPr lang="en-GB" sz="1800"/>
              <a:t>his analysis  provides a comprehensive understanding of the performance and characteristics of companies across industries and regions. </a:t>
            </a:r>
            <a:endParaRPr sz="18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-GB" sz="1800"/>
              <a:t>Some sectors, like Utilities and Technology, make a lot of money. But when we look closely, we see lots of different industries helping the global economy. </a:t>
            </a:r>
            <a:endParaRPr sz="18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-GB" sz="1800"/>
              <a:t>Indian companies hire more despite earning less; US ones aim for more revenue. Shows how each region has its own strategies based on priorities.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3400"/>
            <a:ext cx="8839201" cy="38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1"/>
          <p:cNvSpPr txBox="1"/>
          <p:nvPr/>
        </p:nvSpPr>
        <p:spPr>
          <a:xfrm>
            <a:off x="460325" y="251300"/>
            <a:ext cx="4896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ans A :</a:t>
            </a:r>
            <a:endParaRPr b="1" sz="25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9887" y="1388062"/>
            <a:ext cx="3349232" cy="212573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2"/>
          <p:cNvSpPr txBox="1"/>
          <p:nvPr/>
        </p:nvSpPr>
        <p:spPr>
          <a:xfrm>
            <a:off x="933450" y="2247900"/>
            <a:ext cx="2746377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Libre Baskerville"/>
              <a:buNone/>
            </a:pPr>
            <a:r>
              <a:rPr b="0" i="0" lang="en-GB" sz="3300" u="none" cap="none" strike="noStrik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5"/>
          <p:cNvGrpSpPr/>
          <p:nvPr/>
        </p:nvGrpSpPr>
        <p:grpSpPr>
          <a:xfrm>
            <a:off x="1555894" y="488042"/>
            <a:ext cx="6077012" cy="4143334"/>
            <a:chOff x="1494422" y="1794"/>
            <a:chExt cx="8102683" cy="5524445"/>
          </a:xfrm>
        </p:grpSpPr>
        <p:sp>
          <p:nvSpPr>
            <p:cNvPr id="138" name="Google Shape;138;p25"/>
            <p:cNvSpPr/>
            <p:nvPr/>
          </p:nvSpPr>
          <p:spPr>
            <a:xfrm rot="10800000">
              <a:off x="2084107" y="1794"/>
              <a:ext cx="7375373" cy="1844828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2F6CD6"/>
                </a:gs>
                <a:gs pos="100000">
                  <a:srgbClr val="8FB2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5"/>
            <p:cNvSpPr txBox="1"/>
            <p:nvPr/>
          </p:nvSpPr>
          <p:spPr>
            <a:xfrm>
              <a:off x="2566114" y="31527"/>
              <a:ext cx="6914100" cy="18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68575" spcFirstLastPara="1" rIns="85325" wrap="square" tIns="4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OBJECTIVE</a:t>
              </a:r>
              <a:endParaRPr b="0" i="0" sz="12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2550" lvl="1" marL="88900" marR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en-GB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Analyzing the performance and characteristics of companies across various industries.</a:t>
              </a:r>
              <a:r>
                <a:rPr b="0" i="0" lang="en-GB" sz="9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2550" lvl="1" marL="88900" marR="0" rtl="0" algn="l">
                <a:lnSpc>
                  <a:spcPct val="115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en-GB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Analyzing the distribution of employee counts across companies and industries.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2550" lvl="1" marL="88900" marR="0" rtl="0" algn="l">
                <a:lnSpc>
                  <a:spcPct val="115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en-GB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Exploring a comparative analysis of industries based on metrics such as revenue, employee count, and growth rate. 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2550" lvl="1" marL="88900" marR="0" rtl="0" algn="l">
                <a:lnSpc>
                  <a:spcPct val="115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en-GB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Analyzing the employee growth percentage to identify rapidly expanding companies.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2550" lvl="1" marL="88900" marR="0" rtl="0" algn="l">
                <a:lnSpc>
                  <a:spcPct val="115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en-GB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Analyzing to determine which companies dominate their respective industries.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1494422" y="261101"/>
              <a:ext cx="1416864" cy="1416864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-32998" r="-32998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5"/>
            <p:cNvSpPr/>
            <p:nvPr/>
          </p:nvSpPr>
          <p:spPr>
            <a:xfrm rot="10800000">
              <a:off x="2221732" y="2249900"/>
              <a:ext cx="7375373" cy="1416864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2F6CD6"/>
                </a:gs>
                <a:gs pos="100000">
                  <a:srgbClr val="8FB2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5"/>
            <p:cNvSpPr txBox="1"/>
            <p:nvPr/>
          </p:nvSpPr>
          <p:spPr>
            <a:xfrm>
              <a:off x="2575948" y="2249900"/>
              <a:ext cx="7021157" cy="14168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468575" spcFirstLastPara="1" rIns="85325" wrap="square" tIns="4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GB" sz="2700" cap="none" strike="noStrike">
                  <a:solidFill>
                    <a:schemeClr val="lt1"/>
                  </a:solidFill>
                </a:rPr>
                <a:t>PROBLEM STATEMENT</a:t>
              </a:r>
              <a:endParaRPr b="1" i="0" sz="2700" cap="none" strike="noStrike">
                <a:solidFill>
                  <a:schemeClr val="lt1"/>
                </a:solidFill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1494422" y="2284373"/>
              <a:ext cx="1416864" cy="1416864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-24998" r="-24998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5"/>
            <p:cNvSpPr/>
            <p:nvPr/>
          </p:nvSpPr>
          <p:spPr>
            <a:xfrm rot="10800000">
              <a:off x="2211922" y="4109375"/>
              <a:ext cx="7375373" cy="1416864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2F6CD6"/>
                </a:gs>
                <a:gs pos="100000">
                  <a:srgbClr val="8FB2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5"/>
            <p:cNvSpPr txBox="1"/>
            <p:nvPr/>
          </p:nvSpPr>
          <p:spPr>
            <a:xfrm>
              <a:off x="2566138" y="4109375"/>
              <a:ext cx="7021157" cy="14168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468575" spcFirstLastPara="1" rIns="85325" wrap="square" tIns="457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 identify the factors influencing revenue growth and performance metrics across various industries and geographic  regions, leveraging insights from a detailed analysis of the Website.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1503490" y="4109375"/>
              <a:ext cx="1416864" cy="1416864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-10999" r="-10999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628650" y="157350"/>
            <a:ext cx="7886700" cy="44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GB" sz="23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GB" sz="2300" u="sng">
                <a:latin typeface="Times New Roman"/>
                <a:ea typeface="Times New Roman"/>
                <a:cs typeface="Times New Roman"/>
                <a:sym typeface="Times New Roman"/>
              </a:rPr>
              <a:t>WEB SCRAPING</a:t>
            </a:r>
            <a:endParaRPr sz="2300"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GB" sz="1100" u="sng"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  <a:p>
            <a:pPr indent="-25400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Web scraping is the automated process of extracting data from the websites . </a:t>
            </a:r>
            <a:endParaRPr/>
          </a:p>
          <a:p>
            <a:pPr indent="-25400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It involves writing code to retrieve specific information from web pages and converting it into a structured format (such as CSV,EXCEL) that can be analyzed  and used for various purposes 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GB" u="sng">
                <a:latin typeface="Times New Roman"/>
                <a:ea typeface="Times New Roman"/>
                <a:cs typeface="Times New Roman"/>
                <a:sym typeface="Times New Roman"/>
              </a:rPr>
              <a:t>Following libraries were used to Analyze data 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473" y="2571750"/>
            <a:ext cx="1559395" cy="91854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53" name="Google Shape;15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6981" y="3781367"/>
            <a:ext cx="1739042" cy="97712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39110" y="2525910"/>
            <a:ext cx="1255457" cy="125545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55" name="Google Shape;15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53673" y="3560141"/>
            <a:ext cx="2302707" cy="8572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56" name="Google Shape;156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15788" y="3877730"/>
            <a:ext cx="1862192" cy="104748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57" name="Google Shape;157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43193" y="2580514"/>
            <a:ext cx="1955198" cy="83794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495925" y="86900"/>
            <a:ext cx="7886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lang="en-GB" sz="2200" u="sng">
                <a:latin typeface="Times New Roman"/>
                <a:ea typeface="Times New Roman"/>
                <a:cs typeface="Times New Roman"/>
                <a:sym typeface="Times New Roman"/>
              </a:rPr>
              <a:t>Website Interface with the HTML </a:t>
            </a:r>
            <a:endParaRPr b="1" sz="2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2" y="659031"/>
            <a:ext cx="8915400" cy="3935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628650" y="140110"/>
            <a:ext cx="7886700" cy="44097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GB" sz="2300" u="sng">
                <a:latin typeface="Times New Roman"/>
                <a:ea typeface="Times New Roman"/>
                <a:cs typeface="Times New Roman"/>
                <a:sym typeface="Times New Roman"/>
              </a:rPr>
              <a:t>Raw Data</a:t>
            </a:r>
            <a:endParaRPr sz="2300"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b="7029" l="6211" r="4595" t="18472"/>
          <a:stretch/>
        </p:blipFill>
        <p:spPr>
          <a:xfrm>
            <a:off x="547534" y="593623"/>
            <a:ext cx="8155859" cy="382899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707923" y="4564809"/>
            <a:ext cx="6319684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data extracted from the website with the columns of Rank, Company, City, Country, Funding, Industry, Employees, Revenue and Emp growth%.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459043" y="204096"/>
            <a:ext cx="7886700" cy="444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GB" sz="2300" u="sng">
                <a:latin typeface="Times New Roman"/>
                <a:ea typeface="Times New Roman"/>
                <a:cs typeface="Times New Roman"/>
                <a:sym typeface="Times New Roman"/>
              </a:rPr>
              <a:t>Cleaned Data</a:t>
            </a:r>
            <a:endParaRPr sz="2300"/>
          </a:p>
        </p:txBody>
      </p:sp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935" y="703794"/>
            <a:ext cx="8888066" cy="394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628650" y="221556"/>
            <a:ext cx="788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/>
              <a:t>     </a:t>
            </a:r>
            <a:r>
              <a:rPr b="1" lang="en-GB" sz="2400" u="sng">
                <a:latin typeface="Times New Roman"/>
                <a:ea typeface="Times New Roman"/>
                <a:cs typeface="Times New Roman"/>
                <a:sym typeface="Times New Roman"/>
              </a:rPr>
              <a:t>Data Exploration</a:t>
            </a:r>
            <a:endParaRPr b="1" sz="2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b="0" l="1068" r="24699" t="0"/>
          <a:stretch/>
        </p:blipFill>
        <p:spPr>
          <a:xfrm>
            <a:off x="4697361" y="940209"/>
            <a:ext cx="4100053" cy="33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670" y="940209"/>
            <a:ext cx="3876692" cy="319256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855407" y="4461387"/>
            <a:ext cx="57961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was cleaned by removing the all null values.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628650" y="80993"/>
            <a:ext cx="78867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GB" u="sng">
                <a:latin typeface="Times New Roman"/>
                <a:ea typeface="Times New Roman"/>
                <a:cs typeface="Times New Roman"/>
                <a:sym typeface="Times New Roman"/>
              </a:rPr>
              <a:t>Distribution of Countries And Industries across world</a:t>
            </a: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4431890" y="789040"/>
            <a:ext cx="8232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5" y="508778"/>
            <a:ext cx="3180924" cy="231612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92" name="Google Shape;192;p31"/>
          <p:cNvSpPr txBox="1"/>
          <p:nvPr/>
        </p:nvSpPr>
        <p:spPr>
          <a:xfrm>
            <a:off x="4431890" y="2907848"/>
            <a:ext cx="823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/>
          </a:p>
        </p:txBody>
      </p:sp>
      <p:sp>
        <p:nvSpPr>
          <p:cNvPr id="193" name="Google Shape;193;p31"/>
          <p:cNvSpPr txBox="1"/>
          <p:nvPr/>
        </p:nvSpPr>
        <p:spPr>
          <a:xfrm>
            <a:off x="4431889" y="1132406"/>
            <a:ext cx="43740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2250" lvl="0" marL="215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pie chart that represents the distribution of Companies among five countries</a:t>
            </a:r>
            <a:endParaRPr sz="1100"/>
          </a:p>
          <a:p>
            <a:pPr indent="-215900" lvl="0" marL="215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 USA country </a:t>
            </a:r>
            <a:r>
              <a:rPr b="0" i="0" lang="en-GB" sz="11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has </a:t>
            </a:r>
            <a:r>
              <a:rPr b="0" i="0" lang="en-GB" sz="12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larger shares may indicate intense competition among companies compared to other countries like UK, Canada, India and Germany</a:t>
            </a:r>
            <a:r>
              <a:rPr b="0" i="0" lang="en-GB" sz="11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4431889" y="3249347"/>
            <a:ext cx="43023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pie chart that represents the global distribution of companies across different sectors</a:t>
            </a:r>
            <a:r>
              <a:rPr b="0" i="0" lang="en-GB" sz="11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100"/>
          </a:p>
          <a:p>
            <a:pPr indent="-215900" lvl="0" marL="215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 The </a:t>
            </a:r>
            <a:r>
              <a:rPr b="1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Technology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 sector stands out as the most dominant, occupying a significant share of </a:t>
            </a:r>
            <a:r>
              <a:rPr b="1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54.6%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  <a:p>
            <a:pPr indent="-215900" lvl="0" marL="215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This suggests that technology companies play a crucial role in the global business </a:t>
            </a:r>
            <a:endParaRPr sz="1100"/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818" y="2907840"/>
            <a:ext cx="3269839" cy="215454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466418" y="115606"/>
            <a:ext cx="7886700" cy="5038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GB" u="sng">
                <a:latin typeface="Times New Roman"/>
                <a:ea typeface="Times New Roman"/>
                <a:cs typeface="Times New Roman"/>
                <a:sym typeface="Times New Roman"/>
              </a:rPr>
              <a:t>To find the Top 10 Industries By Revenue Worldwide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" y="610214"/>
            <a:ext cx="6126480" cy="392307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03" name="Google Shape;203;p32"/>
          <p:cNvSpPr txBox="1"/>
          <p:nvPr/>
        </p:nvSpPr>
        <p:spPr>
          <a:xfrm>
            <a:off x="6560180" y="548140"/>
            <a:ext cx="2369700" cy="4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: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b="1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Utilities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 sector stands out prominently, with a significantly higher revenue than the other industries.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This suggests that utility companies (such as energy, water, and electricity providers) contribute significantly to the global economy.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The remaining sectors (Mining, Machinery, Construction, Hospitality, Food, and Entertainment) contribute smaller portions to the global revenue.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