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0279975" cy="4280852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p:cViewPr>
        <p:scale>
          <a:sx n="30" d="100"/>
          <a:sy n="30" d="100"/>
        </p:scale>
        <p:origin x="-294" y="-90"/>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9" y="13298398"/>
            <a:ext cx="25737979" cy="9176086"/>
          </a:xfrm>
        </p:spPr>
        <p:txBody>
          <a:bodyPr/>
          <a:lstStyle/>
          <a:p>
            <a:r>
              <a:rPr lang="en-US" smtClean="0"/>
              <a:t>Click to edit Master title style</a:t>
            </a:r>
            <a:endParaRPr lang="en-IN"/>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E1DEBF-2F43-467F-86EF-B8859C84E58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151725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E1DEBF-2F43-467F-86EF-B8859C84E58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83876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64734" y="2289074"/>
            <a:ext cx="5109748" cy="48694696"/>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35502" y="2289074"/>
            <a:ext cx="14824573" cy="486946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E1DEBF-2F43-467F-86EF-B8859C84E58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391390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E1DEBF-2F43-467F-86EF-B8859C84E58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304654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1" y="27508442"/>
            <a:ext cx="25737979" cy="850224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2391911"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E1DEBF-2F43-467F-86EF-B8859C84E58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31505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1607327"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E1DEBF-2F43-467F-86EF-B8859C84E58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215860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14326"/>
            <a:ext cx="27251978" cy="713475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1514001"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5381810" y="9582375"/>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E1DEBF-2F43-467F-86EF-B8859C84E585}"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399837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E1DEBF-2F43-467F-86EF-B8859C84E585}"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89955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1DEBF-2F43-467F-86EF-B8859C84E585}"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137095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1704416"/>
            <a:ext cx="9961904" cy="7253667"/>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1838630" y="1704418"/>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514001" y="8958085"/>
            <a:ext cx="9961904" cy="29282224"/>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1DEBF-2F43-467F-86EF-B8859C84E58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411240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29965970"/>
            <a:ext cx="18167985" cy="3537654"/>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5935088"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en-IN"/>
          </a:p>
        </p:txBody>
      </p:sp>
      <p:sp>
        <p:nvSpPr>
          <p:cNvPr id="4" name="Text Placeholder 3"/>
          <p:cNvSpPr>
            <a:spLocks noGrp="1"/>
          </p:cNvSpPr>
          <p:nvPr>
            <p:ph type="body" sz="half" idx="2"/>
          </p:nvPr>
        </p:nvSpPr>
        <p:spPr>
          <a:xfrm>
            <a:off x="5935088" y="33503625"/>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1DEBF-2F43-467F-86EF-B8859C84E58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2D1E7-8431-4364-B2A4-130905A8C2F0}" type="slidenum">
              <a:rPr lang="en-IN" smtClean="0"/>
              <a:t>‹#›</a:t>
            </a:fld>
            <a:endParaRPr lang="en-IN"/>
          </a:p>
        </p:txBody>
      </p:sp>
    </p:spTree>
    <p:extLst>
      <p:ext uri="{BB962C8B-B14F-4D97-AF65-F5344CB8AC3E}">
        <p14:creationId xmlns:p14="http://schemas.microsoft.com/office/powerpoint/2010/main" val="243591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1514000" y="9988663"/>
            <a:ext cx="27251978" cy="28251647"/>
          </a:xfrm>
          <a:prstGeom prst="rect">
            <a:avLst/>
          </a:prstGeom>
        </p:spPr>
        <p:txBody>
          <a:bodyPr vert="horz" lIns="417643" tIns="208822" rIns="417643" bIns="2088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1513999" y="39677167"/>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78E1DEBF-2F43-467F-86EF-B8859C84E585}" type="datetimeFigureOut">
              <a:rPr lang="en-IN" smtClean="0"/>
              <a:t>18-01-2024</a:t>
            </a:fld>
            <a:endParaRPr lang="en-IN"/>
          </a:p>
        </p:txBody>
      </p:sp>
      <p:sp>
        <p:nvSpPr>
          <p:cNvPr id="5" name="Footer Placeholder 4"/>
          <p:cNvSpPr>
            <a:spLocks noGrp="1"/>
          </p:cNvSpPr>
          <p:nvPr>
            <p:ph type="ftr" sz="quarter" idx="3"/>
          </p:nvPr>
        </p:nvSpPr>
        <p:spPr>
          <a:xfrm>
            <a:off x="10345659" y="39677167"/>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700649" y="39677167"/>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0D02D1E7-8431-4364-B2A4-130905A8C2F0}" type="slidenum">
              <a:rPr lang="en-IN" smtClean="0"/>
              <a:t>‹#›</a:t>
            </a:fld>
            <a:endParaRPr lang="en-IN"/>
          </a:p>
        </p:txBody>
      </p:sp>
    </p:spTree>
    <p:extLst>
      <p:ext uri="{BB962C8B-B14F-4D97-AF65-F5344CB8AC3E}">
        <p14:creationId xmlns:p14="http://schemas.microsoft.com/office/powerpoint/2010/main" val="221446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324" y="13874767"/>
            <a:ext cx="10956237" cy="599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20418560" y="13797825"/>
            <a:ext cx="8330939" cy="595025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r>
              <a:rPr lang="en-US" sz="4000" b="1" i="1" dirty="0" smtClean="0">
                <a:solidFill>
                  <a:schemeClr val="tx1"/>
                </a:solidFill>
              </a:rPr>
              <a:t>Indicators in the Dataset</a:t>
            </a:r>
          </a:p>
          <a:p>
            <a:pPr algn="ctr"/>
            <a:r>
              <a:rPr lang="en-US" sz="3600" i="1" dirty="0" smtClean="0">
                <a:solidFill>
                  <a:schemeClr val="tx1"/>
                </a:solidFill>
              </a:rPr>
              <a:t>This visualization conveys the essential parameters indicating productive information  are mentioned. An overview of dataset is picturized. Learning outcomes in the dataset has been found to be highest in terms of providing the information. </a:t>
            </a:r>
          </a:p>
          <a:p>
            <a:pPr algn="ctr"/>
            <a:endParaRPr lang="en-US" sz="3600" i="1" dirty="0">
              <a:solidFill>
                <a:schemeClr val="tx1"/>
              </a:solidFill>
            </a:endParaRPr>
          </a:p>
          <a:p>
            <a:pPr algn="ctr"/>
            <a:endParaRPr lang="en-US" sz="3600" i="1" dirty="0" smtClean="0">
              <a:solidFill>
                <a:schemeClr val="tx1"/>
              </a:solidFill>
            </a:endParaRPr>
          </a:p>
          <a:p>
            <a:pPr algn="ctr"/>
            <a:endParaRPr lang="en-US" sz="3600" b="1" i="1" dirty="0" smtClean="0">
              <a:solidFill>
                <a:schemeClr val="tx1"/>
              </a:solidFill>
            </a:endParaRPr>
          </a:p>
          <a:p>
            <a:pPr algn="ctr"/>
            <a:endParaRPr lang="en-US" sz="4000" b="1" i="1" dirty="0" smtClean="0">
              <a:solidFill>
                <a:schemeClr val="tx1"/>
              </a:solidFill>
            </a:endParaRPr>
          </a:p>
          <a:p>
            <a:pPr algn="ctr"/>
            <a:endParaRPr lang="en-US" sz="36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IN" sz="4000" b="1" i="1" dirty="0">
              <a:solidFill>
                <a:schemeClr val="tx1"/>
              </a:solidFill>
            </a:endParaRPr>
          </a:p>
        </p:txBody>
      </p:sp>
      <p:sp>
        <p:nvSpPr>
          <p:cNvPr id="10" name="Rounded Rectangle 9"/>
          <p:cNvSpPr/>
          <p:nvPr/>
        </p:nvSpPr>
        <p:spPr>
          <a:xfrm>
            <a:off x="1242443" y="11179126"/>
            <a:ext cx="8003857" cy="65527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5400" b="1" i="1" dirty="0" smtClean="0">
              <a:solidFill>
                <a:schemeClr val="tx1"/>
              </a:solidFill>
            </a:endParaRPr>
          </a:p>
          <a:p>
            <a:pPr algn="ctr"/>
            <a:endParaRPr lang="en-US" sz="5400" b="1" i="1" dirty="0">
              <a:solidFill>
                <a:schemeClr val="tx1"/>
              </a:solidFill>
            </a:endParaRPr>
          </a:p>
          <a:p>
            <a:pPr algn="ctr"/>
            <a:endParaRPr lang="en-US" sz="5400" b="1" i="1" dirty="0" smtClean="0">
              <a:solidFill>
                <a:schemeClr val="tx1"/>
              </a:solidFill>
            </a:endParaRPr>
          </a:p>
          <a:p>
            <a:pPr algn="ctr"/>
            <a:endParaRPr lang="en-US" sz="5400" b="1" i="1" dirty="0">
              <a:solidFill>
                <a:schemeClr val="tx1"/>
              </a:solidFill>
            </a:endParaRPr>
          </a:p>
          <a:p>
            <a:pPr algn="ctr"/>
            <a:endParaRPr lang="en-US" sz="5400" b="1" i="1" dirty="0" smtClean="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endParaRPr lang="en-US" sz="4000" b="1" i="1" dirty="0" smtClean="0">
              <a:solidFill>
                <a:schemeClr val="tx1"/>
              </a:solidFill>
            </a:endParaRPr>
          </a:p>
          <a:p>
            <a:pPr algn="ctr"/>
            <a:endParaRPr lang="en-US" sz="4000" b="1" i="1" dirty="0">
              <a:solidFill>
                <a:schemeClr val="tx1"/>
              </a:solidFill>
            </a:endParaRPr>
          </a:p>
          <a:p>
            <a:pPr algn="ctr"/>
            <a:r>
              <a:rPr lang="en-US" sz="4000" b="1" i="1" dirty="0" smtClean="0">
                <a:solidFill>
                  <a:schemeClr val="tx1"/>
                </a:solidFill>
              </a:rPr>
              <a:t>Analysis of Distinct Income</a:t>
            </a:r>
          </a:p>
          <a:p>
            <a:r>
              <a:rPr lang="en-US" sz="3600" i="1" dirty="0" smtClean="0">
                <a:solidFill>
                  <a:schemeClr val="tx1"/>
                </a:solidFill>
              </a:rPr>
              <a:t>National accounts represents the expenditure and related activities of economic elements in various countries. Hence, GDP of multiple countries have been thoroughly figured out  with the help of National accounts. Subsequently, a complete picture of various levels of income across the different parts of continents is visualized at the global level.</a:t>
            </a: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3600" i="1" dirty="0">
              <a:solidFill>
                <a:schemeClr val="tx1"/>
              </a:solidFill>
            </a:endParaRPr>
          </a:p>
          <a:p>
            <a:pPr algn="ctr"/>
            <a:endParaRPr lang="en-US" sz="3600" i="1" dirty="0" smtClean="0">
              <a:solidFill>
                <a:schemeClr val="tx1"/>
              </a:solidFill>
            </a:endParaRPr>
          </a:p>
          <a:p>
            <a:pPr algn="ctr"/>
            <a:endParaRPr lang="en-US" sz="5400" dirty="0">
              <a:solidFill>
                <a:schemeClr val="tx1"/>
              </a:solidFill>
            </a:endParaRPr>
          </a:p>
          <a:p>
            <a:pPr algn="ctr"/>
            <a:endParaRPr lang="en-US" sz="5400" dirty="0" smtClean="0">
              <a:solidFill>
                <a:schemeClr val="tx1"/>
              </a:solidFill>
            </a:endParaRPr>
          </a:p>
          <a:p>
            <a:pPr algn="ctr"/>
            <a:endParaRPr lang="en-US" sz="5400" dirty="0">
              <a:solidFill>
                <a:schemeClr val="tx1"/>
              </a:solidFill>
            </a:endParaRPr>
          </a:p>
          <a:p>
            <a:pPr algn="ctr"/>
            <a:endParaRPr lang="en-US" sz="5400" dirty="0" smtClean="0">
              <a:solidFill>
                <a:schemeClr val="tx1"/>
              </a:solidFill>
            </a:endParaRPr>
          </a:p>
          <a:p>
            <a:pPr algn="ctr"/>
            <a:endParaRPr lang="en-US" sz="5400" dirty="0">
              <a:solidFill>
                <a:schemeClr val="tx1"/>
              </a:solidFill>
            </a:endParaRPr>
          </a:p>
          <a:p>
            <a:pPr algn="ctr"/>
            <a:endParaRPr lang="en-US" sz="5400" dirty="0" smtClean="0">
              <a:solidFill>
                <a:schemeClr val="tx1"/>
              </a:solidFill>
            </a:endParaRPr>
          </a:p>
          <a:p>
            <a:pPr algn="ctr"/>
            <a:endParaRPr lang="en-US" sz="5400" dirty="0">
              <a:solidFill>
                <a:schemeClr val="tx1"/>
              </a:solidFill>
            </a:endParaRPr>
          </a:p>
          <a:p>
            <a:pPr algn="ctr"/>
            <a:endParaRPr lang="en-US" sz="5400" dirty="0" smtClean="0">
              <a:solidFill>
                <a:schemeClr val="tx1"/>
              </a:solidFill>
            </a:endParaRPr>
          </a:p>
          <a:p>
            <a:pPr algn="ctr"/>
            <a:endParaRPr lang="en-IN" sz="5400" dirty="0">
              <a:solidFill>
                <a:schemeClr val="tx1"/>
              </a:solidFill>
            </a:endParaRPr>
          </a:p>
        </p:txBody>
      </p:sp>
      <p:sp>
        <p:nvSpPr>
          <p:cNvPr id="11" name="Rounded Rectangle 10"/>
          <p:cNvSpPr/>
          <p:nvPr/>
        </p:nvSpPr>
        <p:spPr>
          <a:xfrm>
            <a:off x="1242443" y="17731854"/>
            <a:ext cx="8195110" cy="777686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endParaRPr lang="en-US" sz="4000" b="1" i="1" dirty="0" smtClean="0">
              <a:solidFill>
                <a:schemeClr val="tx1"/>
              </a:solidFill>
            </a:endParaRPr>
          </a:p>
          <a:p>
            <a:endParaRPr lang="en-US" sz="4000" b="1" i="1" dirty="0">
              <a:solidFill>
                <a:schemeClr val="tx1"/>
              </a:solidFill>
            </a:endParaRPr>
          </a:p>
          <a:p>
            <a:endParaRPr lang="en-US" sz="4000" b="1" i="1" dirty="0" smtClean="0">
              <a:solidFill>
                <a:schemeClr val="tx1"/>
              </a:solidFill>
            </a:endParaRPr>
          </a:p>
          <a:p>
            <a:endParaRPr lang="en-US" sz="4000" b="1" i="1" dirty="0">
              <a:solidFill>
                <a:schemeClr val="tx1"/>
              </a:solidFill>
            </a:endParaRPr>
          </a:p>
          <a:p>
            <a:endParaRPr lang="en-US" sz="4000" b="1" i="1" dirty="0" smtClean="0">
              <a:solidFill>
                <a:schemeClr val="tx1"/>
              </a:solidFill>
            </a:endParaRPr>
          </a:p>
          <a:p>
            <a:endParaRPr lang="en-US" sz="4000" b="1" i="1" dirty="0">
              <a:solidFill>
                <a:schemeClr val="tx1"/>
              </a:solidFill>
            </a:endParaRPr>
          </a:p>
          <a:p>
            <a:pPr algn="ctr"/>
            <a:r>
              <a:rPr lang="en-US" sz="4000" b="1" i="1" dirty="0" smtClean="0">
                <a:solidFill>
                  <a:schemeClr val="tx1"/>
                </a:solidFill>
              </a:rPr>
              <a:t>Trend in Education</a:t>
            </a:r>
          </a:p>
          <a:p>
            <a:r>
              <a:rPr lang="en-US" sz="4000" i="1" dirty="0" smtClean="0">
                <a:solidFill>
                  <a:schemeClr val="tx1"/>
                </a:solidFill>
              </a:rPr>
              <a:t>The trend of completing the primary education has been found in the Japan and Arab World. This visualization indicate the increasing rate of getting the primary education in Arab but it has reached to the saturation level in Japan. Therefore, the trend of educating was lowest in Arab during 1970 which completely changed by the year 2010.  </a:t>
            </a:r>
            <a:r>
              <a:rPr lang="en-US" sz="4000" b="1" i="1" dirty="0" smtClean="0">
                <a:solidFill>
                  <a:schemeClr val="tx1"/>
                </a:solidFill>
              </a:rPr>
              <a:t> </a:t>
            </a:r>
          </a:p>
          <a:p>
            <a:endParaRPr lang="en-US" sz="4000" b="1" i="1" dirty="0">
              <a:solidFill>
                <a:schemeClr val="tx1"/>
              </a:solidFill>
            </a:endParaRPr>
          </a:p>
          <a:p>
            <a:endParaRPr lang="en-US" sz="4000" b="1" i="1" dirty="0" smtClean="0">
              <a:solidFill>
                <a:schemeClr val="tx1"/>
              </a:solidFill>
            </a:endParaRPr>
          </a:p>
          <a:p>
            <a:endParaRPr lang="en-US" sz="4000" b="1" i="1" dirty="0">
              <a:solidFill>
                <a:schemeClr val="tx1"/>
              </a:solidFill>
            </a:endParaRPr>
          </a:p>
          <a:p>
            <a:endParaRPr lang="en-US" sz="4000" b="1" i="1" dirty="0" smtClean="0">
              <a:solidFill>
                <a:schemeClr val="tx1"/>
              </a:solidFill>
            </a:endParaRPr>
          </a:p>
          <a:p>
            <a:endParaRPr lang="en-US" sz="4000" b="1" i="1" dirty="0" smtClean="0">
              <a:solidFill>
                <a:schemeClr val="tx1"/>
              </a:solidFill>
            </a:endParaRPr>
          </a:p>
          <a:p>
            <a:pPr algn="ctr"/>
            <a:endParaRPr lang="en-IN" sz="4000" b="1" i="1" dirty="0">
              <a:solidFill>
                <a:schemeClr val="tx1"/>
              </a:solidFill>
            </a:endParaRPr>
          </a:p>
        </p:txBody>
      </p:sp>
      <p:sp>
        <p:nvSpPr>
          <p:cNvPr id="5" name="Rectangle 4"/>
          <p:cNvSpPr/>
          <p:nvPr/>
        </p:nvSpPr>
        <p:spPr>
          <a:xfrm>
            <a:off x="1242443" y="34725742"/>
            <a:ext cx="27507054" cy="434032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endParaRPr lang="en-US" sz="6000" b="1" i="1" dirty="0">
              <a:solidFill>
                <a:schemeClr val="tx1"/>
              </a:solidFill>
            </a:endParaRPr>
          </a:p>
          <a:p>
            <a:endParaRPr lang="en-US" sz="6000" b="1" i="1" dirty="0" smtClean="0">
              <a:solidFill>
                <a:schemeClr val="tx1"/>
              </a:solidFill>
            </a:endParaRPr>
          </a:p>
          <a:p>
            <a:r>
              <a:rPr lang="en-US" sz="5400" b="1" i="1" dirty="0" smtClean="0">
                <a:solidFill>
                  <a:schemeClr val="tx1"/>
                </a:solidFill>
              </a:rPr>
              <a:t>Brief of Outcome</a:t>
            </a:r>
          </a:p>
          <a:p>
            <a:r>
              <a:rPr lang="en-US" sz="4000" i="1" dirty="0" smtClean="0">
                <a:solidFill>
                  <a:schemeClr val="tx1"/>
                </a:solidFill>
              </a:rPr>
              <a:t>It has been found in various outcomes that the dataset presents the picture of economy at global level. It has used metrics like ANER to convey the countries education system. Likewise, the role of National account in calculating the GDP is being depicted as efficient mechanism for analyzing the various economic parameters at national level. These results in visuals also showcase a gap in the official record few decades ago that gradually increased with the passage of years. It is explored from the various outcomes that economy is deeply linked with the education system of country and most of the nations have maintained it except Africa. </a:t>
            </a:r>
          </a:p>
          <a:p>
            <a:endParaRPr lang="en-US" sz="4000" i="1" dirty="0">
              <a:solidFill>
                <a:schemeClr val="tx1"/>
              </a:solidFill>
            </a:endParaRPr>
          </a:p>
          <a:p>
            <a:endParaRPr lang="en-US" sz="4000" i="1" dirty="0" smtClean="0">
              <a:solidFill>
                <a:schemeClr val="tx1"/>
              </a:solidFill>
            </a:endParaRPr>
          </a:p>
          <a:p>
            <a:endParaRPr lang="en-US" sz="4000" i="1"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IN" dirty="0">
              <a:solidFill>
                <a:schemeClr val="tx1"/>
              </a:solidFill>
            </a:endParaRPr>
          </a:p>
        </p:txBody>
      </p:sp>
      <p:sp>
        <p:nvSpPr>
          <p:cNvPr id="6" name="Rectangle 5"/>
          <p:cNvSpPr/>
          <p:nvPr/>
        </p:nvSpPr>
        <p:spPr>
          <a:xfrm>
            <a:off x="0" y="0"/>
            <a:ext cx="30279975" cy="210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smtClean="0">
              <a:solidFill>
                <a:schemeClr val="tx1"/>
              </a:solidFill>
            </a:endParaRPr>
          </a:p>
          <a:p>
            <a:pPr algn="ctr"/>
            <a:r>
              <a:rPr lang="en-US" sz="3600" b="1" dirty="0" smtClean="0">
                <a:solidFill>
                  <a:schemeClr val="tx1"/>
                </a:solidFill>
              </a:rPr>
              <a:t>World Primary Education</a:t>
            </a:r>
          </a:p>
          <a:p>
            <a:pPr algn="ctr"/>
            <a:r>
              <a:rPr lang="en-US" sz="3200" b="1" dirty="0" smtClean="0">
                <a:solidFill>
                  <a:schemeClr val="tx1"/>
                </a:solidFill>
              </a:rPr>
              <a:t>Student Name- Bhanuprakash Vadiyala</a:t>
            </a:r>
          </a:p>
          <a:p>
            <a:pPr algn="ctr"/>
            <a:r>
              <a:rPr lang="en-US" sz="3200" b="1" dirty="0" smtClean="0">
                <a:solidFill>
                  <a:schemeClr val="tx1"/>
                </a:solidFill>
              </a:rPr>
              <a:t>Student ID- 22073539</a:t>
            </a:r>
          </a:p>
          <a:p>
            <a:pPr algn="ctr"/>
            <a:r>
              <a:rPr lang="en-US" sz="3200" b="1" dirty="0" err="1" smtClean="0">
                <a:solidFill>
                  <a:schemeClr val="tx1"/>
                </a:solidFill>
              </a:rPr>
              <a:t>Github</a:t>
            </a:r>
            <a:r>
              <a:rPr lang="en-US" sz="3200" b="1" dirty="0" smtClean="0">
                <a:solidFill>
                  <a:schemeClr val="tx1"/>
                </a:solidFill>
              </a:rPr>
              <a:t> Source</a:t>
            </a:r>
            <a:r>
              <a:rPr lang="en-US" sz="3200" b="1" dirty="0">
                <a:solidFill>
                  <a:schemeClr val="tx1"/>
                </a:solidFill>
              </a:rPr>
              <a:t>: https://github.com/Bhanureddy48/Applied-Data-Science-1.git</a:t>
            </a:r>
            <a:endParaRPr lang="en-US" sz="3200" b="1" dirty="0" smtClean="0">
              <a:solidFill>
                <a:schemeClr val="tx1"/>
              </a:solidFill>
            </a:endParaRPr>
          </a:p>
          <a:p>
            <a:pPr algn="ctr"/>
            <a:endParaRPr lang="en-IN" sz="3600" b="1" dirty="0">
              <a:solidFill>
                <a:schemeClr val="tx1"/>
              </a:solidFill>
            </a:endParaRP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553" y="4410374"/>
            <a:ext cx="19311945" cy="9464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42443" y="25580726"/>
            <a:ext cx="16629018" cy="911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17804283" y="25508718"/>
            <a:ext cx="10945215" cy="921702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4800" b="1" i="1" dirty="0">
                <a:solidFill>
                  <a:schemeClr val="tx1"/>
                </a:solidFill>
              </a:rPr>
              <a:t>Evaluation of Map</a:t>
            </a:r>
            <a:endParaRPr lang="en-IN" sz="4800" dirty="0">
              <a:solidFill>
                <a:schemeClr val="tx1"/>
              </a:solidFill>
            </a:endParaRPr>
          </a:p>
          <a:p>
            <a:r>
              <a:rPr lang="en-US" sz="4400" i="1" dirty="0">
                <a:solidFill>
                  <a:schemeClr val="tx1"/>
                </a:solidFill>
              </a:rPr>
              <a:t>Adjusted Net Enrolment rate (ANER) has been used as a tool for scaling the primary education of different countries in the global context. The map reveals that most of the Asian countries like India, Bangladesh, Middle East achieved the ANE rate between 1 and 1.4.  Likewise, few African countries stills found to be struggling for getting the optimum value in terms of ANER. </a:t>
            </a:r>
            <a:endParaRPr lang="en-IN" sz="4400" dirty="0">
              <a:solidFill>
                <a:schemeClr val="tx1"/>
              </a:solidFill>
            </a:endParaRPr>
          </a:p>
          <a:p>
            <a:pPr algn="ctr"/>
            <a:endParaRPr lang="en-IN" sz="3200" dirty="0"/>
          </a:p>
        </p:txBody>
      </p:sp>
      <p:sp>
        <p:nvSpPr>
          <p:cNvPr id="3" name="Rectangle 2"/>
          <p:cNvSpPr/>
          <p:nvPr/>
        </p:nvSpPr>
        <p:spPr>
          <a:xfrm>
            <a:off x="1494471" y="2106118"/>
            <a:ext cx="27291032" cy="230425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3600" b="1" dirty="0" smtClean="0">
                <a:solidFill>
                  <a:schemeClr val="tx1"/>
                </a:solidFill>
              </a:rPr>
              <a:t>                                                                       </a:t>
            </a:r>
            <a:endParaRPr lang="en-US" sz="3600" b="1" dirty="0" smtClean="0">
              <a:solidFill>
                <a:schemeClr val="tx1"/>
              </a:solidFill>
            </a:endParaRPr>
          </a:p>
          <a:p>
            <a:pPr algn="ctr"/>
            <a:endParaRPr lang="en-US" sz="3600" b="1" i="1" dirty="0" smtClean="0">
              <a:solidFill>
                <a:schemeClr val="tx1"/>
              </a:solidFill>
            </a:endParaRPr>
          </a:p>
          <a:p>
            <a:pPr algn="ctr"/>
            <a:r>
              <a:rPr lang="en-US" sz="3600" b="1" i="1" dirty="0" smtClean="0">
                <a:solidFill>
                  <a:schemeClr val="tx1"/>
                </a:solidFill>
              </a:rPr>
              <a:t>Abstract</a:t>
            </a:r>
            <a:endParaRPr lang="en-US" sz="3600" b="1" i="1" dirty="0" smtClean="0">
              <a:solidFill>
                <a:schemeClr val="tx1"/>
              </a:solidFill>
            </a:endParaRPr>
          </a:p>
          <a:p>
            <a:r>
              <a:rPr lang="en-US" sz="3600" i="1" dirty="0" smtClean="0">
                <a:solidFill>
                  <a:schemeClr val="tx1"/>
                </a:solidFill>
              </a:rPr>
              <a:t>Education </a:t>
            </a:r>
            <a:r>
              <a:rPr lang="en-US" sz="3600" i="1" dirty="0">
                <a:solidFill>
                  <a:schemeClr val="tx1"/>
                </a:solidFill>
              </a:rPr>
              <a:t>plays an essential role in every field of life  and influence the society  in short as well as broad term. </a:t>
            </a:r>
            <a:r>
              <a:rPr lang="en-US" sz="3600" b="1" i="1" dirty="0">
                <a:solidFill>
                  <a:schemeClr val="tx1"/>
                </a:solidFill>
              </a:rPr>
              <a:t> </a:t>
            </a:r>
            <a:r>
              <a:rPr lang="en-US" sz="3600" i="1" dirty="0">
                <a:solidFill>
                  <a:schemeClr val="tx1"/>
                </a:solidFill>
              </a:rPr>
              <a:t>Economic transformation only happens in the society  in an efficient manner due to high probability of education. Primary education is the fundamental requirement to gain economic stability which have been studied in this poster.</a:t>
            </a:r>
            <a:endParaRPr lang="en-US" sz="3600" b="1" i="1" dirty="0">
              <a:solidFill>
                <a:schemeClr val="tx1"/>
              </a:solidFill>
            </a:endParaRPr>
          </a:p>
          <a:p>
            <a:pPr algn="ctr"/>
            <a:endParaRPr lang="en-IN" dirty="0"/>
          </a:p>
        </p:txBody>
      </p:sp>
      <p:sp>
        <p:nvSpPr>
          <p:cNvPr id="4" name="Rounded Rectangle 3"/>
          <p:cNvSpPr/>
          <p:nvPr/>
        </p:nvSpPr>
        <p:spPr>
          <a:xfrm>
            <a:off x="1242443" y="4410374"/>
            <a:ext cx="8197950" cy="676875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endParaRPr lang="en-US" sz="3600" b="1" i="1" dirty="0" smtClean="0">
              <a:solidFill>
                <a:schemeClr val="tx1"/>
              </a:solidFill>
            </a:endParaRPr>
          </a:p>
          <a:p>
            <a:endParaRPr lang="en-US" sz="3600" b="1" i="1" dirty="0">
              <a:solidFill>
                <a:schemeClr val="tx1"/>
              </a:solidFill>
            </a:endParaRPr>
          </a:p>
          <a:p>
            <a:endParaRPr lang="en-US" sz="3600" b="1" i="1" dirty="0" smtClean="0">
              <a:solidFill>
                <a:schemeClr val="tx1"/>
              </a:solidFill>
            </a:endParaRPr>
          </a:p>
          <a:p>
            <a:r>
              <a:rPr lang="en-US" sz="3600" b="1" i="1" dirty="0" smtClean="0">
                <a:solidFill>
                  <a:schemeClr val="tx1"/>
                </a:solidFill>
              </a:rPr>
              <a:t>Introduction</a:t>
            </a:r>
            <a:endParaRPr lang="en-US" sz="3600" b="1" i="1" dirty="0">
              <a:solidFill>
                <a:schemeClr val="tx1"/>
              </a:solidFill>
            </a:endParaRPr>
          </a:p>
          <a:p>
            <a:r>
              <a:rPr lang="en-US" sz="3600" i="1" dirty="0">
                <a:solidFill>
                  <a:schemeClr val="tx1"/>
                </a:solidFill>
              </a:rPr>
              <a:t>Growth in the economic status of nation depends upon various factors like government policy, industrialization, education. However, all these factors mentioned in the previous  statement is highly variable when whole globe is considered. The purpose of this poster is to present economical status of all the continents by using educational factor and distribution of income.</a:t>
            </a:r>
          </a:p>
          <a:p>
            <a:pPr algn="ctr"/>
            <a:endParaRPr lang="en-IN" dirty="0"/>
          </a:p>
        </p:txBody>
      </p:sp>
      <p:sp>
        <p:nvSpPr>
          <p:cNvPr id="12" name="Rectangle 11"/>
          <p:cNvSpPr/>
          <p:nvPr/>
        </p:nvSpPr>
        <p:spPr>
          <a:xfrm>
            <a:off x="1242443" y="39066071"/>
            <a:ext cx="27507056" cy="2788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smtClean="0">
              <a:solidFill>
                <a:schemeClr val="tx1"/>
              </a:solidFill>
            </a:endParaRPr>
          </a:p>
          <a:p>
            <a:pPr algn="ctr"/>
            <a:r>
              <a:rPr lang="en-US" sz="4400" b="1" dirty="0" smtClean="0">
                <a:solidFill>
                  <a:schemeClr val="tx1"/>
                </a:solidFill>
              </a:rPr>
              <a:t>Conclusion</a:t>
            </a:r>
          </a:p>
          <a:p>
            <a:r>
              <a:rPr lang="en-US" sz="4000" i="1" dirty="0" smtClean="0">
                <a:solidFill>
                  <a:schemeClr val="tx1"/>
                </a:solidFill>
              </a:rPr>
              <a:t>Based-on the obtained visualization, it has been concluded that a nation would become economically strong in the long term if the education system of nation is suitable for its population. Various visualization justified an optimistic growth of economy within most of the countries and there corresponding primary education level is checked precisely. </a:t>
            </a:r>
          </a:p>
          <a:p>
            <a:endParaRPr lang="en-IN" sz="4000" i="1"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310" y="19873558"/>
            <a:ext cx="19268189" cy="563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187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548</Words>
  <Application>Microsoft Office PowerPoint</Application>
  <PresentationFormat>Custom</PresentationFormat>
  <Paragraphs>127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Poster</dc:title>
  <dc:creator>ucentricpc@outlook.com</dc:creator>
  <cp:lastModifiedBy>ucentricpc@outlook.com</cp:lastModifiedBy>
  <cp:revision>51</cp:revision>
  <dcterms:created xsi:type="dcterms:W3CDTF">2024-01-10T05:10:35Z</dcterms:created>
  <dcterms:modified xsi:type="dcterms:W3CDTF">2024-01-18T09:35:49Z</dcterms:modified>
</cp:coreProperties>
</file>