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1" i="0">
                <a:solidFill>
                  <a:srgbClr val="13131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250" b="1" i="0">
                <a:solidFill>
                  <a:srgbClr val="13131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1" i="0">
                <a:solidFill>
                  <a:srgbClr val="13131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1" i="0">
                <a:solidFill>
                  <a:srgbClr val="13131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9152" y="3312433"/>
            <a:ext cx="11142395" cy="289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1" i="0">
                <a:solidFill>
                  <a:srgbClr val="13131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9152" y="3312433"/>
            <a:ext cx="11142395" cy="289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1" i="0">
                <a:solidFill>
                  <a:srgbClr val="13131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53640" y="3312160"/>
            <a:ext cx="13227685" cy="29070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85"/>
              </a:spcBef>
            </a:pPr>
            <a:r>
              <a:rPr spc="-150" dirty="0"/>
              <a:t>U</a:t>
            </a:r>
            <a:r>
              <a:rPr spc="-95" dirty="0"/>
              <a:t>n</a:t>
            </a:r>
            <a:r>
              <a:rPr spc="-180" dirty="0"/>
              <a:t>l</a:t>
            </a:r>
            <a:r>
              <a:rPr spc="-120" dirty="0"/>
              <a:t>o</a:t>
            </a:r>
            <a:r>
              <a:rPr spc="90" dirty="0"/>
              <a:t>c</a:t>
            </a:r>
            <a:r>
              <a:rPr spc="105" dirty="0"/>
              <a:t>k</a:t>
            </a:r>
            <a:r>
              <a:rPr spc="-180" dirty="0"/>
              <a:t>i</a:t>
            </a:r>
            <a:r>
              <a:rPr spc="-50" dirty="0"/>
              <a:t>n</a:t>
            </a:r>
            <a:r>
              <a:rPr spc="50" dirty="0"/>
              <a:t>g</a:t>
            </a:r>
            <a:r>
              <a:rPr spc="-315" dirty="0"/>
              <a:t> </a:t>
            </a:r>
            <a:r>
              <a:rPr spc="-50" dirty="0"/>
              <a:t>th</a:t>
            </a:r>
            <a:r>
              <a:rPr spc="-125" dirty="0"/>
              <a:t>e</a:t>
            </a:r>
            <a:r>
              <a:rPr spc="-315" dirty="0"/>
              <a:t> </a:t>
            </a:r>
            <a:r>
              <a:rPr spc="-120" dirty="0"/>
              <a:t>Fu</a:t>
            </a:r>
            <a:r>
              <a:rPr spc="-50" dirty="0"/>
              <a:t>t</a:t>
            </a:r>
            <a:r>
              <a:rPr spc="-120" dirty="0"/>
              <a:t>u</a:t>
            </a:r>
            <a:r>
              <a:rPr spc="-375" dirty="0"/>
              <a:t>r</a:t>
            </a:r>
            <a:r>
              <a:rPr spc="-130" dirty="0"/>
              <a:t>e</a:t>
            </a:r>
            <a:r>
              <a:rPr spc="-740" dirty="0"/>
              <a:t>:</a:t>
            </a:r>
            <a:r>
              <a:rPr spc="-315" dirty="0"/>
              <a:t> </a:t>
            </a:r>
            <a:endParaRPr spc="-315" dirty="0"/>
          </a:p>
          <a:p>
            <a:pPr marR="5080" algn="ctr">
              <a:lnSpc>
                <a:spcPct val="100000"/>
              </a:lnSpc>
              <a:spcBef>
                <a:spcPts val="85"/>
              </a:spcBef>
            </a:pPr>
            <a:r>
              <a:rPr spc="-285" dirty="0"/>
              <a:t>T</a:t>
            </a:r>
            <a:r>
              <a:rPr spc="-50" dirty="0"/>
              <a:t>h</a:t>
            </a:r>
            <a:r>
              <a:rPr spc="-85" dirty="0"/>
              <a:t>e  </a:t>
            </a:r>
            <a:r>
              <a:rPr spc="-350" dirty="0"/>
              <a:t>T</a:t>
            </a:r>
            <a:r>
              <a:rPr spc="-550" dirty="0"/>
              <a:t>r</a:t>
            </a:r>
            <a:r>
              <a:rPr spc="-240" dirty="0"/>
              <a:t>a</a:t>
            </a:r>
            <a:r>
              <a:rPr spc="-95" dirty="0"/>
              <a:t>n</a:t>
            </a:r>
            <a:r>
              <a:rPr spc="-285" dirty="0"/>
              <a:t>s</a:t>
            </a:r>
            <a:r>
              <a:rPr spc="-135" dirty="0"/>
              <a:t>f</a:t>
            </a:r>
            <a:r>
              <a:rPr spc="-120" dirty="0"/>
              <a:t>o</a:t>
            </a:r>
            <a:r>
              <a:rPr spc="-345" dirty="0"/>
              <a:t>r</a:t>
            </a:r>
            <a:r>
              <a:rPr spc="-65" dirty="0"/>
              <a:t>m</a:t>
            </a:r>
            <a:r>
              <a:rPr spc="-240" dirty="0"/>
              <a:t>a</a:t>
            </a:r>
            <a:r>
              <a:rPr spc="-50" dirty="0"/>
              <a:t>t</a:t>
            </a:r>
            <a:r>
              <a:rPr spc="-180" dirty="0"/>
              <a:t>i</a:t>
            </a:r>
            <a:r>
              <a:rPr spc="-270" dirty="0"/>
              <a:t>v</a:t>
            </a:r>
            <a:r>
              <a:rPr spc="-125" dirty="0"/>
              <a:t>e</a:t>
            </a:r>
            <a:r>
              <a:rPr spc="-315" dirty="0"/>
              <a:t> </a:t>
            </a:r>
            <a:r>
              <a:rPr spc="-30" dirty="0"/>
              <a:t>P</a:t>
            </a:r>
            <a:r>
              <a:rPr spc="-210" dirty="0"/>
              <a:t>o</a:t>
            </a:r>
            <a:r>
              <a:rPr spc="-220" dirty="0"/>
              <a:t>w</a:t>
            </a:r>
            <a:r>
              <a:rPr spc="-130" dirty="0"/>
              <a:t>e</a:t>
            </a:r>
            <a:r>
              <a:rPr spc="-330" dirty="0"/>
              <a:t>r</a:t>
            </a:r>
            <a:r>
              <a:rPr spc="-315" dirty="0"/>
              <a:t> </a:t>
            </a:r>
            <a:r>
              <a:rPr spc="-120" dirty="0"/>
              <a:t>o</a:t>
            </a:r>
            <a:r>
              <a:rPr spc="-85" dirty="0"/>
              <a:t>f  </a:t>
            </a:r>
            <a:r>
              <a:rPr spc="-7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Blockchain</a:t>
            </a:r>
            <a:r>
              <a:rPr spc="-33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spc="-135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Technology</a:t>
            </a:r>
            <a:endParaRPr spc="-135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474" y="6421945"/>
            <a:ext cx="45573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20" dirty="0">
                <a:latin typeface="Verdana" panose="020B0604030504040204"/>
                <a:cs typeface="Verdana" panose="020B0604030504040204"/>
              </a:rPr>
              <a:t>B</a:t>
            </a:r>
            <a:r>
              <a:rPr sz="2250" b="1" spc="-100" dirty="0">
                <a:latin typeface="Verdana" panose="020B0604030504040204"/>
                <a:cs typeface="Verdana" panose="020B0604030504040204"/>
              </a:rPr>
              <a:t>Y</a:t>
            </a:r>
            <a:r>
              <a:rPr sz="2250" b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50" b="1" spc="-270" dirty="0">
                <a:latin typeface="Verdana" panose="020B0604030504040204"/>
                <a:cs typeface="Verdana" panose="020B0604030504040204"/>
              </a:rPr>
              <a:t>:</a:t>
            </a:r>
            <a:r>
              <a:rPr sz="2250" b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50" b="1" spc="-40" dirty="0">
                <a:latin typeface="Verdana" panose="020B0604030504040204"/>
                <a:cs typeface="Verdana" panose="020B0604030504040204"/>
              </a:rPr>
              <a:t>BHANU</a:t>
            </a:r>
            <a:r>
              <a:rPr sz="2250" b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50" b="1" spc="-60" dirty="0">
                <a:latin typeface="Verdana" panose="020B0604030504040204"/>
                <a:cs typeface="Verdana" panose="020B0604030504040204"/>
              </a:rPr>
              <a:t>S</a:t>
            </a:r>
            <a:r>
              <a:rPr sz="2250" b="1" spc="-145" dirty="0">
                <a:latin typeface="Verdana" panose="020B0604030504040204"/>
                <a:cs typeface="Verdana" panose="020B0604030504040204"/>
              </a:rPr>
              <a:t>A</a:t>
            </a:r>
            <a:r>
              <a:rPr sz="2250" b="1" spc="-200" dirty="0">
                <a:latin typeface="Verdana" panose="020B0604030504040204"/>
                <a:cs typeface="Verdana" panose="020B0604030504040204"/>
              </a:rPr>
              <a:t>TISH</a:t>
            </a:r>
            <a:r>
              <a:rPr sz="2250" b="1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50" b="1" spc="-35" dirty="0">
                <a:latin typeface="Verdana" panose="020B0604030504040204"/>
                <a:cs typeface="Verdana" panose="020B0604030504040204"/>
              </a:rPr>
              <a:t>P</a:t>
            </a:r>
            <a:r>
              <a:rPr sz="2250" b="1" spc="-20" dirty="0">
                <a:latin typeface="Verdana" panose="020B0604030504040204"/>
                <a:cs typeface="Verdana" panose="020B0604030504040204"/>
              </a:rPr>
              <a:t>UV</a:t>
            </a:r>
            <a:r>
              <a:rPr sz="2250" b="1" spc="-110" dirty="0">
                <a:latin typeface="Verdana" panose="020B0604030504040204"/>
                <a:cs typeface="Verdana" panose="020B0604030504040204"/>
              </a:rPr>
              <a:t>V</a:t>
            </a:r>
            <a:r>
              <a:rPr sz="2250" b="1" spc="-25" dirty="0">
                <a:latin typeface="Verdana" panose="020B0604030504040204"/>
                <a:cs typeface="Verdana" panose="020B0604030504040204"/>
              </a:rPr>
              <a:t>A</a:t>
            </a:r>
            <a:r>
              <a:rPr sz="2250" b="1" spc="-5" dirty="0">
                <a:latin typeface="Verdana" panose="020B0604030504040204"/>
                <a:cs typeface="Verdana" panose="020B0604030504040204"/>
              </a:rPr>
              <a:t>L</a:t>
            </a:r>
            <a:r>
              <a:rPr sz="2250" b="1" spc="20" dirty="0">
                <a:latin typeface="Verdana" panose="020B0604030504040204"/>
                <a:cs typeface="Verdana" panose="020B0604030504040204"/>
              </a:rPr>
              <a:t>A</a:t>
            </a:r>
            <a:endParaRPr sz="22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461" y="1149172"/>
            <a:ext cx="1313180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50" spc="235" dirty="0">
                <a:latin typeface="Tahoma" panose="020B0604030504040204"/>
                <a:cs typeface="Tahoma" panose="020B0604030504040204"/>
              </a:rPr>
              <a:t>Conclusion:</a:t>
            </a:r>
            <a:r>
              <a:rPr sz="70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7050" spc="275" dirty="0">
                <a:latin typeface="Tahoma" panose="020B0604030504040204"/>
                <a:cs typeface="Tahoma" panose="020B0604030504040204"/>
              </a:rPr>
              <a:t>Future</a:t>
            </a:r>
            <a:r>
              <a:rPr sz="705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7050" spc="350" dirty="0">
                <a:latin typeface="Tahoma" panose="020B0604030504040204"/>
                <a:cs typeface="Tahoma" panose="020B0604030504040204"/>
              </a:rPr>
              <a:t>Outlook</a:t>
            </a:r>
            <a:endParaRPr sz="70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6577" y="7180719"/>
            <a:ext cx="13068935" cy="19837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3200" spc="7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3200" spc="13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future of blockchain </a:t>
            </a:r>
            <a:r>
              <a:rPr sz="3200" spc="11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technology </a:t>
            </a:r>
            <a:r>
              <a:rPr sz="3200" spc="9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sz="3200" spc="114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promising, with </a:t>
            </a:r>
            <a:r>
              <a:rPr sz="3200" spc="12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potential </a:t>
            </a:r>
            <a:r>
              <a:rPr sz="3200" spc="13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2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applications</a:t>
            </a:r>
            <a:r>
              <a:rPr sz="3200" spc="-16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2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extending</a:t>
            </a:r>
            <a:r>
              <a:rPr sz="3200" spc="-15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5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beyond</a:t>
            </a:r>
            <a:r>
              <a:rPr sz="3200" spc="-16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4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ﬁnance</a:t>
            </a:r>
            <a:r>
              <a:rPr sz="3200" spc="-16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3200" spc="-22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1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healthcare</a:t>
            </a:r>
            <a:r>
              <a:rPr sz="3200" spc="1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3200" spc="-16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spc="2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real</a:t>
            </a:r>
            <a:r>
              <a:rPr sz="3200" b="1" spc="-9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b="1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estate</a:t>
            </a:r>
            <a:r>
              <a:rPr sz="320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, </a:t>
            </a:r>
            <a:r>
              <a:rPr sz="3200" spc="-98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7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3200" b="1" spc="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government</a:t>
            </a:r>
            <a:r>
              <a:rPr sz="3200" spc="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. </a:t>
            </a:r>
            <a:r>
              <a:rPr sz="3200" spc="11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sz="3200" spc="10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challenges </a:t>
            </a:r>
            <a:r>
              <a:rPr sz="3200" spc="13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sz="3200" spc="12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addressed, </a:t>
            </a:r>
            <a:r>
              <a:rPr sz="3200" spc="8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its </a:t>
            </a:r>
            <a:r>
              <a:rPr sz="3200" spc="12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transformative </a:t>
            </a:r>
            <a:r>
              <a:rPr sz="3200" spc="12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6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power</a:t>
            </a:r>
            <a:r>
              <a:rPr sz="3200" spc="-16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9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sz="3200" spc="-16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7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likely</a:t>
            </a:r>
            <a:r>
              <a:rPr sz="3200" spc="-16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4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reshape</a:t>
            </a:r>
            <a:r>
              <a:rPr sz="3200" spc="-15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8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our</a:t>
            </a:r>
            <a:r>
              <a:rPr sz="3200" spc="-16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8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digital</a:t>
            </a:r>
            <a:r>
              <a:rPr sz="3200" spc="-16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spc="10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landscape.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6907" y="2769921"/>
            <a:ext cx="7048499" cy="39500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510" y="3955770"/>
            <a:ext cx="9433560" cy="2733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750" spc="735" dirty="0">
                <a:latin typeface="Tahoma" panose="020B0604030504040204"/>
                <a:cs typeface="Tahoma" panose="020B0604030504040204"/>
              </a:rPr>
              <a:t>Than</a:t>
            </a:r>
            <a:r>
              <a:rPr sz="17750" spc="1150" dirty="0">
                <a:latin typeface="Tahoma" panose="020B0604030504040204"/>
                <a:cs typeface="Tahoma" panose="020B0604030504040204"/>
              </a:rPr>
              <a:t>k</a:t>
            </a:r>
            <a:r>
              <a:rPr sz="17750" spc="-80" dirty="0">
                <a:latin typeface="Tahoma" panose="020B0604030504040204"/>
                <a:cs typeface="Tahoma" panose="020B0604030504040204"/>
              </a:rPr>
              <a:t>s!</a:t>
            </a:r>
            <a:endParaRPr sz="177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550" y="1270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83681"/>
              <a:ext cx="3122510" cy="65246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38010" y="2442210"/>
            <a:ext cx="10102850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600" spc="-80" dirty="0"/>
              <a:t>I</a:t>
            </a:r>
            <a:r>
              <a:rPr sz="4600" spc="-80" dirty="0"/>
              <a:t>n</a:t>
            </a:r>
            <a:r>
              <a:rPr sz="4600" spc="-45" dirty="0"/>
              <a:t>t</a:t>
            </a:r>
            <a:r>
              <a:rPr sz="4600" spc="-285" dirty="0"/>
              <a:t>r</a:t>
            </a:r>
            <a:r>
              <a:rPr sz="4600" spc="-100" dirty="0"/>
              <a:t>o</a:t>
            </a:r>
            <a:r>
              <a:rPr sz="4600" spc="-10" dirty="0"/>
              <a:t>d</a:t>
            </a:r>
            <a:r>
              <a:rPr sz="4600" spc="-100" dirty="0"/>
              <a:t>u</a:t>
            </a:r>
            <a:r>
              <a:rPr sz="4600" spc="105" dirty="0"/>
              <a:t>c</a:t>
            </a:r>
            <a:r>
              <a:rPr sz="4600" spc="-45" dirty="0"/>
              <a:t>t</a:t>
            </a:r>
            <a:r>
              <a:rPr sz="4600" spc="-140" dirty="0"/>
              <a:t>i</a:t>
            </a:r>
            <a:r>
              <a:rPr sz="4600" spc="-100" dirty="0"/>
              <a:t>o</a:t>
            </a:r>
            <a:r>
              <a:rPr sz="4600" spc="-75" dirty="0"/>
              <a:t>n</a:t>
            </a:r>
            <a:r>
              <a:rPr sz="4600" spc="-235" dirty="0"/>
              <a:t> </a:t>
            </a:r>
            <a:r>
              <a:rPr sz="4600" spc="-114" dirty="0"/>
              <a:t>t</a:t>
            </a:r>
            <a:r>
              <a:rPr sz="4600" spc="-95" dirty="0"/>
              <a:t>o</a:t>
            </a:r>
            <a:r>
              <a:rPr sz="4600" spc="-235" dirty="0"/>
              <a:t> </a:t>
            </a:r>
            <a:r>
              <a:rPr sz="4600" spc="25" dirty="0"/>
              <a:t>B</a:t>
            </a:r>
            <a:r>
              <a:rPr sz="4600" spc="-140" dirty="0"/>
              <a:t>l</a:t>
            </a:r>
            <a:r>
              <a:rPr sz="4600" spc="-100" dirty="0"/>
              <a:t>o</a:t>
            </a:r>
            <a:r>
              <a:rPr sz="4600" spc="55" dirty="0"/>
              <a:t>c</a:t>
            </a:r>
            <a:r>
              <a:rPr sz="4600" spc="-45" dirty="0"/>
              <a:t>k</a:t>
            </a:r>
            <a:r>
              <a:rPr sz="4600" spc="55" dirty="0"/>
              <a:t>c</a:t>
            </a:r>
            <a:r>
              <a:rPr sz="4600" spc="-80" dirty="0"/>
              <a:t>h</a:t>
            </a:r>
            <a:r>
              <a:rPr sz="4600" spc="-190" dirty="0"/>
              <a:t>a</a:t>
            </a:r>
            <a:r>
              <a:rPr sz="4600" spc="-140" dirty="0"/>
              <a:t>i</a:t>
            </a:r>
            <a:r>
              <a:rPr sz="4600" spc="-75" dirty="0"/>
              <a:t>n</a:t>
            </a:r>
            <a:endParaRPr sz="4600"/>
          </a:p>
        </p:txBody>
      </p:sp>
      <p:sp>
        <p:nvSpPr>
          <p:cNvPr id="11" name="object 11"/>
          <p:cNvSpPr txBox="1"/>
          <p:nvPr/>
        </p:nvSpPr>
        <p:spPr>
          <a:xfrm>
            <a:off x="6937933" y="3702176"/>
            <a:ext cx="9291320" cy="402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750" spc="6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Blockchain </a:t>
            </a:r>
            <a:r>
              <a:rPr sz="3750" spc="-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is a </a:t>
            </a:r>
            <a:r>
              <a:rPr sz="3750" spc="95" dirty="0">
                <a:latin typeface="Microsoft Sans Serif" panose="020B0604020202020204"/>
                <a:cs typeface="Microsoft Sans Serif" panose="020B0604020202020204"/>
              </a:rPr>
              <a:t>decentralized </a:t>
            </a:r>
            <a:r>
              <a:rPr sz="3750" spc="14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3750" spc="14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175" dirty="0">
                <a:latin typeface="Microsoft Sans Serif" panose="020B0604020202020204"/>
                <a:cs typeface="Microsoft Sans Serif" panose="020B0604020202020204"/>
              </a:rPr>
              <a:t>immutable</a:t>
            </a:r>
            <a:r>
              <a:rPr sz="375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9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ledger</a:t>
            </a:r>
            <a:r>
              <a:rPr sz="3750" spc="-3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technology</a:t>
            </a:r>
            <a:r>
              <a:rPr sz="3750" spc="-4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19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3750" spc="-3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3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has</a:t>
            </a:r>
            <a:r>
              <a:rPr sz="3750" spc="-4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17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3750" spc="-98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15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potential </a:t>
            </a:r>
            <a:r>
              <a:rPr sz="3750" spc="229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3750" spc="114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revolutionize </a:t>
            </a:r>
            <a:r>
              <a:rPr sz="3750" spc="9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various </a:t>
            </a:r>
            <a:r>
              <a:rPr sz="375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industries. </a:t>
            </a:r>
            <a:r>
              <a:rPr sz="3750" spc="14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3750" spc="8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ensures </a:t>
            </a:r>
            <a:r>
              <a:rPr sz="3750" spc="95" dirty="0">
                <a:latin typeface="Microsoft Sans Serif" panose="020B0604020202020204"/>
                <a:cs typeface="Microsoft Sans Serif" panose="020B0604020202020204"/>
              </a:rPr>
              <a:t>transparency</a:t>
            </a:r>
            <a:r>
              <a:rPr sz="3750" spc="9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, </a:t>
            </a:r>
            <a:r>
              <a:rPr sz="375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70" dirty="0">
                <a:latin typeface="Microsoft Sans Serif" panose="020B0604020202020204"/>
                <a:cs typeface="Microsoft Sans Serif" panose="020B0604020202020204"/>
              </a:rPr>
              <a:t>security</a:t>
            </a:r>
            <a:r>
              <a:rPr sz="3750" spc="7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, </a:t>
            </a:r>
            <a:r>
              <a:rPr sz="3750" spc="14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3750" spc="100" dirty="0">
                <a:latin typeface="Microsoft Sans Serif" panose="020B0604020202020204"/>
                <a:cs typeface="Microsoft Sans Serif" panose="020B0604020202020204"/>
              </a:rPr>
              <a:t>eﬃciency </a:t>
            </a:r>
            <a:r>
              <a:rPr sz="3750" spc="15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3750" spc="8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transactions, </a:t>
            </a:r>
            <a:r>
              <a:rPr sz="3750" spc="9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114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making </a:t>
            </a:r>
            <a:r>
              <a:rPr sz="3750" spc="19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3750" spc="-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3750" spc="3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key </a:t>
            </a:r>
            <a:r>
              <a:rPr sz="375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player </a:t>
            </a:r>
            <a:r>
              <a:rPr sz="3750" spc="15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3750" spc="17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3750" spc="2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future </a:t>
            </a:r>
            <a:r>
              <a:rPr sz="3750" spc="19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3750" spc="2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digital</a:t>
            </a:r>
            <a:r>
              <a:rPr sz="3750" spc="-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50" spc="10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interactions.</a:t>
            </a:r>
            <a:endParaRPr sz="37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46050" y="0"/>
            <a:ext cx="6068428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432" y="1156595"/>
            <a:ext cx="1293749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285" dirty="0"/>
              <a:t>K</a:t>
            </a:r>
            <a:r>
              <a:rPr sz="7000" spc="-229" dirty="0"/>
              <a:t>e</a:t>
            </a:r>
            <a:r>
              <a:rPr sz="7000" spc="-220" dirty="0"/>
              <a:t>y</a:t>
            </a:r>
            <a:r>
              <a:rPr sz="7000" spc="-360" dirty="0"/>
              <a:t> </a:t>
            </a:r>
            <a:r>
              <a:rPr sz="7000" spc="-145" dirty="0"/>
              <a:t>F</a:t>
            </a:r>
            <a:r>
              <a:rPr sz="7000" spc="-265" dirty="0"/>
              <a:t>e</a:t>
            </a:r>
            <a:r>
              <a:rPr sz="7000" spc="-285" dirty="0"/>
              <a:t>a</a:t>
            </a:r>
            <a:r>
              <a:rPr sz="7000" spc="-65" dirty="0"/>
              <a:t>t</a:t>
            </a:r>
            <a:r>
              <a:rPr sz="7000" spc="-150" dirty="0"/>
              <a:t>u</a:t>
            </a:r>
            <a:r>
              <a:rPr sz="7000" spc="-430" dirty="0"/>
              <a:t>r</a:t>
            </a:r>
            <a:r>
              <a:rPr sz="7000" spc="-160" dirty="0"/>
              <a:t>e</a:t>
            </a:r>
            <a:r>
              <a:rPr sz="7000" spc="-325" dirty="0"/>
              <a:t>s</a:t>
            </a:r>
            <a:r>
              <a:rPr sz="7000" spc="-360" dirty="0"/>
              <a:t> </a:t>
            </a:r>
            <a:r>
              <a:rPr sz="7000" spc="-150" dirty="0"/>
              <a:t>o</a:t>
            </a:r>
            <a:r>
              <a:rPr sz="7000" spc="-114" dirty="0"/>
              <a:t>f</a:t>
            </a:r>
            <a:r>
              <a:rPr sz="7000" spc="-360" dirty="0"/>
              <a:t> </a:t>
            </a:r>
            <a:r>
              <a:rPr sz="7000" spc="45" dirty="0"/>
              <a:t>B</a:t>
            </a:r>
            <a:r>
              <a:rPr sz="7000" spc="-210" dirty="0"/>
              <a:t>l</a:t>
            </a:r>
            <a:r>
              <a:rPr sz="7000" spc="-150" dirty="0"/>
              <a:t>o</a:t>
            </a:r>
            <a:r>
              <a:rPr sz="7000" spc="85" dirty="0"/>
              <a:t>c</a:t>
            </a:r>
            <a:r>
              <a:rPr sz="7000" spc="-65" dirty="0"/>
              <a:t>k</a:t>
            </a:r>
            <a:r>
              <a:rPr sz="7000" spc="85" dirty="0"/>
              <a:t>c</a:t>
            </a:r>
            <a:r>
              <a:rPr sz="7000" spc="-120" dirty="0"/>
              <a:t>h</a:t>
            </a:r>
            <a:r>
              <a:rPr sz="7000" spc="-285" dirty="0"/>
              <a:t>a</a:t>
            </a:r>
            <a:r>
              <a:rPr sz="7000" spc="-210" dirty="0"/>
              <a:t>i</a:t>
            </a:r>
            <a:r>
              <a:rPr sz="7000" spc="-114" dirty="0"/>
              <a:t>n</a:t>
            </a:r>
            <a:endParaRPr sz="7000"/>
          </a:p>
        </p:txBody>
      </p:sp>
      <p:sp>
        <p:nvSpPr>
          <p:cNvPr id="8" name="object 8"/>
          <p:cNvSpPr txBox="1"/>
          <p:nvPr/>
        </p:nvSpPr>
        <p:spPr>
          <a:xfrm>
            <a:off x="4425734" y="2787561"/>
            <a:ext cx="9199245" cy="1720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2540" algn="ctr">
              <a:lnSpc>
                <a:spcPct val="101000"/>
              </a:lnSpc>
              <a:spcBef>
                <a:spcPts val="95"/>
              </a:spcBef>
            </a:pPr>
            <a:r>
              <a:rPr sz="2750" spc="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750" spc="35" dirty="0">
                <a:latin typeface="Microsoft Sans Serif" panose="020B0604020202020204"/>
                <a:cs typeface="Microsoft Sans Serif" panose="020B0604020202020204"/>
              </a:rPr>
              <a:t>key </a:t>
            </a:r>
            <a:r>
              <a:rPr sz="2750" spc="95" dirty="0">
                <a:latin typeface="Microsoft Sans Serif" panose="020B0604020202020204"/>
                <a:cs typeface="Microsoft Sans Serif" panose="020B0604020202020204"/>
              </a:rPr>
              <a:t>features </a:t>
            </a:r>
            <a:r>
              <a:rPr sz="2750" spc="15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2750" spc="8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blockchain </a:t>
            </a:r>
            <a:r>
              <a:rPr sz="2750" spc="8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include </a:t>
            </a:r>
            <a:r>
              <a:rPr sz="2750" b="1" spc="85" dirty="0">
                <a:latin typeface="Microsoft Sans Serif" panose="020B0604020202020204"/>
                <a:cs typeface="Microsoft Sans Serif" panose="020B0604020202020204"/>
              </a:rPr>
              <a:t>decentralization</a:t>
            </a:r>
            <a:r>
              <a:rPr sz="2750" b="1" spc="8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, </a:t>
            </a:r>
            <a:r>
              <a:rPr sz="2750" b="1" spc="-72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b="1" spc="80" dirty="0">
                <a:latin typeface="Microsoft Sans Serif" panose="020B0604020202020204"/>
                <a:cs typeface="Microsoft Sans Serif" panose="020B0604020202020204"/>
              </a:rPr>
              <a:t>transparency</a:t>
            </a:r>
            <a:r>
              <a:rPr lang="en-IN" sz="2750" b="1" spc="80" dirty="0">
                <a:latin typeface="Microsoft Sans Serif" panose="020B0604020202020204"/>
                <a:cs typeface="Microsoft Sans Serif" panose="020B0604020202020204"/>
              </a:rPr>
              <a:t> &amp;</a:t>
            </a:r>
            <a:r>
              <a:rPr sz="2750" b="1" spc="-2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b="1" spc="65" dirty="0">
                <a:latin typeface="Microsoft Sans Serif" panose="020B0604020202020204"/>
                <a:cs typeface="Microsoft Sans Serif" panose="020B0604020202020204"/>
              </a:rPr>
              <a:t>security</a:t>
            </a:r>
            <a:r>
              <a:rPr sz="2750" spc="6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.</a:t>
            </a:r>
            <a:r>
              <a:rPr sz="2750" spc="-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These</a:t>
            </a:r>
            <a:r>
              <a:rPr sz="2750" spc="-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6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characteristics</a:t>
            </a:r>
            <a:r>
              <a:rPr sz="2750" spc="-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8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enable </a:t>
            </a:r>
            <a:r>
              <a:rPr sz="2750" spc="-7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5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users </a:t>
            </a:r>
            <a:r>
              <a:rPr sz="2750" spc="18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2750" spc="15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trust </a:t>
            </a:r>
            <a:r>
              <a:rPr sz="2750" spc="13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750" spc="7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system </a:t>
            </a:r>
            <a:r>
              <a:rPr sz="2750" spc="16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without </a:t>
            </a:r>
            <a:r>
              <a:rPr sz="2750" spc="7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relying </a:t>
            </a:r>
            <a:r>
              <a:rPr sz="2750" spc="15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2750" spc="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2750" spc="9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central </a:t>
            </a:r>
            <a:r>
              <a:rPr sz="275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12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authority,</a:t>
            </a:r>
            <a:r>
              <a:rPr sz="2750" spc="-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fostering</a:t>
            </a:r>
            <a:r>
              <a:rPr sz="2750" spc="-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2750" spc="-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16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more</a:t>
            </a:r>
            <a:r>
              <a:rPr sz="2750" spc="-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85" dirty="0">
                <a:latin typeface="Microsoft Sans Serif" panose="020B0604020202020204"/>
                <a:cs typeface="Microsoft Sans Serif" panose="020B0604020202020204"/>
              </a:rPr>
              <a:t>collaborative</a:t>
            </a:r>
            <a:r>
              <a:rPr sz="2750" spc="-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750" spc="12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environment.</a:t>
            </a:r>
            <a:endParaRPr sz="27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73750" y="4997450"/>
            <a:ext cx="6472555" cy="4758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8103" y="1156595"/>
            <a:ext cx="1115187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25" dirty="0"/>
              <a:t>Applications</a:t>
            </a:r>
            <a:r>
              <a:rPr sz="7000" spc="-385" dirty="0"/>
              <a:t> </a:t>
            </a:r>
            <a:r>
              <a:rPr sz="7000" spc="-165" dirty="0"/>
              <a:t>in</a:t>
            </a:r>
            <a:r>
              <a:rPr sz="7000" spc="-385" dirty="0"/>
              <a:t> </a:t>
            </a:r>
            <a:r>
              <a:rPr sz="7000" spc="-120" dirty="0"/>
              <a:t>Finance</a:t>
            </a:r>
            <a:endParaRPr sz="7000"/>
          </a:p>
        </p:txBody>
      </p:sp>
      <p:sp>
        <p:nvSpPr>
          <p:cNvPr id="6" name="object 6"/>
          <p:cNvSpPr txBox="1"/>
          <p:nvPr/>
        </p:nvSpPr>
        <p:spPr>
          <a:xfrm>
            <a:off x="4730750" y="2940050"/>
            <a:ext cx="8735695" cy="189166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2400" spc="10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2400" spc="65" dirty="0">
                <a:latin typeface="Microsoft Sans Serif" panose="020B0604020202020204"/>
                <a:cs typeface="Microsoft Sans Serif" panose="020B0604020202020204"/>
              </a:rPr>
              <a:t>ﬁnancial </a:t>
            </a:r>
            <a:r>
              <a:rPr sz="2400" spc="45" dirty="0">
                <a:latin typeface="Microsoft Sans Serif" panose="020B0604020202020204"/>
                <a:cs typeface="Microsoft Sans Serif" panose="020B0604020202020204"/>
              </a:rPr>
              <a:t>sector</a:t>
            </a:r>
            <a:r>
              <a:rPr sz="2400" spc="4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, </a:t>
            </a:r>
            <a:r>
              <a:rPr sz="2400" spc="5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blockchain </a:t>
            </a:r>
            <a:r>
              <a:rPr sz="24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240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transforming </a:t>
            </a:r>
            <a:r>
              <a:rPr sz="2400" spc="9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traditional </a:t>
            </a:r>
            <a:r>
              <a:rPr sz="2400" spc="-6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4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practices</a:t>
            </a:r>
            <a:r>
              <a:rPr sz="2400" spc="-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6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2400" spc="-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5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enabling</a:t>
            </a:r>
            <a:r>
              <a:rPr sz="2400" spc="-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70" dirty="0">
                <a:latin typeface="Microsoft Sans Serif" panose="020B0604020202020204"/>
                <a:cs typeface="Microsoft Sans Serif" panose="020B0604020202020204"/>
              </a:rPr>
              <a:t>faster</a:t>
            </a:r>
            <a:r>
              <a:rPr sz="2400" spc="-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55" dirty="0">
                <a:latin typeface="Microsoft Sans Serif" panose="020B0604020202020204"/>
                <a:cs typeface="Microsoft Sans Serif" panose="020B0604020202020204"/>
              </a:rPr>
              <a:t>transactions</a:t>
            </a:r>
            <a:r>
              <a:rPr sz="2400" spc="5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2400" spc="-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6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reducing</a:t>
            </a:r>
            <a:r>
              <a:rPr sz="2400" spc="-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costs,</a:t>
            </a:r>
            <a:r>
              <a:rPr sz="24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8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-6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5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enhancing </a:t>
            </a:r>
            <a:r>
              <a:rPr sz="2400" spc="114" dirty="0">
                <a:latin typeface="Microsoft Sans Serif" panose="020B0604020202020204"/>
                <a:cs typeface="Microsoft Sans Serif" panose="020B0604020202020204"/>
              </a:rPr>
              <a:t>fraud </a:t>
            </a:r>
            <a:r>
              <a:rPr sz="2400" spc="80" dirty="0">
                <a:latin typeface="Microsoft Sans Serif" panose="020B0604020202020204"/>
                <a:cs typeface="Microsoft Sans Serif" panose="020B0604020202020204"/>
              </a:rPr>
              <a:t>prevention</a:t>
            </a:r>
            <a:r>
              <a:rPr sz="2400" spc="8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. </a:t>
            </a:r>
            <a:r>
              <a:rPr sz="2400" spc="5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Cryptocurrencies </a:t>
            </a:r>
            <a:r>
              <a:rPr sz="2400" spc="8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240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smart </a:t>
            </a:r>
            <a:r>
              <a:rPr sz="2400" spc="10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6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contracts</a:t>
            </a:r>
            <a:r>
              <a:rPr sz="2400" spc="-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6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2400" spc="-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14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prime</a:t>
            </a:r>
            <a:r>
              <a:rPr sz="2400" spc="-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5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examples</a:t>
            </a:r>
            <a:r>
              <a:rPr sz="2400" spc="-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12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2400" spc="-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6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its</a:t>
            </a:r>
            <a:r>
              <a:rPr sz="2400" spc="-1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9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impactful</a:t>
            </a:r>
            <a:r>
              <a:rPr sz="2400" spc="-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2400" spc="5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applications.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216535" y="5664200"/>
            <a:ext cx="18610580" cy="462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83679"/>
              <a:ext cx="3122510" cy="65246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44258" y="2057273"/>
            <a:ext cx="939736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210" dirty="0"/>
              <a:t>I</a:t>
            </a:r>
            <a:r>
              <a:rPr sz="5800" spc="-85" dirty="0"/>
              <a:t>m</a:t>
            </a:r>
            <a:r>
              <a:rPr sz="5800" spc="-100" dirty="0"/>
              <a:t>p</a:t>
            </a:r>
            <a:r>
              <a:rPr sz="5800" spc="-195" dirty="0"/>
              <a:t>a</a:t>
            </a:r>
            <a:r>
              <a:rPr sz="5800" spc="130" dirty="0"/>
              <a:t>c</a:t>
            </a:r>
            <a:r>
              <a:rPr sz="5800" spc="-55" dirty="0"/>
              <a:t>t</a:t>
            </a:r>
            <a:r>
              <a:rPr sz="5800" spc="-300" dirty="0"/>
              <a:t> </a:t>
            </a:r>
            <a:r>
              <a:rPr sz="5800" spc="-130" dirty="0"/>
              <a:t>o</a:t>
            </a:r>
            <a:r>
              <a:rPr sz="5800" spc="-100" dirty="0"/>
              <a:t>n</a:t>
            </a:r>
            <a:r>
              <a:rPr sz="5800" spc="-300" dirty="0"/>
              <a:t> </a:t>
            </a:r>
            <a:r>
              <a:rPr sz="5800" spc="-375" dirty="0"/>
              <a:t>S</a:t>
            </a:r>
            <a:r>
              <a:rPr sz="5800" spc="-130" dirty="0"/>
              <a:t>u</a:t>
            </a:r>
            <a:r>
              <a:rPr sz="5800" spc="-35" dirty="0"/>
              <a:t>pp</a:t>
            </a:r>
            <a:r>
              <a:rPr sz="5800" spc="-175" dirty="0"/>
              <a:t>l</a:t>
            </a:r>
            <a:r>
              <a:rPr sz="5800" spc="-185" dirty="0"/>
              <a:t>y</a:t>
            </a:r>
            <a:r>
              <a:rPr sz="5800" spc="-300" dirty="0"/>
              <a:t> </a:t>
            </a:r>
            <a:r>
              <a:rPr sz="5800" spc="75" dirty="0"/>
              <a:t>C</a:t>
            </a:r>
            <a:r>
              <a:rPr sz="5800" spc="-105" dirty="0"/>
              <a:t>h</a:t>
            </a:r>
            <a:r>
              <a:rPr sz="5800" spc="-240" dirty="0"/>
              <a:t>a</a:t>
            </a:r>
            <a:r>
              <a:rPr sz="5800" spc="-175" dirty="0"/>
              <a:t>i</a:t>
            </a:r>
            <a:r>
              <a:rPr sz="5800" spc="-100" dirty="0"/>
              <a:t>n</a:t>
            </a:r>
            <a:endParaRPr sz="5800"/>
          </a:p>
        </p:txBody>
      </p:sp>
      <p:sp>
        <p:nvSpPr>
          <p:cNvPr id="6" name="object 6"/>
          <p:cNvSpPr txBox="1"/>
          <p:nvPr/>
        </p:nvSpPr>
        <p:spPr>
          <a:xfrm>
            <a:off x="6844258" y="3541065"/>
            <a:ext cx="10211435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350" spc="7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Blockchain </a:t>
            </a:r>
            <a:r>
              <a:rPr sz="4350" spc="114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technology </a:t>
            </a:r>
            <a:r>
              <a:rPr sz="4350" spc="10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signiﬁcantly </a:t>
            </a:r>
            <a:r>
              <a:rPr sz="4350" spc="1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7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enhances</a:t>
            </a:r>
            <a:r>
              <a:rPr sz="4350" spc="-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2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supply</a:t>
            </a:r>
            <a:r>
              <a:rPr sz="4350" spc="-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chain</a:t>
            </a:r>
            <a:r>
              <a:rPr sz="4350" spc="-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6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management</a:t>
            </a:r>
            <a:r>
              <a:rPr sz="4350" spc="-2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2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by </a:t>
            </a:r>
            <a:r>
              <a:rPr sz="4350" spc="-114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enabling </a:t>
            </a:r>
            <a:r>
              <a:rPr sz="4350" spc="14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real-time </a:t>
            </a:r>
            <a:r>
              <a:rPr sz="4350" spc="114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tracking </a:t>
            </a:r>
            <a:r>
              <a:rPr sz="4350" spc="16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4350" spc="16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4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veriﬁcation </a:t>
            </a:r>
            <a:r>
              <a:rPr sz="4350" spc="2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4350" spc="14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products. </a:t>
            </a:r>
            <a:r>
              <a:rPr sz="4350" spc="-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4350" spc="1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boosts </a:t>
            </a:r>
            <a:r>
              <a:rPr sz="4350" spc="13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1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accountability, </a:t>
            </a:r>
            <a:r>
              <a:rPr sz="4350" spc="1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minimizes </a:t>
            </a:r>
            <a:r>
              <a:rPr sz="4350" spc="16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fraud, and </a:t>
            </a:r>
            <a:r>
              <a:rPr sz="4350" spc="16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0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greatly </a:t>
            </a:r>
            <a:r>
              <a:rPr sz="4350" spc="14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improves </a:t>
            </a:r>
            <a:r>
              <a:rPr sz="4350" spc="20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4350" spc="114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eﬃciency </a:t>
            </a:r>
            <a:r>
              <a:rPr sz="4350" spc="2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4350" spc="229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5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logistics</a:t>
            </a:r>
            <a:r>
              <a:rPr sz="4350" spc="-3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6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4350" spc="-2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60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inventory</a:t>
            </a:r>
            <a:r>
              <a:rPr sz="4350" spc="-3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350" spc="155" dirty="0">
                <a:solidFill>
                  <a:srgbClr val="131313"/>
                </a:solidFill>
                <a:latin typeface="Microsoft Sans Serif" panose="020B0604020202020204"/>
                <a:cs typeface="Microsoft Sans Serif" panose="020B0604020202020204"/>
              </a:rPr>
              <a:t>control.</a:t>
            </a:r>
            <a:endParaRPr sz="435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061227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5917" y="653561"/>
            <a:ext cx="1297368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305" dirty="0">
                <a:latin typeface="Tahoma" panose="020B0604030504040204"/>
                <a:cs typeface="Tahoma" panose="020B0604030504040204"/>
              </a:rPr>
              <a:t>Challenges</a:t>
            </a:r>
            <a:r>
              <a:rPr sz="70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7000" spc="370" dirty="0">
                <a:latin typeface="Tahoma" panose="020B0604030504040204"/>
                <a:cs typeface="Tahoma" panose="020B0604030504040204"/>
              </a:rPr>
              <a:t>and</a:t>
            </a:r>
            <a:r>
              <a:rPr sz="70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7000" spc="245" dirty="0">
                <a:latin typeface="Tahoma" panose="020B0604030504040204"/>
                <a:cs typeface="Tahoma" panose="020B0604030504040204"/>
              </a:rPr>
              <a:t>Limitations</a:t>
            </a:r>
            <a:endParaRPr sz="7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4871" y="2089634"/>
            <a:ext cx="12466955" cy="34563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7850" marR="570230" algn="ctr">
              <a:lnSpc>
                <a:spcPct val="100000"/>
              </a:lnSpc>
              <a:spcBef>
                <a:spcPts val="110"/>
              </a:spcBef>
            </a:pPr>
            <a:r>
              <a:rPr sz="4500" spc="16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Despite </a:t>
            </a:r>
            <a:r>
              <a:rPr sz="4500" spc="11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its </a:t>
            </a:r>
            <a:r>
              <a:rPr sz="4500" spc="12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potential, </a:t>
            </a:r>
            <a:r>
              <a:rPr sz="4500" spc="16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blockchain </a:t>
            </a:r>
            <a:r>
              <a:rPr sz="4500" spc="114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faces </a:t>
            </a:r>
            <a:r>
              <a:rPr sz="4500" spc="12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3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challenges</a:t>
            </a:r>
            <a:r>
              <a:rPr sz="4500" spc="-24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8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such</a:t>
            </a:r>
            <a:r>
              <a:rPr sz="4500" spc="-24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4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4500" spc="-24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b="1" spc="-1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scalability</a:t>
            </a:r>
            <a:r>
              <a:rPr sz="4500" spc="-1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4500" spc="-2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b="1" spc="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regulatory </a:t>
            </a:r>
            <a:r>
              <a:rPr sz="4500" b="1" spc="-130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b="1" spc="-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hurdles</a:t>
            </a:r>
            <a:r>
              <a:rPr sz="4500" spc="-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4500" spc="-24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2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spc="-2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b="1" spc="-3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energy</a:t>
            </a:r>
            <a:r>
              <a:rPr sz="4500" b="1" spc="-15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b="1" spc="1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consumption</a:t>
            </a:r>
            <a:r>
              <a:rPr sz="4500" spc="1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45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</a:pPr>
            <a:r>
              <a:rPr sz="4500" spc="16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Addressing </a:t>
            </a:r>
            <a:r>
              <a:rPr sz="4500" spc="16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these </a:t>
            </a:r>
            <a:r>
              <a:rPr sz="4500" spc="15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issues </a:t>
            </a:r>
            <a:r>
              <a:rPr sz="4500" spc="12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is </a:t>
            </a:r>
            <a:r>
              <a:rPr sz="4500" spc="14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crucial </a:t>
            </a:r>
            <a:r>
              <a:rPr sz="4500" spc="18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4500" spc="18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wider </a:t>
            </a:r>
            <a:r>
              <a:rPr sz="4500" spc="18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04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adoption</a:t>
            </a:r>
            <a:r>
              <a:rPr sz="4500" spc="-2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22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4500" spc="-2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4500" spc="-2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5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realization</a:t>
            </a:r>
            <a:r>
              <a:rPr sz="4500" spc="-2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7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4500" spc="-2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1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sz="4500" spc="-2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full</a:t>
            </a:r>
            <a:r>
              <a:rPr sz="4500" spc="-235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500" spc="140" dirty="0">
                <a:solidFill>
                  <a:srgbClr val="131313"/>
                </a:solidFill>
                <a:latin typeface="Tahoma" panose="020B0604030504040204"/>
                <a:cs typeface="Tahoma" panose="020B0604030504040204"/>
              </a:rPr>
              <a:t>beneﬁts.</a:t>
            </a:r>
            <a:endParaRPr sz="45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867400"/>
            <a:ext cx="1852739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F6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851" y="0"/>
            <a:ext cx="18086149" cy="102419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WPS Presentation</Application>
  <PresentationFormat>On-screen Show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Microsoft Sans Serif</vt:lpstr>
      <vt:lpstr>Tahoma</vt:lpstr>
      <vt:lpstr>Microsoft YaHei</vt:lpstr>
      <vt:lpstr>Arial Unicode MS</vt:lpstr>
      <vt:lpstr>Calibri</vt:lpstr>
      <vt:lpstr>Office Theme</vt:lpstr>
      <vt:lpstr>PowerPoint 演示文稿</vt:lpstr>
      <vt:lpstr>Introduction to Blockchain</vt:lpstr>
      <vt:lpstr>Key Features of Blockchain</vt:lpstr>
      <vt:lpstr>PowerPoint 演示文稿</vt:lpstr>
      <vt:lpstr>Applications in Finance</vt:lpstr>
      <vt:lpstr>Impact on Supply Chain</vt:lpstr>
      <vt:lpstr>PowerPoint 演示文稿</vt:lpstr>
      <vt:lpstr>Challenges and Limitations</vt:lpstr>
      <vt:lpstr>PowerPoint 演示文稿</vt:lpstr>
      <vt:lpstr>Conclusion: Future Outlook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puvva</cp:lastModifiedBy>
  <cp:revision>1</cp:revision>
  <dcterms:created xsi:type="dcterms:W3CDTF">2024-10-20T07:24:06Z</dcterms:created>
  <dcterms:modified xsi:type="dcterms:W3CDTF">2024-10-20T07:24:06Z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2024-10-20T05:30:00Z</vt:filetime>
  </property>
  <property fmtid="{D5CDD505-2E9C-101B-9397-08002B2CF9AE}" pid="3" name="Creator">
    <vt:lpwstr>Chromium</vt:lpwstr>
  </property>
  <property fmtid="{D5CDD505-2E9C-101B-9397-08002B2CF9AE}" pid="4" name="LastSaved">
    <vt:filetime>2024-10-20T05:30:00Z</vt:filetime>
  </property>
  <property fmtid="{D5CDD505-2E9C-101B-9397-08002B2CF9AE}" pid="5" name="ICV">
    <vt:lpwstr>989EF731BD0E42BF80358E87D6CC6529_13</vt:lpwstr>
  </property>
  <property fmtid="{D5CDD505-2E9C-101B-9397-08002B2CF9AE}" pid="6" name="KSOProductBuildVer">
    <vt:lpwstr>1033-12.2.0.13472</vt:lpwstr>
  </property>
</Properties>
</file>