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6"/>
  </p:notesMasterIdLst>
  <p:sldIdLst>
    <p:sldId id="256" r:id="rId2"/>
    <p:sldId id="257" r:id="rId3"/>
    <p:sldId id="303" r:id="rId4"/>
    <p:sldId id="258" r:id="rId5"/>
    <p:sldId id="259" r:id="rId6"/>
    <p:sldId id="304" r:id="rId7"/>
    <p:sldId id="305" r:id="rId8"/>
    <p:sldId id="260" r:id="rId9"/>
    <p:sldId id="261" r:id="rId10"/>
    <p:sldId id="285" r:id="rId11"/>
    <p:sldId id="286" r:id="rId12"/>
    <p:sldId id="287" r:id="rId13"/>
    <p:sldId id="288" r:id="rId14"/>
    <p:sldId id="320" r:id="rId15"/>
    <p:sldId id="321" r:id="rId16"/>
    <p:sldId id="267" r:id="rId17"/>
    <p:sldId id="322" r:id="rId18"/>
    <p:sldId id="307" r:id="rId19"/>
    <p:sldId id="323" r:id="rId20"/>
    <p:sldId id="268" r:id="rId21"/>
    <p:sldId id="309" r:id="rId22"/>
    <p:sldId id="310" r:id="rId23"/>
    <p:sldId id="324" r:id="rId24"/>
    <p:sldId id="311" r:id="rId25"/>
    <p:sldId id="312" r:id="rId26"/>
    <p:sldId id="313" r:id="rId27"/>
    <p:sldId id="314" r:id="rId28"/>
    <p:sldId id="325" r:id="rId29"/>
    <p:sldId id="326" r:id="rId30"/>
    <p:sldId id="315" r:id="rId31"/>
    <p:sldId id="282" r:id="rId32"/>
    <p:sldId id="302" r:id="rId33"/>
    <p:sldId id="327" r:id="rId34"/>
    <p:sldId id="32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4"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2D3314-C69C-492D-873C-6547A62037B0}" type="datetimeFigureOut">
              <a:rPr lang="en-IN" smtClean="0"/>
              <a:t>16-04-2023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C1B88-9BEF-4803-B094-5E7E4B4B2B52}" type="slidenum">
              <a:rPr lang="en-IN" smtClean="0"/>
              <a:t>‹#›</a:t>
            </a:fld>
            <a:endParaRPr lang="en-IN"/>
          </a:p>
        </p:txBody>
      </p:sp>
    </p:spTree>
    <p:extLst>
      <p:ext uri="{BB962C8B-B14F-4D97-AF65-F5344CB8AC3E}">
        <p14:creationId xmlns:p14="http://schemas.microsoft.com/office/powerpoint/2010/main" val="3743802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EDC1B88-9BEF-4803-B094-5E7E4B4B2B52}" type="slidenum">
              <a:rPr lang="en-IN" smtClean="0"/>
              <a:t>4</a:t>
            </a:fld>
            <a:endParaRPr lang="en-IN"/>
          </a:p>
        </p:txBody>
      </p:sp>
    </p:spTree>
    <p:extLst>
      <p:ext uri="{BB962C8B-B14F-4D97-AF65-F5344CB8AC3E}">
        <p14:creationId xmlns:p14="http://schemas.microsoft.com/office/powerpoint/2010/main" val="46184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D12544-A466-4F1E-A270-AF5629C6C140}" type="datetimeFigureOut">
              <a:rPr lang="en-US" smtClean="0"/>
              <a:t>4/16/2023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5072817-ADF2-4480-B342-63E274AD42A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716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12544-A466-4F1E-A270-AF5629C6C140}"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72817-ADF2-4480-B342-63E274AD42A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1149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12544-A466-4F1E-A270-AF5629C6C140}"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72817-ADF2-4480-B342-63E274AD42A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0353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D12544-A466-4F1E-A270-AF5629C6C140}"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72817-ADF2-4480-B342-63E274AD42A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1719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12544-A466-4F1E-A270-AF5629C6C140}" type="datetimeFigureOut">
              <a:rPr lang="en-US" smtClean="0"/>
              <a:t>4/16/2023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072817-ADF2-4480-B342-63E274AD42A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040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D12544-A466-4F1E-A270-AF5629C6C140}"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72817-ADF2-4480-B342-63E274AD42A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6836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D12544-A466-4F1E-A270-AF5629C6C140}" type="datetimeFigureOut">
              <a:rPr lang="en-US" smtClean="0"/>
              <a:t>4/16/2023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072817-ADF2-4480-B342-63E274AD42A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5469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D12544-A466-4F1E-A270-AF5629C6C140}" type="datetimeFigureOut">
              <a:rPr lang="en-US" smtClean="0"/>
              <a:t>4/16/2023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072817-ADF2-4480-B342-63E274AD42A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2657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12544-A466-4F1E-A270-AF5629C6C140}" type="datetimeFigureOut">
              <a:rPr lang="en-US" smtClean="0"/>
              <a:t>4/16/2023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072817-ADF2-4480-B342-63E274AD42AD}" type="slidenum">
              <a:rPr lang="en-US" smtClean="0"/>
              <a:t>‹#›</a:t>
            </a:fld>
            <a:endParaRPr lang="en-US"/>
          </a:p>
        </p:txBody>
      </p:sp>
    </p:spTree>
    <p:extLst>
      <p:ext uri="{BB962C8B-B14F-4D97-AF65-F5344CB8AC3E}">
        <p14:creationId xmlns:p14="http://schemas.microsoft.com/office/powerpoint/2010/main" val="4139063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D12544-A466-4F1E-A270-AF5629C6C140}" type="datetimeFigureOut">
              <a:rPr lang="en-US" smtClean="0"/>
              <a:t>4/16/2023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072817-ADF2-4480-B342-63E274AD42A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962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2D12544-A466-4F1E-A270-AF5629C6C140}" type="datetimeFigureOut">
              <a:rPr lang="en-US" smtClean="0"/>
              <a:t>4/16/2023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5072817-ADF2-4480-B342-63E274AD42A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765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2D12544-A466-4F1E-A270-AF5629C6C140}" type="datetimeFigureOut">
              <a:rPr lang="en-US" smtClean="0"/>
              <a:t>4/16/2023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5072817-ADF2-4480-B342-63E274AD42A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623083"/>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hyperlink" Target="https://www.kaggle.com/code/setumoraphelakamatlou/insurance-claim-xgbclassifer/data?select=train.csv"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78D66B3-36C9-DAF3-EFBE-89DC8902D7C4}"/>
              </a:ext>
            </a:extLst>
          </p:cNvPr>
          <p:cNvSpPr>
            <a:spLocks noGrp="1" noChangeArrowheads="1"/>
          </p:cNvSpPr>
          <p:nvPr>
            <p:ph type="ctrTitle"/>
          </p:nvPr>
        </p:nvSpPr>
        <p:spPr bwMode="auto">
          <a:xfrm>
            <a:off x="1436915" y="1529000"/>
            <a:ext cx="8860971"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en-US" sz="3200" b="1" i="0" u="none" strike="noStrike" cap="none" normalizeH="0" baseline="0" dirty="0">
                <a:ln>
                  <a:noFill/>
                </a:ln>
                <a:solidFill>
                  <a:schemeClr val="accent1">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rPr>
              <a:t>Car Insurance Claim Prediction using SAS and Tableau</a:t>
            </a:r>
            <a:br>
              <a:rPr kumimoji="0" lang="en-US" altLang="en-US" sz="3600" b="0" i="0" u="none" strike="noStrike" cap="none" normalizeH="0" baseline="0" dirty="0">
                <a:ln>
                  <a:noFill/>
                </a:ln>
                <a:solidFill>
                  <a:schemeClr val="tx1"/>
                </a:solidFill>
                <a:effectLst/>
                <a:latin typeface="Arial" panose="020B0604020202020204" pitchFamily="34" charset="0"/>
              </a:rPr>
            </a:br>
            <a:endParaRPr lang="en-IN" sz="3200" kern="1400" spc="-50" dirty="0">
              <a:solidFill>
                <a:schemeClr val="accent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620000" y="3531204"/>
            <a:ext cx="3454400" cy="1797796"/>
          </a:xfrm>
        </p:spPr>
        <p:txBody>
          <a:bodyPr>
            <a:normAutofit lnSpcReduction="10000"/>
          </a:bodyPr>
          <a:lstStyle/>
          <a:p>
            <a:pPr marL="285750" indent="-285750">
              <a:buFontTx/>
              <a:buChar char="-"/>
            </a:pPr>
            <a:r>
              <a:rPr lang="en-US" dirty="0"/>
              <a:t>Revanth </a:t>
            </a:r>
            <a:r>
              <a:rPr lang="en-US" dirty="0" err="1"/>
              <a:t>addagalla</a:t>
            </a:r>
            <a:endParaRPr lang="en-US" dirty="0"/>
          </a:p>
          <a:p>
            <a:pPr marL="285750" indent="-285750">
              <a:buFontTx/>
              <a:buChar char="-"/>
            </a:pPr>
            <a:r>
              <a:rPr lang="en-US" dirty="0"/>
              <a:t>Bhanusree Chavvakula</a:t>
            </a:r>
          </a:p>
          <a:p>
            <a:pPr marL="285750" indent="-285750">
              <a:buFontTx/>
              <a:buChar char="-"/>
            </a:pPr>
            <a:r>
              <a:rPr lang="en-US" dirty="0"/>
              <a:t>Shruti </a:t>
            </a:r>
            <a:r>
              <a:rPr lang="en-US" dirty="0" err="1"/>
              <a:t>patricia</a:t>
            </a:r>
            <a:r>
              <a:rPr lang="en-US" dirty="0"/>
              <a:t> </a:t>
            </a:r>
            <a:r>
              <a:rPr lang="en-US" dirty="0" err="1"/>
              <a:t>tatapudi</a:t>
            </a:r>
            <a:endParaRPr lang="en-US" dirty="0"/>
          </a:p>
          <a:p>
            <a:pPr marL="285750" indent="-285750">
              <a:buFontTx/>
              <a:buChar char="-"/>
            </a:pPr>
            <a:r>
              <a:rPr lang="en-US" dirty="0"/>
              <a:t>Naveen </a:t>
            </a:r>
            <a:r>
              <a:rPr lang="en-US" dirty="0" err="1"/>
              <a:t>kumar</a:t>
            </a:r>
            <a:r>
              <a:rPr lang="en-US" dirty="0"/>
              <a:t> </a:t>
            </a:r>
            <a:r>
              <a:rPr lang="en-US" dirty="0" err="1"/>
              <a:t>uppara</a:t>
            </a:r>
            <a:endParaRPr lang="en-US" dirty="0"/>
          </a:p>
        </p:txBody>
      </p:sp>
    </p:spTree>
    <p:extLst>
      <p:ext uri="{BB962C8B-B14F-4D97-AF65-F5344CB8AC3E}">
        <p14:creationId xmlns:p14="http://schemas.microsoft.com/office/powerpoint/2010/main" val="3824698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91820" y="5081985"/>
            <a:ext cx="9048466" cy="375552"/>
          </a:xfrm>
          <a:prstGeom prst="rect">
            <a:avLst/>
          </a:prstGeom>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M6, M1 and M4 is leading</a:t>
            </a:r>
          </a:p>
        </p:txBody>
      </p:sp>
      <p:pic>
        <p:nvPicPr>
          <p:cNvPr id="3" name="Picture 2">
            <a:extLst>
              <a:ext uri="{FF2B5EF4-FFF2-40B4-BE49-F238E27FC236}">
                <a16:creationId xmlns:a16="http://schemas.microsoft.com/office/drawing/2014/main" id="{630BB635-D23E-6961-67B0-B83D0E6E785C}"/>
              </a:ext>
            </a:extLst>
          </p:cNvPr>
          <p:cNvPicPr>
            <a:picLocks noChangeAspect="1"/>
          </p:cNvPicPr>
          <p:nvPr/>
        </p:nvPicPr>
        <p:blipFill>
          <a:blip r:embed="rId2"/>
          <a:stretch>
            <a:fillRect/>
          </a:stretch>
        </p:blipFill>
        <p:spPr>
          <a:xfrm>
            <a:off x="1091820" y="880893"/>
            <a:ext cx="9048466" cy="4007337"/>
          </a:xfrm>
          <a:prstGeom prst="rect">
            <a:avLst/>
          </a:prstGeom>
        </p:spPr>
      </p:pic>
    </p:spTree>
    <p:extLst>
      <p:ext uri="{BB962C8B-B14F-4D97-AF65-F5344CB8AC3E}">
        <p14:creationId xmlns:p14="http://schemas.microsoft.com/office/powerpoint/2010/main" val="1396982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5" name="Straight Connector 1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 name="Picture 2">
            <a:extLst>
              <a:ext uri="{FF2B5EF4-FFF2-40B4-BE49-F238E27FC236}">
                <a16:creationId xmlns:a16="http://schemas.microsoft.com/office/drawing/2014/main" id="{A398D2A3-520D-37BD-9393-283A8CAB8031}"/>
              </a:ext>
            </a:extLst>
          </p:cNvPr>
          <p:cNvPicPr>
            <a:picLocks noChangeAspect="1"/>
          </p:cNvPicPr>
          <p:nvPr/>
        </p:nvPicPr>
        <p:blipFill>
          <a:blip r:embed="rId2"/>
          <a:stretch>
            <a:fillRect/>
          </a:stretch>
        </p:blipFill>
        <p:spPr>
          <a:xfrm>
            <a:off x="1136348" y="1999146"/>
            <a:ext cx="5761020" cy="2923716"/>
          </a:xfrm>
          <a:prstGeom prst="rect">
            <a:avLst/>
          </a:prstGeom>
        </p:spPr>
      </p:pic>
      <p:sp>
        <p:nvSpPr>
          <p:cNvPr id="6" name="Rectangle 5"/>
          <p:cNvSpPr/>
          <p:nvPr/>
        </p:nvSpPr>
        <p:spPr>
          <a:xfrm>
            <a:off x="7554138" y="2273608"/>
            <a:ext cx="3159432" cy="3940925"/>
          </a:xfrm>
          <a:prstGeom prst="rect">
            <a:avLst/>
          </a:prstGeom>
        </p:spPr>
        <p:txBody>
          <a:bodyPr vert="horz" lIns="91440" tIns="45720" rIns="91440" bIns="45720" rtlCol="0" anchor="t">
            <a:normAutofit/>
          </a:bodyPr>
          <a:lstStyle/>
          <a:p>
            <a:pPr indent="-228600" defTabSz="914400">
              <a:lnSpc>
                <a:spcPct val="120000"/>
              </a:lnSpc>
              <a:spcAft>
                <a:spcPts val="800"/>
              </a:spcAft>
              <a:buClr>
                <a:schemeClr val="accent1"/>
              </a:buClr>
              <a:buSzPct val="100000"/>
              <a:buFont typeface="Arial" panose="020B0604020202020204" pitchFamily="34" charset="0"/>
              <a:buChar char="•"/>
            </a:pPr>
            <a:r>
              <a:rPr lang="en-US"/>
              <a:t>If we see both the data points it’s easily understandable using the graph that claim settlement is good with M6 model were for M1 its sort of both.</a:t>
            </a:r>
          </a:p>
        </p:txBody>
      </p:sp>
    </p:spTree>
    <p:extLst>
      <p:ext uri="{BB962C8B-B14F-4D97-AF65-F5344CB8AC3E}">
        <p14:creationId xmlns:p14="http://schemas.microsoft.com/office/powerpoint/2010/main" val="381929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91820" y="5081985"/>
            <a:ext cx="9048466" cy="375552"/>
          </a:xfrm>
          <a:prstGeom prst="rect">
            <a:avLst/>
          </a:prstGeom>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Petrol leads here</a:t>
            </a:r>
          </a:p>
        </p:txBody>
      </p:sp>
      <p:pic>
        <p:nvPicPr>
          <p:cNvPr id="2" name="Picture 1">
            <a:extLst>
              <a:ext uri="{FF2B5EF4-FFF2-40B4-BE49-F238E27FC236}">
                <a16:creationId xmlns:a16="http://schemas.microsoft.com/office/drawing/2014/main" id="{ACE9D439-9471-353F-3F15-8C010D62D6BA}"/>
              </a:ext>
            </a:extLst>
          </p:cNvPr>
          <p:cNvPicPr>
            <a:picLocks noChangeAspect="1"/>
          </p:cNvPicPr>
          <p:nvPr/>
        </p:nvPicPr>
        <p:blipFill>
          <a:blip r:embed="rId2"/>
          <a:stretch>
            <a:fillRect/>
          </a:stretch>
        </p:blipFill>
        <p:spPr>
          <a:xfrm>
            <a:off x="1219200" y="940352"/>
            <a:ext cx="8839200" cy="3951053"/>
          </a:xfrm>
          <a:prstGeom prst="rect">
            <a:avLst/>
          </a:prstGeom>
        </p:spPr>
      </p:pic>
    </p:spTree>
    <p:extLst>
      <p:ext uri="{BB962C8B-B14F-4D97-AF65-F5344CB8AC3E}">
        <p14:creationId xmlns:p14="http://schemas.microsoft.com/office/powerpoint/2010/main" val="4102986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5" name="Straight Connector 1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 name="Picture 2">
            <a:extLst>
              <a:ext uri="{FF2B5EF4-FFF2-40B4-BE49-F238E27FC236}">
                <a16:creationId xmlns:a16="http://schemas.microsoft.com/office/drawing/2014/main" id="{5B0F8E4D-7340-DCC6-9007-CAE3A4B1383E}"/>
              </a:ext>
            </a:extLst>
          </p:cNvPr>
          <p:cNvPicPr>
            <a:picLocks noChangeAspect="1"/>
          </p:cNvPicPr>
          <p:nvPr/>
        </p:nvPicPr>
        <p:blipFill>
          <a:blip r:embed="rId2"/>
          <a:stretch>
            <a:fillRect/>
          </a:stretch>
        </p:blipFill>
        <p:spPr>
          <a:xfrm>
            <a:off x="1136348" y="1984743"/>
            <a:ext cx="5761020" cy="2952522"/>
          </a:xfrm>
          <a:prstGeom prst="rect">
            <a:avLst/>
          </a:prstGeom>
        </p:spPr>
      </p:pic>
      <p:sp>
        <p:nvSpPr>
          <p:cNvPr id="6" name="Rectangle 5"/>
          <p:cNvSpPr/>
          <p:nvPr/>
        </p:nvSpPr>
        <p:spPr>
          <a:xfrm>
            <a:off x="7554138" y="2273608"/>
            <a:ext cx="3159432" cy="3940925"/>
          </a:xfrm>
          <a:prstGeom prst="rect">
            <a:avLst/>
          </a:prstGeom>
        </p:spPr>
        <p:txBody>
          <a:bodyPr vert="horz" lIns="91440" tIns="45720" rIns="91440" bIns="45720" rtlCol="0" anchor="t">
            <a:normAutofit/>
          </a:bodyPr>
          <a:lstStyle/>
          <a:p>
            <a:pPr indent="-228600" defTabSz="914400">
              <a:lnSpc>
                <a:spcPct val="120000"/>
              </a:lnSpc>
              <a:spcAft>
                <a:spcPts val="800"/>
              </a:spcAft>
              <a:buClr>
                <a:schemeClr val="accent1"/>
              </a:buClr>
              <a:buSzPct val="100000"/>
              <a:buFont typeface="Arial" panose="020B0604020202020204" pitchFamily="34" charset="0"/>
              <a:buChar char="•"/>
            </a:pPr>
            <a:r>
              <a:rPr lang="en-US"/>
              <a:t>Claim settlement for Fuel type petrol is way better than other two.</a:t>
            </a:r>
          </a:p>
          <a:p>
            <a:pPr indent="-228600" defTabSz="914400">
              <a:lnSpc>
                <a:spcPct val="120000"/>
              </a:lnSpc>
              <a:spcAft>
                <a:spcPts val="800"/>
              </a:spcAft>
              <a:buClr>
                <a:schemeClr val="accent1"/>
              </a:buClr>
              <a:buSzPct val="100000"/>
              <a:buFont typeface="Arial" panose="020B0604020202020204" pitchFamily="34" charset="0"/>
              <a:buChar char="•"/>
            </a:pPr>
            <a:endParaRPr lang="en-US"/>
          </a:p>
        </p:txBody>
      </p:sp>
    </p:spTree>
    <p:extLst>
      <p:ext uri="{BB962C8B-B14F-4D97-AF65-F5344CB8AC3E}">
        <p14:creationId xmlns:p14="http://schemas.microsoft.com/office/powerpoint/2010/main" val="144911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5" name="Straight Connector 1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 name="Picture 1">
            <a:extLst>
              <a:ext uri="{FF2B5EF4-FFF2-40B4-BE49-F238E27FC236}">
                <a16:creationId xmlns:a16="http://schemas.microsoft.com/office/drawing/2014/main" id="{EA5D7641-D3CB-5C7E-F991-7AA606C264F1}"/>
              </a:ext>
            </a:extLst>
          </p:cNvPr>
          <p:cNvPicPr>
            <a:picLocks noChangeAspect="1"/>
          </p:cNvPicPr>
          <p:nvPr/>
        </p:nvPicPr>
        <p:blipFill>
          <a:blip r:embed="rId2"/>
          <a:stretch>
            <a:fillRect/>
          </a:stretch>
        </p:blipFill>
        <p:spPr>
          <a:xfrm>
            <a:off x="1136348" y="1948736"/>
            <a:ext cx="5761020" cy="3024536"/>
          </a:xfrm>
          <a:prstGeom prst="rect">
            <a:avLst/>
          </a:prstGeom>
        </p:spPr>
      </p:pic>
      <p:sp>
        <p:nvSpPr>
          <p:cNvPr id="6" name="Rectangle 5"/>
          <p:cNvSpPr/>
          <p:nvPr/>
        </p:nvSpPr>
        <p:spPr>
          <a:xfrm>
            <a:off x="7554138" y="2273608"/>
            <a:ext cx="3159432" cy="3940925"/>
          </a:xfrm>
          <a:prstGeom prst="rect">
            <a:avLst/>
          </a:prstGeom>
        </p:spPr>
        <p:txBody>
          <a:bodyPr vert="horz" lIns="91440" tIns="45720" rIns="91440" bIns="45720" rtlCol="0" anchor="t">
            <a:normAutofit/>
          </a:bodyPr>
          <a:lstStyle/>
          <a:p>
            <a:pPr indent="-228600" defTabSz="914400">
              <a:lnSpc>
                <a:spcPct val="120000"/>
              </a:lnSpc>
              <a:spcAft>
                <a:spcPts val="800"/>
              </a:spcAft>
              <a:buClr>
                <a:schemeClr val="accent1"/>
              </a:buClr>
              <a:buSzPct val="100000"/>
              <a:buFont typeface="Arial" panose="020B0604020202020204" pitchFamily="34" charset="0"/>
              <a:buChar char="•"/>
            </a:pPr>
            <a:r>
              <a:rPr lang="en-US"/>
              <a:t>In this graph we are show casing the policy tenure. We have taken the average of policy tenure as the policy tenure increase the chances of car claim increases.</a:t>
            </a:r>
          </a:p>
          <a:p>
            <a:pPr indent="-228600" defTabSz="914400">
              <a:lnSpc>
                <a:spcPct val="120000"/>
              </a:lnSpc>
              <a:spcAft>
                <a:spcPts val="800"/>
              </a:spcAft>
              <a:buClr>
                <a:schemeClr val="accent1"/>
              </a:buClr>
              <a:buSzPct val="100000"/>
              <a:buFont typeface="Arial" panose="020B0604020202020204" pitchFamily="34" charset="0"/>
              <a:buChar char="•"/>
            </a:pPr>
            <a:endParaRPr lang="en-US"/>
          </a:p>
          <a:p>
            <a:pPr indent="-228600" defTabSz="914400">
              <a:lnSpc>
                <a:spcPct val="120000"/>
              </a:lnSpc>
              <a:spcAft>
                <a:spcPts val="800"/>
              </a:spcAft>
              <a:buClr>
                <a:schemeClr val="accent1"/>
              </a:buClr>
              <a:buSzPct val="100000"/>
              <a:buFont typeface="Arial" panose="020B0604020202020204" pitchFamily="34" charset="0"/>
              <a:buChar char="•"/>
            </a:pPr>
            <a:endParaRPr lang="en-US"/>
          </a:p>
        </p:txBody>
      </p:sp>
    </p:spTree>
    <p:extLst>
      <p:ext uri="{BB962C8B-B14F-4D97-AF65-F5344CB8AC3E}">
        <p14:creationId xmlns:p14="http://schemas.microsoft.com/office/powerpoint/2010/main" val="1278417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5" name="Straight Connector 14">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 name="Picture 2">
            <a:extLst>
              <a:ext uri="{FF2B5EF4-FFF2-40B4-BE49-F238E27FC236}">
                <a16:creationId xmlns:a16="http://schemas.microsoft.com/office/drawing/2014/main" id="{53D2F01D-FF6B-CB1F-9E1E-EC8DE03C8EA3}"/>
              </a:ext>
            </a:extLst>
          </p:cNvPr>
          <p:cNvPicPr>
            <a:picLocks noChangeAspect="1"/>
          </p:cNvPicPr>
          <p:nvPr/>
        </p:nvPicPr>
        <p:blipFill>
          <a:blip r:embed="rId2"/>
          <a:stretch>
            <a:fillRect/>
          </a:stretch>
        </p:blipFill>
        <p:spPr>
          <a:xfrm>
            <a:off x="1136348" y="1264615"/>
            <a:ext cx="5761020" cy="4392778"/>
          </a:xfrm>
          <a:prstGeom prst="rect">
            <a:avLst/>
          </a:prstGeom>
        </p:spPr>
      </p:pic>
      <p:sp>
        <p:nvSpPr>
          <p:cNvPr id="6" name="Rectangle 5"/>
          <p:cNvSpPr/>
          <p:nvPr/>
        </p:nvSpPr>
        <p:spPr>
          <a:xfrm>
            <a:off x="7554138" y="2273608"/>
            <a:ext cx="3159432" cy="3940925"/>
          </a:xfrm>
          <a:prstGeom prst="rect">
            <a:avLst/>
          </a:prstGeom>
        </p:spPr>
        <p:txBody>
          <a:bodyPr vert="horz" lIns="91440" tIns="45720" rIns="91440" bIns="45720" rtlCol="0" anchor="t">
            <a:normAutofit/>
          </a:bodyPr>
          <a:lstStyle/>
          <a:p>
            <a:pPr indent="-228600" defTabSz="914400">
              <a:lnSpc>
                <a:spcPct val="120000"/>
              </a:lnSpc>
              <a:spcAft>
                <a:spcPts val="800"/>
              </a:spcAft>
              <a:buClr>
                <a:schemeClr val="accent1"/>
              </a:buClr>
              <a:buSzPct val="100000"/>
              <a:buFont typeface="Arial" panose="020B0604020202020204" pitchFamily="34" charset="0"/>
              <a:buChar char="•"/>
            </a:pPr>
            <a:r>
              <a:rPr lang="en-US"/>
              <a:t>The graph shows the Engine type study with respect to claims.</a:t>
            </a:r>
          </a:p>
          <a:p>
            <a:pPr indent="-228600" defTabSz="914400">
              <a:lnSpc>
                <a:spcPct val="120000"/>
              </a:lnSpc>
              <a:spcAft>
                <a:spcPts val="800"/>
              </a:spcAft>
              <a:buClr>
                <a:schemeClr val="accent1"/>
              </a:buClr>
              <a:buSzPct val="100000"/>
              <a:buFont typeface="Arial" panose="020B0604020202020204" pitchFamily="34" charset="0"/>
              <a:buChar char="•"/>
            </a:pPr>
            <a:endParaRPr lang="en-US"/>
          </a:p>
          <a:p>
            <a:pPr indent="-228600" defTabSz="914400">
              <a:lnSpc>
                <a:spcPct val="120000"/>
              </a:lnSpc>
              <a:spcAft>
                <a:spcPts val="800"/>
              </a:spcAft>
              <a:buClr>
                <a:schemeClr val="accent1"/>
              </a:buClr>
              <a:buSzPct val="100000"/>
              <a:buFont typeface="Arial" panose="020B0604020202020204" pitchFamily="34" charset="0"/>
              <a:buChar char="•"/>
            </a:pPr>
            <a:endParaRPr lang="en-US"/>
          </a:p>
        </p:txBody>
      </p:sp>
    </p:spTree>
    <p:extLst>
      <p:ext uri="{BB962C8B-B14F-4D97-AF65-F5344CB8AC3E}">
        <p14:creationId xmlns:p14="http://schemas.microsoft.com/office/powerpoint/2010/main" val="271235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157C7B-5BD6-404A-9073-673C1198E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4BC347-8964-476D-89D3-92BAE6D56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4" name="Straight Connector 13">
            <a:extLst>
              <a:ext uri="{FF2B5EF4-FFF2-40B4-BE49-F238E27FC236}">
                <a16:creationId xmlns:a16="http://schemas.microsoft.com/office/drawing/2014/main" id="{A528BB2E-BE2B-416D-A6B3-28D657424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183161"/>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581" y="2082800"/>
            <a:ext cx="3272094" cy="2085578"/>
          </a:xfrm>
        </p:spPr>
        <p:txBody>
          <a:bodyPr anchor="b">
            <a:normAutofit/>
          </a:bodyPr>
          <a:lstStyle/>
          <a:p>
            <a:r>
              <a:rPr lang="en-US" sz="2700" b="1"/>
              <a:t>Data Exploration and Preprocessing</a:t>
            </a:r>
            <a:endParaRPr lang="en-US" sz="2700"/>
          </a:p>
        </p:txBody>
      </p:sp>
      <p:sp>
        <p:nvSpPr>
          <p:cNvPr id="3" name="Content Placeholder 2"/>
          <p:cNvSpPr>
            <a:spLocks noGrp="1"/>
          </p:cNvSpPr>
          <p:nvPr>
            <p:ph idx="1"/>
          </p:nvPr>
        </p:nvSpPr>
        <p:spPr>
          <a:xfrm>
            <a:off x="5040223" y="798974"/>
            <a:ext cx="6014631" cy="2544048"/>
          </a:xfrm>
        </p:spPr>
        <p:txBody>
          <a:bodyPr>
            <a:normAutofit/>
          </a:bodyPr>
          <a:lstStyle/>
          <a:p>
            <a:pPr>
              <a:lnSpc>
                <a:spcPct val="110000"/>
              </a:lnSpc>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The dataset provided in the link is related to insurance claims, and it contains information about various attributes of insurance claims, such as the </a:t>
            </a:r>
            <a:r>
              <a:rPr lang="en-US" sz="1700" err="1">
                <a:effectLst/>
                <a:latin typeface="Calibri" panose="020F0502020204030204" pitchFamily="34" charset="0"/>
                <a:ea typeface="Calibri" panose="020F0502020204030204" pitchFamily="34" charset="0"/>
                <a:cs typeface="Times New Roman" panose="02020603050405020304" pitchFamily="18" charset="0"/>
              </a:rPr>
              <a:t>atransmission_type</a:t>
            </a:r>
            <a:r>
              <a:rPr lang="en-US" sz="1700">
                <a:effectLst/>
                <a:latin typeface="Calibri" panose="020F0502020204030204" pitchFamily="34" charset="0"/>
                <a:ea typeface="Calibri" panose="020F0502020204030204" pitchFamily="34" charset="0"/>
                <a:cs typeface="Times New Roman" panose="02020603050405020304" pitchFamily="18" charset="0"/>
              </a:rPr>
              <a:t>, </a:t>
            </a:r>
            <a:r>
              <a:rPr lang="en-US" sz="1700" err="1">
                <a:effectLst/>
                <a:latin typeface="Calibri" panose="020F0502020204030204" pitchFamily="34" charset="0"/>
                <a:ea typeface="Calibri" panose="020F0502020204030204" pitchFamily="34" charset="0"/>
                <a:cs typeface="Times New Roman" panose="02020603050405020304" pitchFamily="18" charset="0"/>
              </a:rPr>
              <a:t>gear_box</a:t>
            </a:r>
            <a:r>
              <a:rPr lang="en-US" sz="1700">
                <a:effectLst/>
                <a:latin typeface="Calibri" panose="020F0502020204030204" pitchFamily="34" charset="0"/>
                <a:ea typeface="Calibri" panose="020F0502020204030204" pitchFamily="34" charset="0"/>
                <a:cs typeface="Times New Roman" panose="02020603050405020304" pitchFamily="18" charset="0"/>
              </a:rPr>
              <a:t>, </a:t>
            </a:r>
            <a:r>
              <a:rPr lang="en-US" sz="1700" err="1">
                <a:effectLst/>
                <a:latin typeface="Calibri" panose="020F0502020204030204" pitchFamily="34" charset="0"/>
                <a:ea typeface="Calibri" panose="020F0502020204030204" pitchFamily="34" charset="0"/>
                <a:cs typeface="Times New Roman" panose="02020603050405020304" pitchFamily="18" charset="0"/>
              </a:rPr>
              <a:t>steering_type</a:t>
            </a:r>
            <a:r>
              <a:rPr lang="en-US" sz="1700">
                <a:effectLst/>
                <a:latin typeface="Calibri" panose="020F0502020204030204" pitchFamily="34" charset="0"/>
                <a:ea typeface="Calibri" panose="020F0502020204030204" pitchFamily="34" charset="0"/>
                <a:cs typeface="Times New Roman" panose="02020603050405020304" pitchFamily="18" charset="0"/>
              </a:rPr>
              <a:t>, </a:t>
            </a:r>
            <a:r>
              <a:rPr lang="en-US" sz="1700" err="1">
                <a:effectLst/>
                <a:latin typeface="Calibri" panose="020F0502020204030204" pitchFamily="34" charset="0"/>
                <a:ea typeface="Calibri" panose="020F0502020204030204" pitchFamily="34" charset="0"/>
                <a:cs typeface="Times New Roman" panose="02020603050405020304" pitchFamily="18" charset="0"/>
              </a:rPr>
              <a:t>turning_radius</a:t>
            </a:r>
            <a:r>
              <a:rPr lang="en-US" sz="1700">
                <a:effectLst/>
                <a:latin typeface="Calibri" panose="020F0502020204030204" pitchFamily="34" charset="0"/>
                <a:ea typeface="Calibri" panose="020F0502020204030204" pitchFamily="34" charset="0"/>
                <a:cs typeface="Times New Roman" panose="02020603050405020304" pitchFamily="18" charset="0"/>
              </a:rPr>
              <a:t>, length, width, height, </a:t>
            </a:r>
            <a:r>
              <a:rPr lang="en-US" sz="1700" err="1">
                <a:effectLst/>
                <a:latin typeface="Calibri" panose="020F0502020204030204" pitchFamily="34" charset="0"/>
                <a:ea typeface="Calibri" panose="020F0502020204030204" pitchFamily="34" charset="0"/>
                <a:cs typeface="Times New Roman" panose="02020603050405020304" pitchFamily="18" charset="0"/>
              </a:rPr>
              <a:t>gross_weight</a:t>
            </a:r>
            <a:r>
              <a:rPr lang="en-US" sz="1700">
                <a:effectLst/>
                <a:latin typeface="Calibri" panose="020F0502020204030204" pitchFamily="34" charset="0"/>
                <a:ea typeface="Calibri" panose="020F0502020204030204" pitchFamily="34" charset="0"/>
                <a:cs typeface="Times New Roman" panose="02020603050405020304" pitchFamily="18" charset="0"/>
              </a:rPr>
              <a:t> </a:t>
            </a:r>
            <a:r>
              <a:rPr lang="en-US" sz="1700" err="1">
                <a:effectLst/>
                <a:latin typeface="Calibri" panose="020F0502020204030204" pitchFamily="34" charset="0"/>
                <a:ea typeface="Calibri" panose="020F0502020204030204" pitchFamily="34" charset="0"/>
                <a:cs typeface="Times New Roman" panose="02020603050405020304" pitchFamily="18" charset="0"/>
              </a:rPr>
              <a:t>etc</a:t>
            </a:r>
            <a:endParaRPr lang="en-IN" sz="170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0000"/>
              </a:lnSpc>
            </a:pPr>
            <a:r>
              <a:rPr lang="en-US" sz="1700" b="1"/>
              <a:t>Missing Data</a:t>
            </a:r>
          </a:p>
          <a:p>
            <a:pPr marL="0" lvl="0" indent="0">
              <a:lnSpc>
                <a:spcPct val="110000"/>
              </a:lnSpc>
              <a:buNone/>
            </a:pPr>
            <a:r>
              <a:rPr lang="en-US" sz="1700" b="1"/>
              <a:t>  </a:t>
            </a:r>
            <a:r>
              <a:rPr lang="en-US" sz="1700"/>
              <a:t>Importing the data </a:t>
            </a:r>
          </a:p>
          <a:p>
            <a:pPr marL="0" indent="0">
              <a:lnSpc>
                <a:spcPct val="110000"/>
              </a:lnSpc>
              <a:spcAft>
                <a:spcPts val="800"/>
              </a:spcAft>
              <a:buNone/>
            </a:pPr>
            <a:endParaRPr lang="en-IN" sz="17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Aft>
                <a:spcPts val="800"/>
              </a:spcAft>
              <a:buNone/>
            </a:pPr>
            <a:endParaRPr lang="en-IN" sz="17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0000"/>
              </a:lnSpc>
            </a:pPr>
            <a:endParaRPr lang="en-US" sz="1700"/>
          </a:p>
        </p:txBody>
      </p:sp>
      <p:pic>
        <p:nvPicPr>
          <p:cNvPr id="5" name="Picture 4">
            <a:extLst>
              <a:ext uri="{FF2B5EF4-FFF2-40B4-BE49-F238E27FC236}">
                <a16:creationId xmlns:a16="http://schemas.microsoft.com/office/drawing/2014/main" id="{3AECFA35-2F92-D9CB-ED14-00D63D44A8A6}"/>
              </a:ext>
            </a:extLst>
          </p:cNvPr>
          <p:cNvPicPr>
            <a:picLocks noChangeAspect="1"/>
          </p:cNvPicPr>
          <p:nvPr/>
        </p:nvPicPr>
        <p:blipFill>
          <a:blip r:embed="rId2"/>
          <a:stretch>
            <a:fillRect/>
          </a:stretch>
        </p:blipFill>
        <p:spPr>
          <a:xfrm>
            <a:off x="5041969" y="3749046"/>
            <a:ext cx="6398191" cy="1134850"/>
          </a:xfrm>
          <a:prstGeom prst="rect">
            <a:avLst/>
          </a:prstGeom>
        </p:spPr>
      </p:pic>
      <p:pic>
        <p:nvPicPr>
          <p:cNvPr id="16" name="Picture 15">
            <a:extLst>
              <a:ext uri="{FF2B5EF4-FFF2-40B4-BE49-F238E27FC236}">
                <a16:creationId xmlns:a16="http://schemas.microsoft.com/office/drawing/2014/main" id="{5970D13F-8358-42A9-9237-91B5B4DDA4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06BFB317-A03A-48CB-B03E-4504961FA0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141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3A44A18-DAB9-46A6-8454-3A0898CDB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05841ED-BA63-4F25-B31B-A4692716F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3" name="Straight Connector 12">
            <a:extLst>
              <a:ext uri="{FF2B5EF4-FFF2-40B4-BE49-F238E27FC236}">
                <a16:creationId xmlns:a16="http://schemas.microsoft.com/office/drawing/2014/main" id="{602FDDEF-350D-4767-ACB6-CCEA68DD422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183161"/>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581" y="2082800"/>
            <a:ext cx="3272094" cy="2085578"/>
          </a:xfrm>
        </p:spPr>
        <p:txBody>
          <a:bodyPr anchor="b">
            <a:normAutofit/>
          </a:bodyPr>
          <a:lstStyle/>
          <a:p>
            <a:r>
              <a:rPr lang="en-US" sz="2700" b="1"/>
              <a:t>Data Exploration and Preprocessing</a:t>
            </a:r>
            <a:endParaRPr lang="en-US" sz="2700"/>
          </a:p>
        </p:txBody>
      </p:sp>
      <p:sp>
        <p:nvSpPr>
          <p:cNvPr id="3" name="Content Placeholder 2"/>
          <p:cNvSpPr>
            <a:spLocks noGrp="1"/>
          </p:cNvSpPr>
          <p:nvPr>
            <p:ph idx="1"/>
          </p:nvPr>
        </p:nvSpPr>
        <p:spPr>
          <a:xfrm>
            <a:off x="5131663" y="1435040"/>
            <a:ext cx="6014631" cy="1809521"/>
          </a:xfrm>
        </p:spPr>
        <p:txBody>
          <a:bodyPr>
            <a:normAutofit/>
          </a:bodyPr>
          <a:lstStyle/>
          <a:p>
            <a:pPr lvl="0"/>
            <a:r>
              <a:rPr lang="en-US" b="1" dirty="0"/>
              <a:t>Missing Data</a:t>
            </a:r>
          </a:p>
          <a:p>
            <a:pPr marL="0" indent="0">
              <a:buNone/>
            </a:pPr>
            <a:r>
              <a:rPr lang="en-US" b="1" dirty="0"/>
              <a:t>  </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T</a:t>
            </a:r>
            <a:r>
              <a:rPr lang="en-US" dirty="0">
                <a:effectLst/>
                <a:latin typeface="Calibri" panose="020F0502020204030204" pitchFamily="34" charset="0"/>
                <a:ea typeface="Calibri" panose="020F0502020204030204" pitchFamily="34" charset="0"/>
                <a:cs typeface="Times New Roman" panose="02020603050405020304" pitchFamily="18" charset="0"/>
              </a:rPr>
              <a:t>here is no null values in data so each and every record can be used in model.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E892BF05-7897-B826-C0F2-E432203AB057}"/>
              </a:ext>
            </a:extLst>
          </p:cNvPr>
          <p:cNvPicPr>
            <a:picLocks noChangeAspect="1"/>
          </p:cNvPicPr>
          <p:nvPr/>
        </p:nvPicPr>
        <p:blipFill>
          <a:blip r:embed="rId2"/>
          <a:stretch>
            <a:fillRect/>
          </a:stretch>
        </p:blipFill>
        <p:spPr>
          <a:xfrm>
            <a:off x="5041969" y="3349538"/>
            <a:ext cx="6012885" cy="1715441"/>
          </a:xfrm>
          <a:prstGeom prst="rect">
            <a:avLst/>
          </a:prstGeom>
        </p:spPr>
      </p:pic>
      <p:pic>
        <p:nvPicPr>
          <p:cNvPr id="15" name="Picture 14">
            <a:extLst>
              <a:ext uri="{FF2B5EF4-FFF2-40B4-BE49-F238E27FC236}">
                <a16:creationId xmlns:a16="http://schemas.microsoft.com/office/drawing/2014/main" id="{2E465D32-A51E-44CE-9D04-60690BB4144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DAF243D8-8E9E-4B55-8369-B6A7221E55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249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157C7B-5BD6-404A-9073-673C1198E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4BC347-8964-476D-89D3-92BAE6D56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3" name="Straight Connector 12">
            <a:extLst>
              <a:ext uri="{FF2B5EF4-FFF2-40B4-BE49-F238E27FC236}">
                <a16:creationId xmlns:a16="http://schemas.microsoft.com/office/drawing/2014/main" id="{A528BB2E-BE2B-416D-A6B3-28D657424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183161"/>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581" y="2082800"/>
            <a:ext cx="3272094" cy="2085578"/>
          </a:xfrm>
        </p:spPr>
        <p:txBody>
          <a:bodyPr anchor="b">
            <a:normAutofit/>
          </a:bodyPr>
          <a:lstStyle/>
          <a:p>
            <a:r>
              <a:rPr lang="en-US" sz="2700" b="1"/>
              <a:t>Data Exploration and Preprocessing</a:t>
            </a:r>
            <a:endParaRPr lang="en-US" sz="2700"/>
          </a:p>
        </p:txBody>
      </p:sp>
      <p:sp>
        <p:nvSpPr>
          <p:cNvPr id="3" name="Content Placeholder 2"/>
          <p:cNvSpPr>
            <a:spLocks noGrp="1"/>
          </p:cNvSpPr>
          <p:nvPr>
            <p:ph idx="1"/>
          </p:nvPr>
        </p:nvSpPr>
        <p:spPr>
          <a:xfrm>
            <a:off x="5041969" y="1289890"/>
            <a:ext cx="6176417" cy="3051666"/>
          </a:xfrm>
        </p:spPr>
        <p:txBody>
          <a:bodyPr>
            <a:normAutofit/>
          </a:bodyPr>
          <a:lstStyle/>
          <a:p>
            <a:pPr>
              <a:lnSpc>
                <a:spcPct val="110000"/>
              </a:lnSpc>
              <a:spcAft>
                <a:spcPts val="800"/>
              </a:spcAft>
            </a:pPr>
            <a:r>
              <a:rPr lang="en-US" sz="1400" b="1" dirty="0"/>
              <a:t>Inconsistent Data:</a:t>
            </a:r>
          </a:p>
          <a:p>
            <a:pPr>
              <a:lnSpc>
                <a:spcPct val="110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The dataset may also contain inconsistent data such as misspelled names or invalid entries, which can cause issues during analysis. It is necessary to clean such inconsistent data to avoid problems. In this dataset, we need to check for inconsistent data such as gender information.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Now let’s look into few of categorical variable and their distribution is there some data point which needs to be corrected or changed.</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Aft>
                <a:spcPts val="800"/>
              </a:spcAft>
            </a:pPr>
            <a:endParaRPr lang="en-IN" sz="1400" b="1" dirty="0"/>
          </a:p>
          <a:p>
            <a:pPr lvl="0">
              <a:lnSpc>
                <a:spcPct val="110000"/>
              </a:lnSpc>
            </a:pPr>
            <a:endParaRPr lang="en-US" sz="1400" b="1" dirty="0"/>
          </a:p>
          <a:p>
            <a:pPr marL="0" lvl="0" indent="0">
              <a:lnSpc>
                <a:spcPct val="110000"/>
              </a:lnSpc>
              <a:buNone/>
            </a:pPr>
            <a:endParaRPr lang="en-US" sz="1400" b="1" dirty="0"/>
          </a:p>
          <a:p>
            <a:pPr marL="0" indent="0">
              <a:lnSpc>
                <a:spcPct val="110000"/>
              </a:lnSpc>
              <a:spcAft>
                <a:spcPts val="800"/>
              </a:spcAft>
              <a:buNone/>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Aft>
                <a:spcPts val="800"/>
              </a:spcAft>
              <a:buNone/>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0000"/>
              </a:lnSpc>
            </a:pPr>
            <a:endParaRPr lang="en-US" sz="1400" dirty="0"/>
          </a:p>
        </p:txBody>
      </p:sp>
      <p:pic>
        <p:nvPicPr>
          <p:cNvPr id="4" name="Picture 3">
            <a:extLst>
              <a:ext uri="{FF2B5EF4-FFF2-40B4-BE49-F238E27FC236}">
                <a16:creationId xmlns:a16="http://schemas.microsoft.com/office/drawing/2014/main" id="{14930EC5-FA68-5EDF-7EBE-2EC0FF6E3405}"/>
              </a:ext>
            </a:extLst>
          </p:cNvPr>
          <p:cNvPicPr>
            <a:picLocks noChangeAspect="1"/>
          </p:cNvPicPr>
          <p:nvPr/>
        </p:nvPicPr>
        <p:blipFill>
          <a:blip r:embed="rId2"/>
          <a:stretch>
            <a:fillRect/>
          </a:stretch>
        </p:blipFill>
        <p:spPr>
          <a:xfrm>
            <a:off x="5041969" y="4154833"/>
            <a:ext cx="6012885" cy="826771"/>
          </a:xfrm>
          <a:prstGeom prst="rect">
            <a:avLst/>
          </a:prstGeom>
        </p:spPr>
      </p:pic>
      <p:pic>
        <p:nvPicPr>
          <p:cNvPr id="15" name="Picture 14">
            <a:extLst>
              <a:ext uri="{FF2B5EF4-FFF2-40B4-BE49-F238E27FC236}">
                <a16:creationId xmlns:a16="http://schemas.microsoft.com/office/drawing/2014/main" id="{5970D13F-8358-42A9-9237-91B5B4DDA4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06BFB317-A03A-48CB-B03E-4504961FA0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396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7157C7B-5BD6-404A-9073-673C1198E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44BC347-8964-476D-89D3-92BAE6D56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4" name="Straight Connector 13">
            <a:extLst>
              <a:ext uri="{FF2B5EF4-FFF2-40B4-BE49-F238E27FC236}">
                <a16:creationId xmlns:a16="http://schemas.microsoft.com/office/drawing/2014/main" id="{A528BB2E-BE2B-416D-A6B3-28D6574248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4183161"/>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581" y="2082800"/>
            <a:ext cx="3272094" cy="2085578"/>
          </a:xfrm>
        </p:spPr>
        <p:txBody>
          <a:bodyPr anchor="b">
            <a:normAutofit/>
          </a:bodyPr>
          <a:lstStyle/>
          <a:p>
            <a:r>
              <a:rPr lang="en-US" sz="2700" b="1"/>
              <a:t>Data Exploration and Preprocessing</a:t>
            </a:r>
            <a:endParaRPr lang="en-US" sz="2700"/>
          </a:p>
        </p:txBody>
      </p:sp>
      <p:sp>
        <p:nvSpPr>
          <p:cNvPr id="3" name="Content Placeholder 2"/>
          <p:cNvSpPr>
            <a:spLocks noGrp="1"/>
          </p:cNvSpPr>
          <p:nvPr>
            <p:ph idx="1"/>
          </p:nvPr>
        </p:nvSpPr>
        <p:spPr>
          <a:xfrm>
            <a:off x="5040223" y="798974"/>
            <a:ext cx="6014631" cy="2544048"/>
          </a:xfrm>
        </p:spPr>
        <p:txBody>
          <a:bodyPr>
            <a:normAutofit/>
          </a:bodyPr>
          <a:lstStyle/>
          <a:p>
            <a:pPr>
              <a:spcAft>
                <a:spcPts val="800"/>
              </a:spcAft>
            </a:pPr>
            <a:r>
              <a:rPr lang="en-US" b="1"/>
              <a:t>Inconsistent Data:</a:t>
            </a:r>
          </a:p>
          <a:p>
            <a:pPr>
              <a:spcAft>
                <a:spcPts val="800"/>
              </a:spcAft>
            </a:pPr>
            <a:r>
              <a:rPr lang="en-US">
                <a:effectLst/>
                <a:latin typeface="Calibri" panose="020F0502020204030204" pitchFamily="34" charset="0"/>
                <a:ea typeface="Calibri" panose="020F0502020204030204" pitchFamily="34" charset="0"/>
                <a:cs typeface="Times New Roman" panose="02020603050405020304" pitchFamily="18" charset="0"/>
              </a:rPr>
              <a:t>No discrepancy in </a:t>
            </a:r>
            <a:r>
              <a:rPr lang="en-US" err="1">
                <a:effectLst/>
                <a:latin typeface="Calibri" panose="020F0502020204030204" pitchFamily="34" charset="0"/>
                <a:ea typeface="Calibri" panose="020F0502020204030204" pitchFamily="34" charset="0"/>
                <a:cs typeface="Times New Roman" panose="02020603050405020304" pitchFamily="18" charset="0"/>
              </a:rPr>
              <a:t>is_claim</a:t>
            </a:r>
            <a:r>
              <a:rPr lang="en-US">
                <a:effectLst/>
                <a:latin typeface="Calibri" panose="020F0502020204030204" pitchFamily="34" charset="0"/>
                <a:ea typeface="Calibri" panose="020F0502020204030204" pitchFamily="34" charset="0"/>
                <a:cs typeface="Times New Roman" panose="02020603050405020304" pitchFamily="18" charset="0"/>
              </a:rPr>
              <a:t> which is our dependent variable</a:t>
            </a:r>
          </a:p>
          <a:p>
            <a:pPr>
              <a:spcAft>
                <a:spcPts val="800"/>
              </a:spcAft>
            </a:pPr>
            <a:r>
              <a:rPr lang="en-US">
                <a:latin typeface="Calibri" panose="020F0502020204030204" pitchFamily="34" charset="0"/>
                <a:ea typeface="Calibri" panose="020F0502020204030204" pitchFamily="34" charset="0"/>
                <a:cs typeface="Times New Roman" panose="02020603050405020304" pitchFamily="18" charset="0"/>
              </a:rPr>
              <a:t>Checked other categorical variable also they are in sync</a:t>
            </a:r>
            <a:endParaRPr lang="en-US">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endParaRPr lang="en-US">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endParaRPr lang="en-IN">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endParaRPr lang="en-IN" b="1"/>
          </a:p>
          <a:p>
            <a:pPr>
              <a:spcAft>
                <a:spcPts val="800"/>
              </a:spcAft>
            </a:pPr>
            <a:endParaRPr lang="en-IN" b="1"/>
          </a:p>
          <a:p>
            <a:pPr>
              <a:spcAft>
                <a:spcPts val="800"/>
              </a:spcAft>
            </a:pPr>
            <a:endParaRPr lang="en-IN" b="1"/>
          </a:p>
          <a:p>
            <a:pPr lvl="0"/>
            <a:endParaRPr lang="en-US" b="1"/>
          </a:p>
          <a:p>
            <a:pPr marL="0" lvl="0" indent="0">
              <a:buNone/>
            </a:pPr>
            <a:endParaRPr lang="en-US" b="1"/>
          </a:p>
          <a:p>
            <a:pPr marL="0" indent="0">
              <a:spcAft>
                <a:spcPts val="800"/>
              </a:spcAft>
              <a:buNone/>
            </a:pPr>
            <a:endParaRPr lang="en-IN">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endParaRPr lang="en-IN">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pic>
        <p:nvPicPr>
          <p:cNvPr id="5" name="Picture 4">
            <a:extLst>
              <a:ext uri="{FF2B5EF4-FFF2-40B4-BE49-F238E27FC236}">
                <a16:creationId xmlns:a16="http://schemas.microsoft.com/office/drawing/2014/main" id="{24029EBD-0953-4DEA-663C-0DCB7385F98A}"/>
              </a:ext>
            </a:extLst>
          </p:cNvPr>
          <p:cNvPicPr>
            <a:picLocks noChangeAspect="1"/>
          </p:cNvPicPr>
          <p:nvPr/>
        </p:nvPicPr>
        <p:blipFill>
          <a:blip r:embed="rId2"/>
          <a:stretch>
            <a:fillRect/>
          </a:stretch>
        </p:blipFill>
        <p:spPr>
          <a:xfrm>
            <a:off x="5326449" y="3593887"/>
            <a:ext cx="6012885" cy="751609"/>
          </a:xfrm>
          <a:prstGeom prst="rect">
            <a:avLst/>
          </a:prstGeom>
        </p:spPr>
      </p:pic>
      <p:pic>
        <p:nvPicPr>
          <p:cNvPr id="16" name="Picture 15">
            <a:extLst>
              <a:ext uri="{FF2B5EF4-FFF2-40B4-BE49-F238E27FC236}">
                <a16:creationId xmlns:a16="http://schemas.microsoft.com/office/drawing/2014/main" id="{5970D13F-8358-42A9-9237-91B5B4DDA4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06BFB317-A03A-48CB-B03E-4504961FA0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97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Domain Background</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Insurance firms employ car insurance claim analysis to determine the worth of a claim. Typically, the analysis includes analysing the claim's specifics, such as the type of damage, the age of the vehicle, and the circumstances surrounding the accident. It may also include an evaluation of any medical bills, missed earnings, or other costs related to the claim (McGuire, Taylor and Miller, 2018). Following the completion of the analysis, the insurance company will assess the level of coverage it can provide and the amount it will pay out to the policyholder. The study can assist insurance companies in determining how much to charge for premiums and in ensuring that they pay out the correct amount on claims.</a:t>
            </a:r>
          </a:p>
          <a:p>
            <a:pPr marL="0" indent="0" algn="just">
              <a:buNone/>
            </a:pPr>
            <a:endParaRPr lang="en-US" sz="1800" dirty="0"/>
          </a:p>
        </p:txBody>
      </p:sp>
    </p:spTree>
    <p:extLst>
      <p:ext uri="{BB962C8B-B14F-4D97-AF65-F5344CB8AC3E}">
        <p14:creationId xmlns:p14="http://schemas.microsoft.com/office/powerpoint/2010/main" val="1665414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US" b="1"/>
              <a:t>Overview of the models built</a:t>
            </a:r>
            <a:endParaRPr lang="en-US" dirty="0"/>
          </a:p>
        </p:txBody>
      </p:sp>
      <p:sp>
        <p:nvSpPr>
          <p:cNvPr id="5" name="Content Placeholder 4">
            <a:extLst>
              <a:ext uri="{FF2B5EF4-FFF2-40B4-BE49-F238E27FC236}">
                <a16:creationId xmlns:a16="http://schemas.microsoft.com/office/drawing/2014/main" id="{4532972D-86C1-FB08-BC6A-146BB102A9BD}"/>
              </a:ext>
            </a:extLst>
          </p:cNvPr>
          <p:cNvSpPr>
            <a:spLocks noGrp="1"/>
          </p:cNvSpPr>
          <p:nvPr>
            <p:ph idx="1"/>
          </p:nvPr>
        </p:nvSpPr>
        <p:spPr>
          <a:xfrm>
            <a:off x="1451579" y="2015734"/>
            <a:ext cx="4162555" cy="3450613"/>
          </a:xfrm>
        </p:spPr>
        <p:txBody>
          <a:bodyPr>
            <a:normAutofit/>
          </a:bodyPr>
          <a:lstStyle/>
          <a:p>
            <a:r>
              <a:rPr lang="en-US"/>
              <a:t>.</a:t>
            </a:r>
            <a:endParaRPr lang="en-IN" dirty="0"/>
          </a:p>
        </p:txBody>
      </p:sp>
      <p:pic>
        <p:nvPicPr>
          <p:cNvPr id="4" name="Picture 3">
            <a:extLst>
              <a:ext uri="{FF2B5EF4-FFF2-40B4-BE49-F238E27FC236}">
                <a16:creationId xmlns:a16="http://schemas.microsoft.com/office/drawing/2014/main" id="{A45FB7EC-5909-2EA4-8A3E-6CC4137D8672}"/>
              </a:ext>
            </a:extLst>
          </p:cNvPr>
          <p:cNvPicPr>
            <a:picLocks noChangeAspect="1"/>
          </p:cNvPicPr>
          <p:nvPr/>
        </p:nvPicPr>
        <p:blipFill>
          <a:blip r:embed="rId2"/>
          <a:stretch>
            <a:fillRect/>
          </a:stretch>
        </p:blipFill>
        <p:spPr>
          <a:xfrm>
            <a:off x="1746359" y="2037962"/>
            <a:ext cx="8994062" cy="4114782"/>
          </a:xfrm>
          <a:prstGeom prst="rect">
            <a:avLst/>
          </a:prstGeom>
        </p:spPr>
      </p:pic>
    </p:spTree>
    <p:extLst>
      <p:ext uri="{BB962C8B-B14F-4D97-AF65-F5344CB8AC3E}">
        <p14:creationId xmlns:p14="http://schemas.microsoft.com/office/powerpoint/2010/main" val="437531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US" b="1"/>
              <a:t>Exploration of Data</a:t>
            </a:r>
            <a:br>
              <a:rPr lang="en-IN">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p:cNvSpPr>
            <a:spLocks noGrp="1"/>
          </p:cNvSpPr>
          <p:nvPr>
            <p:ph idx="1"/>
          </p:nvPr>
        </p:nvSpPr>
        <p:spPr>
          <a:xfrm>
            <a:off x="1451579" y="2015734"/>
            <a:ext cx="4162555" cy="3450613"/>
          </a:xfrm>
        </p:spPr>
        <p:txBody>
          <a:bodyPr>
            <a:normAutofit/>
          </a:bodyPr>
          <a:lstStyle/>
          <a:p>
            <a:pPr>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The data is divided in 50:50 ratio for Training and Validation.</a:t>
            </a:r>
          </a:p>
          <a:p>
            <a:pPr lvl="0"/>
            <a:endParaRPr lang="en-US" b="1" dirty="0"/>
          </a:p>
          <a:p>
            <a:pPr marL="0" lvl="0" indent="0">
              <a:buNone/>
            </a:pPr>
            <a:endParaRPr lang="en-US" b="1" dirty="0"/>
          </a:p>
          <a:p>
            <a:pPr marL="0" indent="0">
              <a:spcAft>
                <a:spcPts val="800"/>
              </a:spcAft>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EDBEDCEA-FC02-8315-34D8-B75229065966}"/>
              </a:ext>
            </a:extLst>
          </p:cNvPr>
          <p:cNvPicPr>
            <a:picLocks noChangeAspect="1"/>
          </p:cNvPicPr>
          <p:nvPr/>
        </p:nvPicPr>
        <p:blipFill>
          <a:blip r:embed="rId2"/>
          <a:stretch>
            <a:fillRect/>
          </a:stretch>
        </p:blipFill>
        <p:spPr>
          <a:xfrm>
            <a:off x="5139371" y="3129353"/>
            <a:ext cx="6747097" cy="2631367"/>
          </a:xfrm>
          <a:prstGeom prst="rect">
            <a:avLst/>
          </a:prstGeom>
        </p:spPr>
      </p:pic>
    </p:spTree>
    <p:extLst>
      <p:ext uri="{BB962C8B-B14F-4D97-AF65-F5344CB8AC3E}">
        <p14:creationId xmlns:p14="http://schemas.microsoft.com/office/powerpoint/2010/main" val="4113584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US" b="1"/>
              <a:t>Stat Explorer Node</a:t>
            </a:r>
            <a:br>
              <a:rPr lang="en-IN">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p:cNvSpPr>
            <a:spLocks noGrp="1"/>
          </p:cNvSpPr>
          <p:nvPr>
            <p:ph idx="1"/>
          </p:nvPr>
        </p:nvSpPr>
        <p:spPr>
          <a:xfrm>
            <a:off x="1451579" y="2015734"/>
            <a:ext cx="4162555" cy="3450613"/>
          </a:xfrm>
        </p:spPr>
        <p:txBody>
          <a:bodyPr>
            <a:normAutofit/>
          </a:bodyPr>
          <a:lstStyle/>
          <a:p>
            <a:pPr>
              <a:lnSpc>
                <a:spcPct val="110000"/>
              </a:lnSpc>
              <a:spcAft>
                <a:spcPts val="800"/>
              </a:spcAft>
            </a:pPr>
            <a:r>
              <a:rPr lang="en-IN" sz="1700">
                <a:effectLst/>
                <a:latin typeface="Calibri" panose="020F0502020204030204" pitchFamily="34" charset="0"/>
                <a:ea typeface="Calibri" panose="020F0502020204030204" pitchFamily="34" charset="0"/>
                <a:cs typeface="Times New Roman" panose="02020603050405020304" pitchFamily="18" charset="0"/>
              </a:rPr>
              <a:t>We can see for both training and validation the input variable priority is almost same leaving few of the variables like </a:t>
            </a:r>
            <a:r>
              <a:rPr lang="en-IN" sz="1700" err="1">
                <a:effectLst/>
                <a:latin typeface="Calibri" panose="020F0502020204030204" pitchFamily="34" charset="0"/>
                <a:ea typeface="Calibri" panose="020F0502020204030204" pitchFamily="34" charset="0"/>
                <a:cs typeface="Times New Roman" panose="02020603050405020304" pitchFamily="18" charset="0"/>
              </a:rPr>
              <a:t>is_esc</a:t>
            </a:r>
            <a:r>
              <a:rPr lang="en-IN" sz="1700">
                <a:effectLst/>
                <a:latin typeface="Calibri" panose="020F0502020204030204" pitchFamily="34" charset="0"/>
                <a:ea typeface="Calibri" panose="020F0502020204030204" pitchFamily="34" charset="0"/>
                <a:cs typeface="Times New Roman" panose="02020603050405020304" pitchFamily="18" charset="0"/>
              </a:rPr>
              <a:t>, </a:t>
            </a:r>
            <a:r>
              <a:rPr lang="en-IN" sz="1700" err="1">
                <a:effectLst/>
                <a:latin typeface="Calibri" panose="020F0502020204030204" pitchFamily="34" charset="0"/>
                <a:ea typeface="Calibri" panose="020F0502020204030204" pitchFamily="34" charset="0"/>
                <a:cs typeface="Times New Roman" panose="02020603050405020304" pitchFamily="18" charset="0"/>
              </a:rPr>
              <a:t>ls_adjustable_steering</a:t>
            </a:r>
            <a:r>
              <a:rPr lang="en-IN" sz="1700">
                <a:effectLst/>
                <a:latin typeface="Calibri" panose="020F0502020204030204" pitchFamily="34" charset="0"/>
                <a:ea typeface="Calibri" panose="020F0502020204030204" pitchFamily="34" charset="0"/>
                <a:cs typeface="Times New Roman" panose="02020603050405020304" pitchFamily="18" charset="0"/>
              </a:rPr>
              <a:t>.</a:t>
            </a:r>
          </a:p>
          <a:p>
            <a:pPr>
              <a:lnSpc>
                <a:spcPct val="110000"/>
              </a:lnSpc>
              <a:spcAft>
                <a:spcPts val="800"/>
              </a:spcAft>
            </a:pPr>
            <a:r>
              <a:rPr lang="en-IN" sz="1700">
                <a:effectLst/>
                <a:latin typeface="Calibri" panose="020F0502020204030204" pitchFamily="34" charset="0"/>
                <a:ea typeface="Calibri" panose="020F0502020204030204" pitchFamily="34" charset="0"/>
                <a:cs typeface="Times New Roman" panose="02020603050405020304" pitchFamily="18" charset="0"/>
              </a:rPr>
              <a:t>The above test is called Chi-Square test which is used to determine if there is any significant difference between expected and observed frequencies.</a:t>
            </a:r>
          </a:p>
          <a:p>
            <a:pPr marL="0" lvl="0" indent="0">
              <a:lnSpc>
                <a:spcPct val="110000"/>
              </a:lnSpc>
              <a:buNone/>
            </a:pPr>
            <a:endParaRPr lang="en-US" sz="1700" b="1"/>
          </a:p>
          <a:p>
            <a:pPr marL="0" indent="0">
              <a:lnSpc>
                <a:spcPct val="110000"/>
              </a:lnSpc>
              <a:spcAft>
                <a:spcPts val="800"/>
              </a:spcAft>
              <a:buNone/>
            </a:pPr>
            <a:endParaRPr lang="en-IN" sz="170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Aft>
                <a:spcPts val="800"/>
              </a:spcAft>
              <a:buNone/>
            </a:pPr>
            <a:endParaRPr lang="en-IN" sz="17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0000"/>
              </a:lnSpc>
            </a:pPr>
            <a:endParaRPr lang="en-US" sz="1700"/>
          </a:p>
        </p:txBody>
      </p:sp>
      <p:pic>
        <p:nvPicPr>
          <p:cNvPr id="4" name="Picture 3">
            <a:extLst>
              <a:ext uri="{FF2B5EF4-FFF2-40B4-BE49-F238E27FC236}">
                <a16:creationId xmlns:a16="http://schemas.microsoft.com/office/drawing/2014/main" id="{EC1828FE-6380-28FE-E4EE-BD5829B81B4B}"/>
              </a:ext>
            </a:extLst>
          </p:cNvPr>
          <p:cNvPicPr>
            <a:picLocks noChangeAspect="1"/>
          </p:cNvPicPr>
          <p:nvPr/>
        </p:nvPicPr>
        <p:blipFill>
          <a:blip r:embed="rId2"/>
          <a:stretch>
            <a:fillRect/>
          </a:stretch>
        </p:blipFill>
        <p:spPr>
          <a:xfrm>
            <a:off x="6094411" y="2730351"/>
            <a:ext cx="4960443" cy="2021379"/>
          </a:xfrm>
          <a:prstGeom prst="rect">
            <a:avLst/>
          </a:prstGeom>
        </p:spPr>
      </p:pic>
    </p:spTree>
    <p:extLst>
      <p:ext uri="{BB962C8B-B14F-4D97-AF65-F5344CB8AC3E}">
        <p14:creationId xmlns:p14="http://schemas.microsoft.com/office/powerpoint/2010/main" val="2031110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416" y="943943"/>
            <a:ext cx="10515600" cy="1071789"/>
          </a:xfrm>
        </p:spPr>
        <p:txBody>
          <a:bodyPr>
            <a:normAutofit fontScale="90000"/>
          </a:bodyPr>
          <a:lstStyle/>
          <a:p>
            <a:r>
              <a:rPr lang="en-US" sz="3600" b="1" dirty="0">
                <a:solidFill>
                  <a:schemeClr val="accent1">
                    <a:lumMod val="75000"/>
                  </a:schemeClr>
                </a:solidFill>
              </a:rPr>
              <a:t>Stat Explorer Node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solidFill>
                <a:schemeClr val="accent6"/>
              </a:solidFill>
            </a:endParaRPr>
          </a:p>
        </p:txBody>
      </p:sp>
      <p:sp>
        <p:nvSpPr>
          <p:cNvPr id="3" name="Content Placeholder 2"/>
          <p:cNvSpPr>
            <a:spLocks noGrp="1"/>
          </p:cNvSpPr>
          <p:nvPr>
            <p:ph idx="1"/>
          </p:nvPr>
        </p:nvSpPr>
        <p:spPr/>
        <p:txBody>
          <a:bodyPr>
            <a:norm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important variables from the test are expected to be where there is difference: </a:t>
            </a:r>
          </a:p>
          <a:p>
            <a:pPr marL="342900" lvl="0" indent="-342900" algn="just">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Area_cluster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Engine_Type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Model</a:t>
            </a:r>
          </a:p>
          <a:p>
            <a:pPr marL="342900" lvl="0" indent="-342900" algn="just">
              <a:lnSpc>
                <a:spcPct val="107000"/>
              </a:lnSpc>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Max_power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Max_Torque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US" sz="2000" b="1" dirty="0"/>
          </a:p>
          <a:p>
            <a:pPr marL="0" indent="0" algn="just">
              <a:lnSpc>
                <a:spcPct val="150000"/>
              </a:lnSpc>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4294838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US" b="1"/>
              <a:t>Variable Worth In prediction</a:t>
            </a:r>
            <a:br>
              <a:rPr lang="en-IN">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p:cNvSpPr>
            <a:spLocks noGrp="1"/>
          </p:cNvSpPr>
          <p:nvPr>
            <p:ph idx="1"/>
          </p:nvPr>
        </p:nvSpPr>
        <p:spPr>
          <a:xfrm>
            <a:off x="1451579" y="2015734"/>
            <a:ext cx="4162555" cy="3450613"/>
          </a:xfrm>
        </p:spPr>
        <p:txBody>
          <a:bodyPr>
            <a:normAutofit/>
          </a:bodyPr>
          <a:lstStyle/>
          <a:p>
            <a:pPr marL="342900" lvl="0" indent="-342900">
              <a:buFont typeface="Symbol" panose="05050102010706020507" pitchFamily="18" charset="2"/>
              <a:buChar char=""/>
            </a:pPr>
            <a:r>
              <a:rPr lang="en-IN" dirty="0" err="1">
                <a:effectLst/>
                <a:latin typeface="Calibri" panose="020F0502020204030204" pitchFamily="34" charset="0"/>
                <a:ea typeface="Calibri" panose="020F0502020204030204" pitchFamily="34" charset="0"/>
                <a:cs typeface="Times New Roman" panose="02020603050405020304" pitchFamily="18" charset="0"/>
              </a:rPr>
              <a:t>Policy_Tenure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dirty="0" err="1">
                <a:effectLst/>
                <a:latin typeface="Calibri" panose="020F0502020204030204" pitchFamily="34" charset="0"/>
                <a:ea typeface="Calibri" panose="020F0502020204030204" pitchFamily="34" charset="0"/>
                <a:cs typeface="Times New Roman" panose="02020603050405020304" pitchFamily="18" charset="0"/>
              </a:rPr>
              <a:t>Age_of_car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n-IN" dirty="0" err="1">
                <a:effectLst/>
                <a:latin typeface="Calibri" panose="020F0502020204030204" pitchFamily="34" charset="0"/>
                <a:ea typeface="Calibri" panose="020F0502020204030204" pitchFamily="34" charset="0"/>
                <a:cs typeface="Times New Roman" panose="02020603050405020304" pitchFamily="18" charset="0"/>
              </a:rPr>
              <a:t>Area_cluster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IN" dirty="0" err="1">
                <a:effectLst/>
                <a:latin typeface="Calibri" panose="020F0502020204030204" pitchFamily="34" charset="0"/>
                <a:ea typeface="Calibri" panose="020F0502020204030204" pitchFamily="34" charset="0"/>
                <a:cs typeface="Times New Roman" panose="02020603050405020304" pitchFamily="18" charset="0"/>
              </a:rPr>
              <a:t>Age_of_policyholder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US" b="1" dirty="0"/>
          </a:p>
          <a:p>
            <a:pPr marL="0" indent="0">
              <a:spcAft>
                <a:spcPts val="800"/>
              </a:spcAft>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249C0B2C-1A44-2B61-E38F-595BECFB1E4B}"/>
              </a:ext>
            </a:extLst>
          </p:cNvPr>
          <p:cNvPicPr>
            <a:picLocks noChangeAspect="1"/>
          </p:cNvPicPr>
          <p:nvPr/>
        </p:nvPicPr>
        <p:blipFill>
          <a:blip r:embed="rId2"/>
          <a:stretch>
            <a:fillRect/>
          </a:stretch>
        </p:blipFill>
        <p:spPr>
          <a:xfrm>
            <a:off x="4120105" y="2015734"/>
            <a:ext cx="7452910" cy="3148853"/>
          </a:xfrm>
          <a:prstGeom prst="rect">
            <a:avLst/>
          </a:prstGeom>
        </p:spPr>
      </p:pic>
    </p:spTree>
    <p:extLst>
      <p:ext uri="{BB962C8B-B14F-4D97-AF65-F5344CB8AC3E}">
        <p14:creationId xmlns:p14="http://schemas.microsoft.com/office/powerpoint/2010/main" val="307931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US" b="1"/>
              <a:t>Distribution of Target Variable</a:t>
            </a:r>
            <a:br>
              <a:rPr lang="en-IN">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p:cNvSpPr>
            <a:spLocks noGrp="1"/>
          </p:cNvSpPr>
          <p:nvPr>
            <p:ph idx="1"/>
          </p:nvPr>
        </p:nvSpPr>
        <p:spPr>
          <a:xfrm>
            <a:off x="1451579" y="2015734"/>
            <a:ext cx="4162555" cy="3450613"/>
          </a:xfrm>
        </p:spPr>
        <p:txBody>
          <a:bodyPr>
            <a:normAutofit/>
          </a:bodyPr>
          <a:lstStyle/>
          <a:p>
            <a:pPr>
              <a:spcAft>
                <a:spcPts val="800"/>
              </a:spcAft>
            </a:pPr>
            <a:r>
              <a:rPr lang="en-IN">
                <a:effectLst/>
                <a:latin typeface="Calibri" panose="020F0502020204030204" pitchFamily="34" charset="0"/>
                <a:ea typeface="Calibri" panose="020F0502020204030204" pitchFamily="34" charset="0"/>
                <a:cs typeface="Times New Roman" panose="02020603050405020304" pitchFamily="18" charset="0"/>
              </a:rPr>
              <a:t>So, if we see the distribution of target variable the distribution is not in good shape. 94% data says zero and only around 6% says 1 which doesn’t look good for model building.</a:t>
            </a:r>
          </a:p>
          <a:p>
            <a:pPr marL="0" lvl="0" indent="0">
              <a:buNone/>
            </a:pPr>
            <a:endParaRPr lang="en-US" b="1"/>
          </a:p>
          <a:p>
            <a:pPr marL="0" indent="0">
              <a:spcAft>
                <a:spcPts val="800"/>
              </a:spcAft>
              <a:buNone/>
            </a:pPr>
            <a:endParaRPr lang="en-IN">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endParaRPr lang="en-IN">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pic>
        <p:nvPicPr>
          <p:cNvPr id="4" name="Picture 3">
            <a:extLst>
              <a:ext uri="{FF2B5EF4-FFF2-40B4-BE49-F238E27FC236}">
                <a16:creationId xmlns:a16="http://schemas.microsoft.com/office/drawing/2014/main" id="{24A153C1-9024-BFC1-756F-60E82E23488D}"/>
              </a:ext>
            </a:extLst>
          </p:cNvPr>
          <p:cNvPicPr>
            <a:picLocks noChangeAspect="1"/>
          </p:cNvPicPr>
          <p:nvPr/>
        </p:nvPicPr>
        <p:blipFill>
          <a:blip r:embed="rId2"/>
          <a:stretch>
            <a:fillRect/>
          </a:stretch>
        </p:blipFill>
        <p:spPr>
          <a:xfrm>
            <a:off x="6094411" y="2631142"/>
            <a:ext cx="4960443" cy="2219797"/>
          </a:xfrm>
          <a:prstGeom prst="rect">
            <a:avLst/>
          </a:prstGeom>
        </p:spPr>
      </p:pic>
    </p:spTree>
    <p:extLst>
      <p:ext uri="{BB962C8B-B14F-4D97-AF65-F5344CB8AC3E}">
        <p14:creationId xmlns:p14="http://schemas.microsoft.com/office/powerpoint/2010/main" val="1126193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US" b="1"/>
              <a:t>Best Model Selection</a:t>
            </a:r>
            <a:br>
              <a:rPr lang="en-IN">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p:cNvSpPr>
            <a:spLocks noGrp="1"/>
          </p:cNvSpPr>
          <p:nvPr>
            <p:ph idx="1"/>
          </p:nvPr>
        </p:nvSpPr>
        <p:spPr>
          <a:xfrm>
            <a:off x="1451579" y="2015734"/>
            <a:ext cx="4162555" cy="3450613"/>
          </a:xfrm>
        </p:spPr>
        <p:txBody>
          <a:bodyPr>
            <a:normAutofit/>
          </a:bodyPr>
          <a:lstStyle/>
          <a:p>
            <a:pPr lvl="0"/>
            <a:r>
              <a:rPr lang="en-US"/>
              <a:t>Simple logistic Regression is the best model</a:t>
            </a:r>
          </a:p>
          <a:p>
            <a:pPr marL="0" lvl="0" indent="0">
              <a:buNone/>
            </a:pPr>
            <a:endParaRPr lang="en-US" b="1"/>
          </a:p>
          <a:p>
            <a:pPr marL="0" indent="0">
              <a:spcAft>
                <a:spcPts val="800"/>
              </a:spcAft>
              <a:buNone/>
            </a:pPr>
            <a:endParaRPr lang="en-IN">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endParaRPr lang="en-IN">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pic>
        <p:nvPicPr>
          <p:cNvPr id="5" name="Picture 4">
            <a:extLst>
              <a:ext uri="{FF2B5EF4-FFF2-40B4-BE49-F238E27FC236}">
                <a16:creationId xmlns:a16="http://schemas.microsoft.com/office/drawing/2014/main" id="{ADEB9A46-BF9B-EEA5-706D-A90791B1AA90}"/>
              </a:ext>
            </a:extLst>
          </p:cNvPr>
          <p:cNvPicPr>
            <a:picLocks noChangeAspect="1"/>
          </p:cNvPicPr>
          <p:nvPr/>
        </p:nvPicPr>
        <p:blipFill>
          <a:blip r:embed="rId2"/>
          <a:stretch>
            <a:fillRect/>
          </a:stretch>
        </p:blipFill>
        <p:spPr>
          <a:xfrm>
            <a:off x="3515361" y="2618741"/>
            <a:ext cx="7539494" cy="3411619"/>
          </a:xfrm>
          <a:prstGeom prst="rect">
            <a:avLst/>
          </a:prstGeom>
        </p:spPr>
      </p:pic>
    </p:spTree>
    <p:extLst>
      <p:ext uri="{BB962C8B-B14F-4D97-AF65-F5344CB8AC3E}">
        <p14:creationId xmlns:p14="http://schemas.microsoft.com/office/powerpoint/2010/main" val="304673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normAutofit fontScale="90000"/>
          </a:bodyPr>
          <a:lstStyle/>
          <a:p>
            <a:r>
              <a:rPr lang="en-US" sz="3600" b="1" dirty="0">
                <a:solidFill>
                  <a:schemeClr val="accent1">
                    <a:lumMod val="75000"/>
                  </a:schemeClr>
                </a:solidFill>
              </a:rPr>
              <a:t>Logistic Regression (P is less than alpha)</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solidFill>
                <a:schemeClr val="accent6"/>
              </a:solidFill>
            </a:endParaRPr>
          </a:p>
        </p:txBody>
      </p:sp>
      <p:sp>
        <p:nvSpPr>
          <p:cNvPr id="3" name="Content Placeholder 2"/>
          <p:cNvSpPr>
            <a:spLocks noGrp="1"/>
          </p:cNvSpPr>
          <p:nvPr>
            <p:ph idx="1"/>
          </p:nvPr>
        </p:nvSpPr>
        <p:spPr/>
        <p:txBody>
          <a:bodyPr>
            <a:normAutofit/>
          </a:bodyPr>
          <a:lstStyle/>
          <a:p>
            <a:pPr marL="0" lvl="0" indent="0">
              <a:buNone/>
            </a:pPr>
            <a:endParaRPr lang="en-US" sz="2000" b="1" dirty="0"/>
          </a:p>
          <a:p>
            <a:pPr marL="0" indent="0" algn="just">
              <a:lnSpc>
                <a:spcPct val="150000"/>
              </a:lnSpc>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p>
        </p:txBody>
      </p:sp>
      <p:pic>
        <p:nvPicPr>
          <p:cNvPr id="4" name="Picture 3">
            <a:extLst>
              <a:ext uri="{FF2B5EF4-FFF2-40B4-BE49-F238E27FC236}">
                <a16:creationId xmlns:a16="http://schemas.microsoft.com/office/drawing/2014/main" id="{2D6AC450-3651-B766-CC5A-70561BFE8E0E}"/>
              </a:ext>
            </a:extLst>
          </p:cNvPr>
          <p:cNvPicPr>
            <a:picLocks noChangeAspect="1"/>
          </p:cNvPicPr>
          <p:nvPr/>
        </p:nvPicPr>
        <p:blipFill>
          <a:blip r:embed="rId2"/>
          <a:stretch>
            <a:fillRect/>
          </a:stretch>
        </p:blipFill>
        <p:spPr>
          <a:xfrm>
            <a:off x="838199" y="1436914"/>
            <a:ext cx="8207829" cy="2171700"/>
          </a:xfrm>
          <a:prstGeom prst="rect">
            <a:avLst/>
          </a:prstGeom>
        </p:spPr>
      </p:pic>
      <p:pic>
        <p:nvPicPr>
          <p:cNvPr id="6" name="Picture 5">
            <a:extLst>
              <a:ext uri="{FF2B5EF4-FFF2-40B4-BE49-F238E27FC236}">
                <a16:creationId xmlns:a16="http://schemas.microsoft.com/office/drawing/2014/main" id="{9DADE697-67F6-BA87-CA00-9E22FD095399}"/>
              </a:ext>
            </a:extLst>
          </p:cNvPr>
          <p:cNvPicPr>
            <a:picLocks noChangeAspect="1"/>
          </p:cNvPicPr>
          <p:nvPr/>
        </p:nvPicPr>
        <p:blipFill>
          <a:blip r:embed="rId3"/>
          <a:stretch>
            <a:fillRect/>
          </a:stretch>
        </p:blipFill>
        <p:spPr>
          <a:xfrm>
            <a:off x="838199" y="3810363"/>
            <a:ext cx="8207828" cy="1305560"/>
          </a:xfrm>
          <a:prstGeom prst="rect">
            <a:avLst/>
          </a:prstGeom>
        </p:spPr>
      </p:pic>
    </p:spTree>
    <p:extLst>
      <p:ext uri="{BB962C8B-B14F-4D97-AF65-F5344CB8AC3E}">
        <p14:creationId xmlns:p14="http://schemas.microsoft.com/office/powerpoint/2010/main" val="1193042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US" b="1"/>
              <a:t>Important Variables</a:t>
            </a:r>
            <a:br>
              <a:rPr lang="en-IN">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p:cNvSpPr>
            <a:spLocks noGrp="1"/>
          </p:cNvSpPr>
          <p:nvPr>
            <p:ph idx="1"/>
          </p:nvPr>
        </p:nvSpPr>
        <p:spPr>
          <a:xfrm>
            <a:off x="1451579" y="2015732"/>
            <a:ext cx="5989855" cy="3450613"/>
          </a:xfrm>
        </p:spPr>
        <p:txBody>
          <a:bodyPr>
            <a:normAutofit/>
          </a:bodyPr>
          <a:lstStyle/>
          <a:p>
            <a:pPr marL="0" lvl="0" indent="0">
              <a:buNone/>
            </a:pPr>
            <a:r>
              <a:rPr lang="en-US"/>
              <a:t>One with p value less than alpha is important variable for prediction</a:t>
            </a:r>
          </a:p>
          <a:p>
            <a:pPr marL="0" lvl="0" indent="0">
              <a:buNone/>
            </a:pPr>
            <a:endParaRPr lang="en-US"/>
          </a:p>
          <a:p>
            <a:pPr marL="0" indent="0">
              <a:spcAft>
                <a:spcPts val="800"/>
              </a:spcAft>
              <a:buNone/>
            </a:pPr>
            <a:endParaRPr lang="en-IN">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endParaRPr lang="en-IN">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pic>
        <p:nvPicPr>
          <p:cNvPr id="6" name="Picture 5">
            <a:extLst>
              <a:ext uri="{FF2B5EF4-FFF2-40B4-BE49-F238E27FC236}">
                <a16:creationId xmlns:a16="http://schemas.microsoft.com/office/drawing/2014/main" id="{0252D200-7A5F-161D-BC25-9BA19BBA8720}"/>
              </a:ext>
            </a:extLst>
          </p:cNvPr>
          <p:cNvPicPr>
            <a:picLocks noChangeAspect="1"/>
          </p:cNvPicPr>
          <p:nvPr/>
        </p:nvPicPr>
        <p:blipFill>
          <a:blip r:embed="rId2"/>
          <a:stretch>
            <a:fillRect/>
          </a:stretch>
        </p:blipFill>
        <p:spPr>
          <a:xfrm>
            <a:off x="7243256" y="2308966"/>
            <a:ext cx="3811597" cy="1267354"/>
          </a:xfrm>
          <a:prstGeom prst="rect">
            <a:avLst/>
          </a:prstGeom>
        </p:spPr>
      </p:pic>
      <p:pic>
        <p:nvPicPr>
          <p:cNvPr id="7" name="Picture 6">
            <a:extLst>
              <a:ext uri="{FF2B5EF4-FFF2-40B4-BE49-F238E27FC236}">
                <a16:creationId xmlns:a16="http://schemas.microsoft.com/office/drawing/2014/main" id="{5E710F32-0164-99B6-D119-C247E7249F21}"/>
              </a:ext>
            </a:extLst>
          </p:cNvPr>
          <p:cNvPicPr>
            <a:picLocks noChangeAspect="1"/>
          </p:cNvPicPr>
          <p:nvPr/>
        </p:nvPicPr>
        <p:blipFill>
          <a:blip r:embed="rId3"/>
          <a:stretch>
            <a:fillRect/>
          </a:stretch>
        </p:blipFill>
        <p:spPr>
          <a:xfrm>
            <a:off x="7243256" y="3869554"/>
            <a:ext cx="4055533" cy="1267354"/>
          </a:xfrm>
          <a:prstGeom prst="rect">
            <a:avLst/>
          </a:prstGeom>
        </p:spPr>
      </p:pic>
    </p:spTree>
    <p:extLst>
      <p:ext uri="{BB962C8B-B14F-4D97-AF65-F5344CB8AC3E}">
        <p14:creationId xmlns:p14="http://schemas.microsoft.com/office/powerpoint/2010/main" val="1207679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US" b="1"/>
              <a:t>Important Variables</a:t>
            </a:r>
            <a:br>
              <a:rPr lang="en-IN">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p:cNvSpPr>
            <a:spLocks noGrp="1"/>
          </p:cNvSpPr>
          <p:nvPr>
            <p:ph idx="1"/>
          </p:nvPr>
        </p:nvSpPr>
        <p:spPr>
          <a:xfrm>
            <a:off x="1451579" y="2015732"/>
            <a:ext cx="5989855" cy="3450613"/>
          </a:xfrm>
        </p:spPr>
        <p:txBody>
          <a:bodyPr>
            <a:normAutofit/>
          </a:bodyPr>
          <a:lstStyle/>
          <a:p>
            <a:pPr marL="0" lvl="0" indent="0">
              <a:buNone/>
            </a:pPr>
            <a:r>
              <a:rPr lang="en-US"/>
              <a:t>One with p value less than alpha is important variable for prediction</a:t>
            </a:r>
          </a:p>
          <a:p>
            <a:pPr marL="0" lvl="0" indent="0">
              <a:buNone/>
            </a:pPr>
            <a:endParaRPr lang="en-US"/>
          </a:p>
          <a:p>
            <a:pPr marL="0" indent="0">
              <a:spcAft>
                <a:spcPts val="800"/>
              </a:spcAft>
              <a:buNone/>
            </a:pPr>
            <a:endParaRPr lang="en-IN">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endParaRPr lang="en-IN">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pic>
        <p:nvPicPr>
          <p:cNvPr id="6" name="Picture 5">
            <a:extLst>
              <a:ext uri="{FF2B5EF4-FFF2-40B4-BE49-F238E27FC236}">
                <a16:creationId xmlns:a16="http://schemas.microsoft.com/office/drawing/2014/main" id="{0252D200-7A5F-161D-BC25-9BA19BBA8720}"/>
              </a:ext>
            </a:extLst>
          </p:cNvPr>
          <p:cNvPicPr>
            <a:picLocks noChangeAspect="1"/>
          </p:cNvPicPr>
          <p:nvPr/>
        </p:nvPicPr>
        <p:blipFill>
          <a:blip r:embed="rId2"/>
          <a:stretch>
            <a:fillRect/>
          </a:stretch>
        </p:blipFill>
        <p:spPr>
          <a:xfrm>
            <a:off x="7182144" y="2308966"/>
            <a:ext cx="3872710" cy="1287674"/>
          </a:xfrm>
          <a:prstGeom prst="rect">
            <a:avLst/>
          </a:prstGeom>
        </p:spPr>
      </p:pic>
      <p:pic>
        <p:nvPicPr>
          <p:cNvPr id="7" name="Picture 6">
            <a:extLst>
              <a:ext uri="{FF2B5EF4-FFF2-40B4-BE49-F238E27FC236}">
                <a16:creationId xmlns:a16="http://schemas.microsoft.com/office/drawing/2014/main" id="{5E710F32-0164-99B6-D119-C247E7249F21}"/>
              </a:ext>
            </a:extLst>
          </p:cNvPr>
          <p:cNvPicPr>
            <a:picLocks noChangeAspect="1"/>
          </p:cNvPicPr>
          <p:nvPr/>
        </p:nvPicPr>
        <p:blipFill>
          <a:blip r:embed="rId3"/>
          <a:stretch>
            <a:fillRect/>
          </a:stretch>
        </p:blipFill>
        <p:spPr>
          <a:xfrm>
            <a:off x="7264400" y="4148342"/>
            <a:ext cx="3790453" cy="1184516"/>
          </a:xfrm>
          <a:prstGeom prst="rect">
            <a:avLst/>
          </a:prstGeom>
        </p:spPr>
      </p:pic>
    </p:spTree>
    <p:extLst>
      <p:ext uri="{BB962C8B-B14F-4D97-AF65-F5344CB8AC3E}">
        <p14:creationId xmlns:p14="http://schemas.microsoft.com/office/powerpoint/2010/main" val="50884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Problem Statement</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algn="just">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Machine learning can be used to analyse insurance claim data and identify patterns that will assist insurers in better understanding the elements that drive claim prices. This can be accomplished by utilizing supervised and unsupervised learning algorithms to find patterns in consumer behaviour, claims history, and other pertinent factors. Clustering algorithms, for example, can be used to classify consumers into segments based on their claim’s histories, revealing customer segments that are more likely to make costly claims or have a higher risk of fraud. Then, using supervised learning algorithms, insurers may construct models that forecast the likelihood of a claim and its associated cost, allowing them to better assess risk and modify their policies accordingly. Furthermore, machine learning may be used to detect and flag false claims, reducing costs and protecting insurers from fraudulent conduct.</a:t>
            </a:r>
          </a:p>
          <a:p>
            <a:pPr marL="0" indent="0" algn="just">
              <a:buNone/>
            </a:pPr>
            <a:endParaRPr lang="en-US" sz="1800" dirty="0"/>
          </a:p>
        </p:txBody>
      </p:sp>
    </p:spTree>
    <p:extLst>
      <p:ext uri="{BB962C8B-B14F-4D97-AF65-F5344CB8AC3E}">
        <p14:creationId xmlns:p14="http://schemas.microsoft.com/office/powerpoint/2010/main" val="3521724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1049235"/>
          </a:xfrm>
        </p:spPr>
        <p:txBody>
          <a:bodyPr>
            <a:normAutofit/>
          </a:bodyPr>
          <a:lstStyle/>
          <a:p>
            <a:r>
              <a:rPr lang="en-US" b="1"/>
              <a:t>Classification Table</a:t>
            </a:r>
            <a:br>
              <a:rPr lang="en-IN">
                <a:effectLst/>
                <a:latin typeface="Calibri" panose="020F0502020204030204" pitchFamily="34" charset="0"/>
                <a:ea typeface="Calibri" panose="020F0502020204030204" pitchFamily="34" charset="0"/>
                <a:cs typeface="Times New Roman" panose="02020603050405020304" pitchFamily="18" charset="0"/>
              </a:rPr>
            </a:br>
            <a:endParaRPr lang="en-US"/>
          </a:p>
        </p:txBody>
      </p:sp>
      <p:sp>
        <p:nvSpPr>
          <p:cNvPr id="3" name="Content Placeholder 2"/>
          <p:cNvSpPr>
            <a:spLocks noGrp="1"/>
          </p:cNvSpPr>
          <p:nvPr>
            <p:ph idx="1"/>
          </p:nvPr>
        </p:nvSpPr>
        <p:spPr>
          <a:xfrm>
            <a:off x="1451579" y="2015734"/>
            <a:ext cx="4162555" cy="3450613"/>
          </a:xfrm>
        </p:spPr>
        <p:txBody>
          <a:bodyPr>
            <a:normAutofit/>
          </a:bodyPr>
          <a:lstStyle/>
          <a:p>
            <a:pPr marL="0" lvl="0" indent="0">
              <a:buNone/>
            </a:pPr>
            <a:endParaRPr lang="en-US" b="1"/>
          </a:p>
          <a:p>
            <a:pPr marL="0" indent="0">
              <a:spcAft>
                <a:spcPts val="800"/>
              </a:spcAft>
              <a:buNone/>
            </a:pPr>
            <a:endParaRPr lang="en-IN">
              <a:effectLst/>
              <a:latin typeface="Times New Roman" panose="02020603050405020304" pitchFamily="18" charset="0"/>
              <a:ea typeface="Calibri" panose="020F0502020204030204" pitchFamily="34" charset="0"/>
              <a:cs typeface="Times New Roman" panose="02020603050405020304" pitchFamily="18" charset="0"/>
            </a:endParaRPr>
          </a:p>
          <a:p>
            <a:pPr marL="0" indent="0">
              <a:spcAft>
                <a:spcPts val="800"/>
              </a:spcAft>
              <a:buNone/>
            </a:pPr>
            <a:endParaRPr lang="en-IN">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pic>
        <p:nvPicPr>
          <p:cNvPr id="5" name="Picture 4">
            <a:extLst>
              <a:ext uri="{FF2B5EF4-FFF2-40B4-BE49-F238E27FC236}">
                <a16:creationId xmlns:a16="http://schemas.microsoft.com/office/drawing/2014/main" id="{38956098-1841-7453-5D5D-373E9D600756}"/>
              </a:ext>
            </a:extLst>
          </p:cNvPr>
          <p:cNvPicPr>
            <a:picLocks noChangeAspect="1"/>
          </p:cNvPicPr>
          <p:nvPr/>
        </p:nvPicPr>
        <p:blipFill>
          <a:blip r:embed="rId2"/>
          <a:stretch>
            <a:fillRect/>
          </a:stretch>
        </p:blipFill>
        <p:spPr>
          <a:xfrm>
            <a:off x="2201310" y="2456143"/>
            <a:ext cx="8853545" cy="3010203"/>
          </a:xfrm>
          <a:prstGeom prst="rect">
            <a:avLst/>
          </a:prstGeom>
        </p:spPr>
      </p:pic>
    </p:spTree>
    <p:extLst>
      <p:ext uri="{BB962C8B-B14F-4D97-AF65-F5344CB8AC3E}">
        <p14:creationId xmlns:p14="http://schemas.microsoft.com/office/powerpoint/2010/main" val="1734106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Interpretation and Recommendation</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marL="0" lvl="0" indent="0">
              <a:buNone/>
            </a:pPr>
            <a:r>
              <a:rPr lang="en-US" b="1" dirty="0">
                <a:solidFill>
                  <a:schemeClr val="accent1">
                    <a:lumMod val="75000"/>
                  </a:schemeClr>
                </a:solidFill>
              </a:rPr>
              <a:t> Interpretation</a:t>
            </a:r>
          </a:p>
          <a:p>
            <a:pPr marL="342900" lvl="0" indent="-342900" algn="just">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data exploration the important variables were: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Policy_Tenure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Age_of_car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Area_cluster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Age_of_policyholder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In model building for Regression model important variables were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Age_of_car</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Policy_tenure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While in case of gradient boosting there was an addition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engine_type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As the target variable distribution was not up to mark most of model were not able to fit data</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Decision tree failed so we included Gradient boosting which improved the model</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A high misclassification rate is found due to imbalance data</a:t>
            </a:r>
          </a:p>
          <a:p>
            <a:pPr marL="0" indent="0">
              <a:buNone/>
            </a:pPr>
            <a:endParaRPr lang="en-US" dirty="0"/>
          </a:p>
        </p:txBody>
      </p:sp>
    </p:spTree>
    <p:extLst>
      <p:ext uri="{BB962C8B-B14F-4D97-AF65-F5344CB8AC3E}">
        <p14:creationId xmlns:p14="http://schemas.microsoft.com/office/powerpoint/2010/main" val="53969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Interpretation and Recommendation</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marL="0" lvl="0" indent="0">
              <a:buNone/>
            </a:pPr>
            <a:r>
              <a:rPr lang="en-US" b="1" dirty="0">
                <a:solidFill>
                  <a:schemeClr val="accent1">
                    <a:lumMod val="75000"/>
                  </a:schemeClr>
                </a:solidFill>
              </a:rPr>
              <a:t>Recommendation</a:t>
            </a: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data needs to be corrected to get better result model wise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Other than regression model we can use boosting technique this might increase the performance of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651304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solidFill>
                  <a:schemeClr val="accent1">
                    <a:lumMod val="75000"/>
                  </a:schemeClr>
                </a:solidFill>
              </a:rPr>
              <a:t>Summary and Lessons Learned</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fontScale="62500" lnSpcReduction="20000"/>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project aimed to develop a predictive model to accurately predict the likelihood of an insurance claim being filed based on customer profile information. Data analysis was conducted to identify the most important features that influence the likelihood of an insurance claim being filed. The predictive model was then developed using machine learning algorithms and evaluated for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b="1"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Lesson Learned:</a:t>
            </a:r>
            <a:endParaRPr lang="en-IN" sz="18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project highlighted the importance of understanding the data and the features that influence the outcome of a predictive model. Also, analysis on the tableau helped to learn the concept of data visualization that helps in the further processes. Furthermore, it demonstrated the need to evaluate different machine learning algorithms and techniques to develop the most accurate model. Lastly, it highlighted the need to analyze the data for potential patterns that could be used to further improve the accuracy of the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Few things from technical front: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Different functionality and use of Tableau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Use of SAS Miner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Used Python, PyCharm IDE for data validation and cleansing</a:t>
            </a:r>
          </a:p>
          <a:p>
            <a:pPr marL="0" indent="0">
              <a:buNone/>
            </a:pPr>
            <a:endParaRPr lang="en-US" dirty="0"/>
          </a:p>
        </p:txBody>
      </p:sp>
    </p:spTree>
    <p:extLst>
      <p:ext uri="{BB962C8B-B14F-4D97-AF65-F5344CB8AC3E}">
        <p14:creationId xmlns:p14="http://schemas.microsoft.com/office/powerpoint/2010/main" val="2743375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accent1">
                    <a:lumMod val="75000"/>
                  </a:schemeClr>
                </a:solidFill>
              </a:rPr>
              <a:t>Future Extension</a:t>
            </a:r>
            <a:endParaRPr lang="en-US" dirty="0">
              <a:solidFill>
                <a:schemeClr val="accent1">
                  <a:lumMod val="75000"/>
                </a:schemeClr>
              </a:solidFill>
            </a:endParaRPr>
          </a:p>
        </p:txBody>
      </p:sp>
      <p:sp>
        <p:nvSpPr>
          <p:cNvPr id="3" name="Content Placeholder 2"/>
          <p:cNvSpPr>
            <a:spLocks noGrp="1"/>
          </p:cNvSpPr>
          <p:nvPr>
            <p:ph idx="1"/>
          </p:nvPr>
        </p:nvSpPr>
        <p:spPr/>
        <p:txBody>
          <a:bodyPr>
            <a:norm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As part of future extension for this project, need to learn more about data and try to come up with more highly distributed data so that we can create our model accordingly.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Try some more boosting technique or neural network if required to get better results and </a:t>
            </a:r>
            <a:r>
              <a:rPr lang="en-IN" sz="1800" dirty="0">
                <a:effectLst/>
                <a:latin typeface="Calibri" panose="020F0502020204030204" pitchFamily="34" charset="0"/>
                <a:ea typeface="Calibri" panose="020F0502020204030204" pitchFamily="34" charset="0"/>
                <a:cs typeface="Times New Roman" panose="02020603050405020304" pitchFamily="18" charset="0"/>
              </a:rPr>
              <a:t>as part of extension to the project will be adding few more visualization to understand the data better.</a:t>
            </a:r>
          </a:p>
          <a:p>
            <a:pPr marL="0" indent="0">
              <a:buNone/>
            </a:pPr>
            <a:endParaRPr lang="en-US" dirty="0"/>
          </a:p>
        </p:txBody>
      </p:sp>
    </p:spTree>
    <p:extLst>
      <p:ext uri="{BB962C8B-B14F-4D97-AF65-F5344CB8AC3E}">
        <p14:creationId xmlns:p14="http://schemas.microsoft.com/office/powerpoint/2010/main" val="421761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7555992" y="707475"/>
            <a:ext cx="3157577" cy="1312001"/>
          </a:xfrm>
        </p:spPr>
        <p:txBody>
          <a:bodyPr anchor="t">
            <a:normAutofit/>
          </a:bodyPr>
          <a:lstStyle/>
          <a:p>
            <a:r>
              <a:rPr lang="en-US" sz="2800" b="1"/>
              <a:t>Aim and Objective of the Research</a:t>
            </a:r>
            <a:endParaRPr lang="en-US" sz="2800"/>
          </a:p>
        </p:txBody>
      </p:sp>
      <p:cxnSp>
        <p:nvCxnSpPr>
          <p:cNvPr id="36" name="Straight Connector 35">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8"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22" name="Picture 4" descr="Digital financial graph">
            <a:extLst>
              <a:ext uri="{FF2B5EF4-FFF2-40B4-BE49-F238E27FC236}">
                <a16:creationId xmlns:a16="http://schemas.microsoft.com/office/drawing/2014/main" id="{7029B05D-2D26-819B-5A0A-9D73C5FF9D67}"/>
              </a:ext>
            </a:extLst>
          </p:cNvPr>
          <p:cNvPicPr>
            <a:picLocks noChangeAspect="1"/>
          </p:cNvPicPr>
          <p:nvPr/>
        </p:nvPicPr>
        <p:blipFill rotWithShape="1">
          <a:blip r:embed="rId3"/>
          <a:srcRect l="2"/>
          <a:stretch/>
        </p:blipFill>
        <p:spPr>
          <a:xfrm>
            <a:off x="1136348" y="1840685"/>
            <a:ext cx="5761020" cy="3240638"/>
          </a:xfrm>
          <a:prstGeom prst="rect">
            <a:avLst/>
          </a:prstGeom>
        </p:spPr>
      </p:pic>
      <p:sp>
        <p:nvSpPr>
          <p:cNvPr id="3" name="Content Placeholder 2"/>
          <p:cNvSpPr>
            <a:spLocks noGrp="1"/>
          </p:cNvSpPr>
          <p:nvPr>
            <p:ph idx="1"/>
          </p:nvPr>
        </p:nvSpPr>
        <p:spPr>
          <a:xfrm>
            <a:off x="7554138" y="2273608"/>
            <a:ext cx="3159432" cy="3940925"/>
          </a:xfrm>
        </p:spPr>
        <p:txBody>
          <a:bodyPr>
            <a:normAutofit/>
          </a:bodyPr>
          <a:lstStyle/>
          <a:p>
            <a:pPr>
              <a:lnSpc>
                <a:spcPct val="110000"/>
              </a:lnSpc>
              <a:spcAft>
                <a:spcPts val="800"/>
              </a:spcAft>
            </a:pPr>
            <a:r>
              <a:rPr lang="en-IN" sz="1000">
                <a:effectLst/>
                <a:latin typeface="Calibri" panose="020F0502020204030204" pitchFamily="34" charset="0"/>
                <a:ea typeface="Calibri" panose="020F0502020204030204" pitchFamily="34" charset="0"/>
                <a:cs typeface="Times New Roman" panose="02020603050405020304" pitchFamily="18" charset="0"/>
              </a:rPr>
              <a:t>The aim is to predict the Insurance claim of different cars with the help of different machine learning algorithms. The algorithms will be implemented using SAS and also different features will be visualized using Tableau to find important patterns related to claim of the insurance.</a:t>
            </a:r>
          </a:p>
          <a:p>
            <a:pPr marL="342900" lvl="0" indent="-342900">
              <a:lnSpc>
                <a:spcPct val="110000"/>
              </a:lnSpc>
              <a:buFont typeface="+mj-lt"/>
              <a:buAutoNum type="arabicPeriod"/>
            </a:pPr>
            <a:r>
              <a:rPr lang="en-IN" sz="1000">
                <a:effectLst/>
                <a:latin typeface="Calibri" panose="020F0502020204030204" pitchFamily="34" charset="0"/>
                <a:ea typeface="Calibri" panose="020F0502020204030204" pitchFamily="34" charset="0"/>
                <a:cs typeface="Times New Roman" panose="02020603050405020304" pitchFamily="18" charset="0"/>
              </a:rPr>
              <a:t>To develop a predictive model that can accurately predict the likelihood of an insurance claim being filed based on customer profile information. </a:t>
            </a:r>
          </a:p>
          <a:p>
            <a:pPr marL="342900" lvl="0" indent="-342900">
              <a:lnSpc>
                <a:spcPct val="110000"/>
              </a:lnSpc>
              <a:buFont typeface="+mj-lt"/>
              <a:buAutoNum type="arabicPeriod"/>
            </a:pPr>
            <a:r>
              <a:rPr lang="en-IN" sz="1000">
                <a:effectLst/>
                <a:latin typeface="Calibri" panose="020F0502020204030204" pitchFamily="34" charset="0"/>
                <a:ea typeface="Calibri" panose="020F0502020204030204" pitchFamily="34" charset="0"/>
                <a:cs typeface="Times New Roman" panose="02020603050405020304" pitchFamily="18" charset="0"/>
              </a:rPr>
              <a:t>To analyse the impact of customer profile features on the likelihood of an insurance claim being filed. </a:t>
            </a:r>
          </a:p>
          <a:p>
            <a:pPr marL="342900" lvl="0" indent="-342900">
              <a:lnSpc>
                <a:spcPct val="110000"/>
              </a:lnSpc>
              <a:buFont typeface="+mj-lt"/>
              <a:buAutoNum type="arabicPeriod"/>
            </a:pPr>
            <a:r>
              <a:rPr lang="en-IN" sz="1000">
                <a:effectLst/>
                <a:latin typeface="Calibri" panose="020F0502020204030204" pitchFamily="34" charset="0"/>
                <a:ea typeface="Calibri" panose="020F0502020204030204" pitchFamily="34" charset="0"/>
                <a:cs typeface="Times New Roman" panose="02020603050405020304" pitchFamily="18" charset="0"/>
              </a:rPr>
              <a:t>To identify the most important features that influence the likelihood of an insurance claim being filed. </a:t>
            </a:r>
          </a:p>
          <a:p>
            <a:pPr marL="342900" lvl="0" indent="-342900">
              <a:lnSpc>
                <a:spcPct val="110000"/>
              </a:lnSpc>
              <a:spcAft>
                <a:spcPts val="800"/>
              </a:spcAft>
              <a:buFont typeface="+mj-lt"/>
              <a:buAutoNum type="arabicPeriod"/>
            </a:pPr>
            <a:r>
              <a:rPr lang="en-IN" sz="1000">
                <a:effectLst/>
                <a:latin typeface="Calibri" panose="020F0502020204030204" pitchFamily="34" charset="0"/>
                <a:ea typeface="Calibri" panose="020F0502020204030204" pitchFamily="34" charset="0"/>
                <a:cs typeface="Times New Roman" panose="02020603050405020304" pitchFamily="18" charset="0"/>
              </a:rPr>
              <a:t>To identify any potential patterns in the insurance claim data that could be used to improve the accuracy of the predictive model.</a:t>
            </a:r>
          </a:p>
          <a:p>
            <a:pPr marL="0" indent="0">
              <a:lnSpc>
                <a:spcPct val="110000"/>
              </a:lnSpc>
              <a:buNone/>
            </a:pPr>
            <a:endParaRPr lang="en-US" sz="1000"/>
          </a:p>
        </p:txBody>
      </p:sp>
    </p:spTree>
    <p:extLst>
      <p:ext uri="{BB962C8B-B14F-4D97-AF65-F5344CB8AC3E}">
        <p14:creationId xmlns:p14="http://schemas.microsoft.com/office/powerpoint/2010/main" val="13818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9" name="Rectangle 2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0" name="Picture 3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 name="Straight Connector 3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34">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3" name="Rectangle 36">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38">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idx="4294967295"/>
          </p:nvPr>
        </p:nvSpPr>
        <p:spPr>
          <a:xfrm>
            <a:off x="7555992" y="707475"/>
            <a:ext cx="3157577" cy="1312001"/>
          </a:xfrm>
        </p:spPr>
        <p:txBody>
          <a:bodyPr vert="horz" lIns="91440" tIns="45720" rIns="91440" bIns="45720" rtlCol="0" anchor="t">
            <a:normAutofit/>
          </a:bodyPr>
          <a:lstStyle/>
          <a:p>
            <a:r>
              <a:rPr lang="en-US" sz="2800"/>
              <a:t>Data Source</a:t>
            </a:r>
          </a:p>
        </p:txBody>
      </p:sp>
      <p:cxnSp>
        <p:nvCxnSpPr>
          <p:cNvPr id="55" name="Straight Connector 40">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56"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5" name="Picture 4">
            <a:extLst>
              <a:ext uri="{FF2B5EF4-FFF2-40B4-BE49-F238E27FC236}">
                <a16:creationId xmlns:a16="http://schemas.microsoft.com/office/drawing/2014/main" id="{532CF5FE-A5B1-6A27-65E6-6DD8717AF80C}"/>
              </a:ext>
            </a:extLst>
          </p:cNvPr>
          <p:cNvPicPr>
            <a:picLocks noChangeAspect="1"/>
          </p:cNvPicPr>
          <p:nvPr/>
        </p:nvPicPr>
        <p:blipFill>
          <a:blip r:embed="rId3"/>
          <a:stretch>
            <a:fillRect/>
          </a:stretch>
        </p:blipFill>
        <p:spPr>
          <a:xfrm>
            <a:off x="1136348" y="1624679"/>
            <a:ext cx="5761020" cy="3672649"/>
          </a:xfrm>
          <a:prstGeom prst="rect">
            <a:avLst/>
          </a:prstGeom>
        </p:spPr>
      </p:pic>
      <p:sp>
        <p:nvSpPr>
          <p:cNvPr id="3" name="Content Placeholder 2"/>
          <p:cNvSpPr>
            <a:spLocks noGrp="1"/>
          </p:cNvSpPr>
          <p:nvPr>
            <p:ph idx="4294967295"/>
          </p:nvPr>
        </p:nvSpPr>
        <p:spPr>
          <a:xfrm>
            <a:off x="7554138" y="2273608"/>
            <a:ext cx="3159432" cy="3940925"/>
          </a:xfrm>
        </p:spPr>
        <p:txBody>
          <a:bodyPr vert="horz" lIns="91440" tIns="45720" rIns="91440" bIns="45720" rtlCol="0" anchor="t">
            <a:normAutofit/>
          </a:bodyPr>
          <a:lstStyle/>
          <a:p>
            <a:pPr>
              <a:spcAft>
                <a:spcPts val="800"/>
              </a:spcAft>
            </a:pPr>
            <a:r>
              <a:rPr lang="en-US" u="sng">
                <a:hlinkClick r:id="rId4"/>
              </a:rPr>
              <a:t>https://www.kaggle.com/code/setumoraphelakamatlou/insurance-claim-xgbclassifer/data?select=train.csv</a:t>
            </a:r>
            <a:endParaRPr lang="en-US"/>
          </a:p>
        </p:txBody>
      </p:sp>
    </p:spTree>
    <p:extLst>
      <p:ext uri="{BB962C8B-B14F-4D97-AF65-F5344CB8AC3E}">
        <p14:creationId xmlns:p14="http://schemas.microsoft.com/office/powerpoint/2010/main" val="27345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idx="4294967295"/>
          </p:nvPr>
        </p:nvSpPr>
        <p:spPr>
          <a:xfrm>
            <a:off x="1452616" y="962902"/>
            <a:ext cx="4176384" cy="2380828"/>
          </a:xfrm>
        </p:spPr>
        <p:txBody>
          <a:bodyPr vert="horz" lIns="91440" tIns="45720" rIns="91440" bIns="0" rtlCol="0" anchor="b">
            <a:normAutofit/>
          </a:bodyPr>
          <a:lstStyle/>
          <a:p>
            <a:r>
              <a:rPr lang="en-US" sz="4800"/>
              <a:t>Continue…</a:t>
            </a:r>
          </a:p>
        </p:txBody>
      </p:sp>
      <p:cxnSp>
        <p:nvCxnSpPr>
          <p:cNvPr id="23" name="Straight Connector 22">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5">
            <a:extLst>
              <a:ext uri="{FF2B5EF4-FFF2-40B4-BE49-F238E27FC236}">
                <a16:creationId xmlns:a16="http://schemas.microsoft.com/office/drawing/2014/main" id="{42F938B8-F500-FA45-2DFD-D9546F5510DE}"/>
              </a:ext>
            </a:extLst>
          </p:cNvPr>
          <p:cNvPicPr>
            <a:picLocks noChangeAspect="1"/>
          </p:cNvPicPr>
          <p:nvPr/>
        </p:nvPicPr>
        <p:blipFill>
          <a:blip r:embed="rId3"/>
          <a:stretch>
            <a:fillRect/>
          </a:stretch>
        </p:blipFill>
        <p:spPr>
          <a:xfrm>
            <a:off x="6424873" y="805583"/>
            <a:ext cx="4299517" cy="4660762"/>
          </a:xfrm>
          <a:prstGeom prst="rect">
            <a:avLst/>
          </a:prstGeom>
        </p:spPr>
      </p:pic>
      <p:pic>
        <p:nvPicPr>
          <p:cNvPr id="25" name="Picture 24">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178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accent1">
                    <a:lumMod val="75000"/>
                  </a:schemeClr>
                </a:solidFill>
              </a:rPr>
              <a:t>Continue…</a:t>
            </a:r>
            <a:endParaRPr lang="en-US" sz="3600" b="1" dirty="0">
              <a:solidFill>
                <a:schemeClr val="accent6"/>
              </a:solidFill>
            </a:endParaRPr>
          </a:p>
        </p:txBody>
      </p:sp>
      <p:sp>
        <p:nvSpPr>
          <p:cNvPr id="4" name="Content Placeholder 3">
            <a:extLst>
              <a:ext uri="{FF2B5EF4-FFF2-40B4-BE49-F238E27FC236}">
                <a16:creationId xmlns:a16="http://schemas.microsoft.com/office/drawing/2014/main" id="{5A4A1FF5-F04E-5423-4762-D961CBF722A8}"/>
              </a:ext>
            </a:extLst>
          </p:cNvPr>
          <p:cNvSpPr>
            <a:spLocks noGrp="1"/>
          </p:cNvSpPr>
          <p:nvPr>
            <p:ph idx="1"/>
          </p:nvPr>
        </p:nvSpPr>
        <p:spPr/>
        <p:txBody>
          <a:bodyPr>
            <a:normAutofit fontScale="85000" lnSpcReduction="20000"/>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Total Variable: 44</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Character Variable: 27</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Integer Variable: 12</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Float Variable: 4</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Boolean: 1</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Date: 0</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DateTime:0</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Target Variable: </a:t>
            </a:r>
            <a:r>
              <a:rPr lang="en-IN" sz="18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Is_Claim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74515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7555992" y="1320804"/>
            <a:ext cx="3157577" cy="698672"/>
          </a:xfrm>
        </p:spPr>
        <p:txBody>
          <a:bodyPr anchor="t">
            <a:normAutofit/>
          </a:bodyPr>
          <a:lstStyle/>
          <a:p>
            <a:r>
              <a:rPr lang="en-US" sz="2800" b="1"/>
              <a:t>Visualization</a:t>
            </a:r>
            <a:endParaRPr lang="en-US" sz="2800"/>
          </a:p>
        </p:txBody>
      </p:sp>
      <p:cxnSp>
        <p:nvCxnSpPr>
          <p:cNvPr id="17" name="Straight Connector 16">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9"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8" name="Picture 7">
            <a:extLst>
              <a:ext uri="{FF2B5EF4-FFF2-40B4-BE49-F238E27FC236}">
                <a16:creationId xmlns:a16="http://schemas.microsoft.com/office/drawing/2014/main" id="{E742043C-95CE-9C99-C311-826444FDD2BB}"/>
              </a:ext>
            </a:extLst>
          </p:cNvPr>
          <p:cNvPicPr>
            <a:picLocks noChangeAspect="1"/>
          </p:cNvPicPr>
          <p:nvPr/>
        </p:nvPicPr>
        <p:blipFill>
          <a:blip r:embed="rId2"/>
          <a:stretch>
            <a:fillRect/>
          </a:stretch>
        </p:blipFill>
        <p:spPr>
          <a:xfrm>
            <a:off x="358566" y="1115615"/>
            <a:ext cx="6835155" cy="3588457"/>
          </a:xfrm>
          <a:prstGeom prst="rect">
            <a:avLst/>
          </a:prstGeom>
        </p:spPr>
      </p:pic>
      <p:sp>
        <p:nvSpPr>
          <p:cNvPr id="6" name="Content Placeholder 5">
            <a:extLst>
              <a:ext uri="{FF2B5EF4-FFF2-40B4-BE49-F238E27FC236}">
                <a16:creationId xmlns:a16="http://schemas.microsoft.com/office/drawing/2014/main" id="{F6AF3BDB-1D84-F021-C145-3F7748F73A3E}"/>
              </a:ext>
            </a:extLst>
          </p:cNvPr>
          <p:cNvSpPr>
            <a:spLocks noGrp="1"/>
          </p:cNvSpPr>
          <p:nvPr>
            <p:ph idx="1"/>
          </p:nvPr>
        </p:nvSpPr>
        <p:spPr>
          <a:xfrm>
            <a:off x="7554138" y="2273608"/>
            <a:ext cx="3159432" cy="3940925"/>
          </a:xfrm>
        </p:spPr>
        <p:txBody>
          <a:bodyPr>
            <a:normAutofit/>
          </a:bodyPr>
          <a:lstStyle/>
          <a:p>
            <a:pPr>
              <a:spcAft>
                <a:spcPts val="800"/>
              </a:spcAft>
            </a:pPr>
            <a:r>
              <a:rPr lang="en-IN">
                <a:effectLst/>
                <a:latin typeface="Calibri" panose="020F0502020204030204" pitchFamily="34" charset="0"/>
                <a:ea typeface="Calibri" panose="020F0502020204030204" pitchFamily="34" charset="0"/>
                <a:cs typeface="Times New Roman" panose="02020603050405020304" pitchFamily="18" charset="0"/>
              </a:rPr>
              <a:t>The first graph shows age of car and the claim settlement ratio so car with less age has high chances of getting claims. </a:t>
            </a:r>
          </a:p>
        </p:txBody>
      </p:sp>
    </p:spTree>
    <p:extLst>
      <p:ext uri="{BB962C8B-B14F-4D97-AF65-F5344CB8AC3E}">
        <p14:creationId xmlns:p14="http://schemas.microsoft.com/office/powerpoint/2010/main" val="4054706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91820" y="5081985"/>
            <a:ext cx="9048466" cy="375552"/>
          </a:xfrm>
          <a:prstGeom prst="rect">
            <a:avLst/>
          </a:prstGeom>
        </p:spPr>
        <p:txBody>
          <a:bodyPr wrap="square">
            <a:spAutoFit/>
          </a:bodyPr>
          <a:lstStyle/>
          <a:p>
            <a:pPr>
              <a:lnSpc>
                <a:spcPct val="107000"/>
              </a:lnSpc>
              <a:spcAft>
                <a:spcPts val="800"/>
              </a:spcAft>
            </a:pPr>
            <a:r>
              <a:rPr lang="en-IN" sz="1800">
                <a:effectLst/>
                <a:latin typeface="Calibri" panose="020F0502020204030204" pitchFamily="34" charset="0"/>
                <a:ea typeface="Calibri" panose="020F0502020204030204" pitchFamily="34" charset="0"/>
                <a:cs typeface="Times New Roman" panose="02020603050405020304" pitchFamily="18" charset="0"/>
              </a:rPr>
              <a:t>Having day night rear mirror doesn’t have that much effect on getting the claims settled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5020D1A0-8B5C-6EFA-FB6F-D51B6DB8BD92}"/>
              </a:ext>
            </a:extLst>
          </p:cNvPr>
          <p:cNvPicPr>
            <a:picLocks noChangeAspect="1"/>
          </p:cNvPicPr>
          <p:nvPr/>
        </p:nvPicPr>
        <p:blipFill>
          <a:blip r:embed="rId2"/>
          <a:stretch>
            <a:fillRect/>
          </a:stretch>
        </p:blipFill>
        <p:spPr>
          <a:xfrm>
            <a:off x="2317932" y="776515"/>
            <a:ext cx="7344129" cy="3104606"/>
          </a:xfrm>
          <a:prstGeom prst="rect">
            <a:avLst/>
          </a:prstGeom>
        </p:spPr>
      </p:pic>
    </p:spTree>
    <p:extLst>
      <p:ext uri="{BB962C8B-B14F-4D97-AF65-F5344CB8AC3E}">
        <p14:creationId xmlns:p14="http://schemas.microsoft.com/office/powerpoint/2010/main" val="2452478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126</TotalTime>
  <Words>1449</Words>
  <Application>Microsoft Office PowerPoint</Application>
  <PresentationFormat>Widescreen</PresentationFormat>
  <Paragraphs>139</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Gill Sans MT</vt:lpstr>
      <vt:lpstr>Symbol</vt:lpstr>
      <vt:lpstr>Times New Roman</vt:lpstr>
      <vt:lpstr>Gallery</vt:lpstr>
      <vt:lpstr>Car Insurance Claim Prediction using SAS and Tableau </vt:lpstr>
      <vt:lpstr>Domain Background</vt:lpstr>
      <vt:lpstr>Problem Statement</vt:lpstr>
      <vt:lpstr>Aim and Objective of the Research</vt:lpstr>
      <vt:lpstr>Data Source</vt:lpstr>
      <vt:lpstr>Continue…</vt:lpstr>
      <vt:lpstr>Continue…</vt:lpstr>
      <vt:lpstr>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Exploration and Preprocessing</vt:lpstr>
      <vt:lpstr>Data Exploration and Preprocessing</vt:lpstr>
      <vt:lpstr>Data Exploration and Preprocessing</vt:lpstr>
      <vt:lpstr>Data Exploration and Preprocessing</vt:lpstr>
      <vt:lpstr>Overview of the models built</vt:lpstr>
      <vt:lpstr>Exploration of Data </vt:lpstr>
      <vt:lpstr>Stat Explorer Node </vt:lpstr>
      <vt:lpstr>Stat Explorer Node </vt:lpstr>
      <vt:lpstr>Variable Worth In prediction </vt:lpstr>
      <vt:lpstr>Distribution of Target Variable </vt:lpstr>
      <vt:lpstr>Best Model Selection </vt:lpstr>
      <vt:lpstr>Logistic Regression (P is less than alpha) </vt:lpstr>
      <vt:lpstr>Important Variables </vt:lpstr>
      <vt:lpstr>Important Variables </vt:lpstr>
      <vt:lpstr>Classification Table </vt:lpstr>
      <vt:lpstr>Interpretation and Recommendation</vt:lpstr>
      <vt:lpstr>Interpretation and Recommendation</vt:lpstr>
      <vt:lpstr>Summary and Lessons Learned</vt:lpstr>
      <vt:lpstr>Future Extension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loan eligibility analysis using SAS and Tableau</dc:title>
  <dc:creator>Bhanusree Chavvakula</dc:creator>
  <cp:lastModifiedBy>Bhanusree Chavvakula (bchvvkla)</cp:lastModifiedBy>
  <cp:revision>18</cp:revision>
  <dcterms:created xsi:type="dcterms:W3CDTF">2023-04-15T11:19:57Z</dcterms:created>
  <dcterms:modified xsi:type="dcterms:W3CDTF">2023-04-17T04:20:17Z</dcterms:modified>
</cp:coreProperties>
</file>