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78" r:id="rId6"/>
    <p:sldId id="279" r:id="rId7"/>
    <p:sldId id="275" r:id="rId8"/>
    <p:sldId id="294" r:id="rId9"/>
    <p:sldId id="299" r:id="rId10"/>
    <p:sldId id="300" r:id="rId11"/>
    <p:sldId id="301" r:id="rId12"/>
    <p:sldId id="302" r:id="rId13"/>
    <p:sldId id="303" r:id="rId14"/>
    <p:sldId id="304" r:id="rId15"/>
    <p:sldId id="286" r:id="rId16"/>
    <p:sldId id="291" r:id="rId17"/>
    <p:sldId id="292" r:id="rId18"/>
    <p:sldId id="293" r:id="rId19"/>
    <p:sldId id="295" r:id="rId20"/>
    <p:sldId id="289" r:id="rId21"/>
    <p:sldId id="296" r:id="rId22"/>
    <p:sldId id="297" r:id="rId23"/>
    <p:sldId id="298" r:id="rId24"/>
    <p:sldId id="287" r:id="rId25"/>
    <p:sldId id="288"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4" autoAdjust="0"/>
    <p:restoredTop sz="95196" autoAdjust="0"/>
  </p:normalViewPr>
  <p:slideViewPr>
    <p:cSldViewPr snapToGrid="0">
      <p:cViewPr varScale="1">
        <p:scale>
          <a:sx n="85" d="100"/>
          <a:sy n="85" d="100"/>
        </p:scale>
        <p:origin x="77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0121-B11C-CA45-4D17-CA953BCE96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9C1254-9ADE-AB7D-E1D6-83EBAA437A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B78F9C-A13B-41BD-834A-5EE10926B33D}"/>
              </a:ext>
            </a:extLst>
          </p:cNvPr>
          <p:cNvSpPr>
            <a:spLocks noGrp="1"/>
          </p:cNvSpPr>
          <p:nvPr>
            <p:ph type="dt" sz="half" idx="10"/>
          </p:nvPr>
        </p:nvSpPr>
        <p:spPr/>
        <p:txBody>
          <a:bodyPr/>
          <a:lstStyle/>
          <a:p>
            <a:fld id="{4DD5461F-6756-465E-B040-843C536D40F0}" type="datetimeFigureOut">
              <a:rPr lang="en-IN" smtClean="0"/>
              <a:t>30-04-2023</a:t>
            </a:fld>
            <a:endParaRPr lang="en-IN" dirty="0"/>
          </a:p>
        </p:txBody>
      </p:sp>
      <p:sp>
        <p:nvSpPr>
          <p:cNvPr id="5" name="Footer Placeholder 4">
            <a:extLst>
              <a:ext uri="{FF2B5EF4-FFF2-40B4-BE49-F238E27FC236}">
                <a16:creationId xmlns:a16="http://schemas.microsoft.com/office/drawing/2014/main" id="{B6E5938F-01F6-61E2-0A70-7E6ABFBFF51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1001597-4C28-42A4-B375-E6F0CF4F6B38}"/>
              </a:ext>
            </a:extLst>
          </p:cNvPr>
          <p:cNvSpPr>
            <a:spLocks noGrp="1"/>
          </p:cNvSpPr>
          <p:nvPr>
            <p:ph type="sldNum" sz="quarter" idx="12"/>
          </p:nvPr>
        </p:nvSpPr>
        <p:spPr/>
        <p:txBody>
          <a:bodyPr/>
          <a:lstStyle/>
          <a:p>
            <a:fld id="{92FE8225-CB91-41B5-A55D-D36BCA4DC24A}" type="slidenum">
              <a:rPr lang="en-IN" smtClean="0"/>
              <a:t>‹#›</a:t>
            </a:fld>
            <a:endParaRPr lang="en-IN" dirty="0"/>
          </a:p>
        </p:txBody>
      </p:sp>
    </p:spTree>
    <p:extLst>
      <p:ext uri="{BB962C8B-B14F-4D97-AF65-F5344CB8AC3E}">
        <p14:creationId xmlns:p14="http://schemas.microsoft.com/office/powerpoint/2010/main" val="3606427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BBB7-4DE7-87E4-300F-EF8F2F1302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638439-870E-8B2D-753C-0B719A173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DC3F83-F2EB-4E42-1F76-307AC6DFD1AE}"/>
              </a:ext>
            </a:extLst>
          </p:cNvPr>
          <p:cNvSpPr>
            <a:spLocks noGrp="1"/>
          </p:cNvSpPr>
          <p:nvPr>
            <p:ph type="dt" sz="half" idx="10"/>
          </p:nvPr>
        </p:nvSpPr>
        <p:spPr/>
        <p:txBody>
          <a:bodyPr/>
          <a:lstStyle/>
          <a:p>
            <a:fld id="{4DD5461F-6756-465E-B040-843C536D40F0}" type="datetimeFigureOut">
              <a:rPr lang="en-IN" smtClean="0"/>
              <a:t>30-04-2023</a:t>
            </a:fld>
            <a:endParaRPr lang="en-IN" dirty="0"/>
          </a:p>
        </p:txBody>
      </p:sp>
      <p:sp>
        <p:nvSpPr>
          <p:cNvPr id="5" name="Footer Placeholder 4">
            <a:extLst>
              <a:ext uri="{FF2B5EF4-FFF2-40B4-BE49-F238E27FC236}">
                <a16:creationId xmlns:a16="http://schemas.microsoft.com/office/drawing/2014/main" id="{B0E66DBB-8205-184E-2244-56EFA98C0F3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7253083-9F4F-25B8-842A-330B0D303BAD}"/>
              </a:ext>
            </a:extLst>
          </p:cNvPr>
          <p:cNvSpPr>
            <a:spLocks noGrp="1"/>
          </p:cNvSpPr>
          <p:nvPr>
            <p:ph type="sldNum" sz="quarter" idx="12"/>
          </p:nvPr>
        </p:nvSpPr>
        <p:spPr/>
        <p:txBody>
          <a:bodyPr/>
          <a:lstStyle/>
          <a:p>
            <a:fld id="{92FE8225-CB91-41B5-A55D-D36BCA4DC24A}" type="slidenum">
              <a:rPr lang="en-IN" smtClean="0"/>
              <a:t>‹#›</a:t>
            </a:fld>
            <a:endParaRPr lang="en-IN" dirty="0"/>
          </a:p>
        </p:txBody>
      </p:sp>
    </p:spTree>
    <p:extLst>
      <p:ext uri="{BB962C8B-B14F-4D97-AF65-F5344CB8AC3E}">
        <p14:creationId xmlns:p14="http://schemas.microsoft.com/office/powerpoint/2010/main" val="344893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6FA6AB-4D9A-DEBE-64BB-5DE3505E1E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27B1C3-0456-9726-F74F-7A52D0FCB5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B18647-62C4-A7F1-700F-7F7D7068A9FB}"/>
              </a:ext>
            </a:extLst>
          </p:cNvPr>
          <p:cNvSpPr>
            <a:spLocks noGrp="1"/>
          </p:cNvSpPr>
          <p:nvPr>
            <p:ph type="dt" sz="half" idx="10"/>
          </p:nvPr>
        </p:nvSpPr>
        <p:spPr/>
        <p:txBody>
          <a:bodyPr/>
          <a:lstStyle/>
          <a:p>
            <a:fld id="{4DD5461F-6756-465E-B040-843C536D40F0}" type="datetimeFigureOut">
              <a:rPr lang="en-IN" smtClean="0"/>
              <a:t>30-04-2023</a:t>
            </a:fld>
            <a:endParaRPr lang="en-IN" dirty="0"/>
          </a:p>
        </p:txBody>
      </p:sp>
      <p:sp>
        <p:nvSpPr>
          <p:cNvPr id="5" name="Footer Placeholder 4">
            <a:extLst>
              <a:ext uri="{FF2B5EF4-FFF2-40B4-BE49-F238E27FC236}">
                <a16:creationId xmlns:a16="http://schemas.microsoft.com/office/drawing/2014/main" id="{1CC7C08E-7438-4B2B-11F2-4D0F351816C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B1B8ADF-1BE6-893A-33A8-E1E38F0E65A2}"/>
              </a:ext>
            </a:extLst>
          </p:cNvPr>
          <p:cNvSpPr>
            <a:spLocks noGrp="1"/>
          </p:cNvSpPr>
          <p:nvPr>
            <p:ph type="sldNum" sz="quarter" idx="12"/>
          </p:nvPr>
        </p:nvSpPr>
        <p:spPr/>
        <p:txBody>
          <a:bodyPr/>
          <a:lstStyle/>
          <a:p>
            <a:fld id="{92FE8225-CB91-41B5-A55D-D36BCA4DC24A}" type="slidenum">
              <a:rPr lang="en-IN" smtClean="0"/>
              <a:t>‹#›</a:t>
            </a:fld>
            <a:endParaRPr lang="en-IN" dirty="0"/>
          </a:p>
        </p:txBody>
      </p:sp>
    </p:spTree>
    <p:extLst>
      <p:ext uri="{BB962C8B-B14F-4D97-AF65-F5344CB8AC3E}">
        <p14:creationId xmlns:p14="http://schemas.microsoft.com/office/powerpoint/2010/main" val="95572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8609-FB95-F12C-8863-380818412A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6283C9-44E0-A4C5-6C4B-0663154DB7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37F282-3771-E56E-921B-D7D0FA474F4B}"/>
              </a:ext>
            </a:extLst>
          </p:cNvPr>
          <p:cNvSpPr>
            <a:spLocks noGrp="1"/>
          </p:cNvSpPr>
          <p:nvPr>
            <p:ph type="dt" sz="half" idx="10"/>
          </p:nvPr>
        </p:nvSpPr>
        <p:spPr/>
        <p:txBody>
          <a:bodyPr/>
          <a:lstStyle/>
          <a:p>
            <a:fld id="{4DD5461F-6756-465E-B040-843C536D40F0}" type="datetimeFigureOut">
              <a:rPr lang="en-IN" smtClean="0"/>
              <a:t>30-04-2023</a:t>
            </a:fld>
            <a:endParaRPr lang="en-IN" dirty="0"/>
          </a:p>
        </p:txBody>
      </p:sp>
      <p:sp>
        <p:nvSpPr>
          <p:cNvPr id="5" name="Footer Placeholder 4">
            <a:extLst>
              <a:ext uri="{FF2B5EF4-FFF2-40B4-BE49-F238E27FC236}">
                <a16:creationId xmlns:a16="http://schemas.microsoft.com/office/drawing/2014/main" id="{5CE4A84F-489B-AE14-7003-90C2373EEBD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FDA232D-BF81-0314-BCC8-9614C4AFEC66}"/>
              </a:ext>
            </a:extLst>
          </p:cNvPr>
          <p:cNvSpPr>
            <a:spLocks noGrp="1"/>
          </p:cNvSpPr>
          <p:nvPr>
            <p:ph type="sldNum" sz="quarter" idx="12"/>
          </p:nvPr>
        </p:nvSpPr>
        <p:spPr/>
        <p:txBody>
          <a:bodyPr/>
          <a:lstStyle/>
          <a:p>
            <a:fld id="{92FE8225-CB91-41B5-A55D-D36BCA4DC24A}" type="slidenum">
              <a:rPr lang="en-IN" smtClean="0"/>
              <a:t>‹#›</a:t>
            </a:fld>
            <a:endParaRPr lang="en-IN" dirty="0"/>
          </a:p>
        </p:txBody>
      </p:sp>
    </p:spTree>
    <p:extLst>
      <p:ext uri="{BB962C8B-B14F-4D97-AF65-F5344CB8AC3E}">
        <p14:creationId xmlns:p14="http://schemas.microsoft.com/office/powerpoint/2010/main" val="315140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A85C-D298-B256-A76A-11AD6854E5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4D2564-00EE-B5F7-C4E0-8DFA07D96C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5FD16D-D67E-C936-DC0C-2D61F2EDF0DE}"/>
              </a:ext>
            </a:extLst>
          </p:cNvPr>
          <p:cNvSpPr>
            <a:spLocks noGrp="1"/>
          </p:cNvSpPr>
          <p:nvPr>
            <p:ph type="dt" sz="half" idx="10"/>
          </p:nvPr>
        </p:nvSpPr>
        <p:spPr/>
        <p:txBody>
          <a:bodyPr/>
          <a:lstStyle/>
          <a:p>
            <a:fld id="{4DD5461F-6756-465E-B040-843C536D40F0}" type="datetimeFigureOut">
              <a:rPr lang="en-IN" smtClean="0"/>
              <a:t>30-04-2023</a:t>
            </a:fld>
            <a:endParaRPr lang="en-IN" dirty="0"/>
          </a:p>
        </p:txBody>
      </p:sp>
      <p:sp>
        <p:nvSpPr>
          <p:cNvPr id="5" name="Footer Placeholder 4">
            <a:extLst>
              <a:ext uri="{FF2B5EF4-FFF2-40B4-BE49-F238E27FC236}">
                <a16:creationId xmlns:a16="http://schemas.microsoft.com/office/drawing/2014/main" id="{1B0AA2E6-4263-E7A8-78AB-C61F5E26EBC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D9F52D0-27BA-6F63-25CB-A809612E1F4B}"/>
              </a:ext>
            </a:extLst>
          </p:cNvPr>
          <p:cNvSpPr>
            <a:spLocks noGrp="1"/>
          </p:cNvSpPr>
          <p:nvPr>
            <p:ph type="sldNum" sz="quarter" idx="12"/>
          </p:nvPr>
        </p:nvSpPr>
        <p:spPr/>
        <p:txBody>
          <a:bodyPr/>
          <a:lstStyle/>
          <a:p>
            <a:fld id="{92FE8225-CB91-41B5-A55D-D36BCA4DC24A}" type="slidenum">
              <a:rPr lang="en-IN" smtClean="0"/>
              <a:t>‹#›</a:t>
            </a:fld>
            <a:endParaRPr lang="en-IN" dirty="0"/>
          </a:p>
        </p:txBody>
      </p:sp>
    </p:spTree>
    <p:extLst>
      <p:ext uri="{BB962C8B-B14F-4D97-AF65-F5344CB8AC3E}">
        <p14:creationId xmlns:p14="http://schemas.microsoft.com/office/powerpoint/2010/main" val="1858804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53A3-198F-DAEE-2038-27EBE5BEF7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693CEE-DAF1-E532-334A-478E9D09FF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CECBA1-0279-F72A-6BDB-3D7AEB9FEC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FD9CA7-4C74-F1D1-8A0A-F9B510A6ED37}"/>
              </a:ext>
            </a:extLst>
          </p:cNvPr>
          <p:cNvSpPr>
            <a:spLocks noGrp="1"/>
          </p:cNvSpPr>
          <p:nvPr>
            <p:ph type="dt" sz="half" idx="10"/>
          </p:nvPr>
        </p:nvSpPr>
        <p:spPr/>
        <p:txBody>
          <a:bodyPr/>
          <a:lstStyle/>
          <a:p>
            <a:fld id="{4DD5461F-6756-465E-B040-843C536D40F0}" type="datetimeFigureOut">
              <a:rPr lang="en-IN" smtClean="0"/>
              <a:t>30-04-2023</a:t>
            </a:fld>
            <a:endParaRPr lang="en-IN" dirty="0"/>
          </a:p>
        </p:txBody>
      </p:sp>
      <p:sp>
        <p:nvSpPr>
          <p:cNvPr id="6" name="Footer Placeholder 5">
            <a:extLst>
              <a:ext uri="{FF2B5EF4-FFF2-40B4-BE49-F238E27FC236}">
                <a16:creationId xmlns:a16="http://schemas.microsoft.com/office/drawing/2014/main" id="{86A33AE4-5CE8-1DBA-DFDC-DEBA5581A49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771962B-8A9E-1C72-E51D-979BEAB7C473}"/>
              </a:ext>
            </a:extLst>
          </p:cNvPr>
          <p:cNvSpPr>
            <a:spLocks noGrp="1"/>
          </p:cNvSpPr>
          <p:nvPr>
            <p:ph type="sldNum" sz="quarter" idx="12"/>
          </p:nvPr>
        </p:nvSpPr>
        <p:spPr/>
        <p:txBody>
          <a:bodyPr/>
          <a:lstStyle/>
          <a:p>
            <a:fld id="{92FE8225-CB91-41B5-A55D-D36BCA4DC24A}" type="slidenum">
              <a:rPr lang="en-IN" smtClean="0"/>
              <a:t>‹#›</a:t>
            </a:fld>
            <a:endParaRPr lang="en-IN" dirty="0"/>
          </a:p>
        </p:txBody>
      </p:sp>
    </p:spTree>
    <p:extLst>
      <p:ext uri="{BB962C8B-B14F-4D97-AF65-F5344CB8AC3E}">
        <p14:creationId xmlns:p14="http://schemas.microsoft.com/office/powerpoint/2010/main" val="3646408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1F11-0A12-DBF8-55E8-127C62DE8C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A9E55E-5F2F-D6D9-DE5E-338C0D3C15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EFB725-9A82-9D7D-264A-BBC3F22249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D6577F-014F-E930-C1FD-80B5C2CC9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620DD7-C3B0-9745-51FC-8B335C61B3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F68FBF-04F0-0581-73F9-312FEF95CE64}"/>
              </a:ext>
            </a:extLst>
          </p:cNvPr>
          <p:cNvSpPr>
            <a:spLocks noGrp="1"/>
          </p:cNvSpPr>
          <p:nvPr>
            <p:ph type="dt" sz="half" idx="10"/>
          </p:nvPr>
        </p:nvSpPr>
        <p:spPr/>
        <p:txBody>
          <a:bodyPr/>
          <a:lstStyle/>
          <a:p>
            <a:fld id="{4DD5461F-6756-465E-B040-843C536D40F0}" type="datetimeFigureOut">
              <a:rPr lang="en-IN" smtClean="0"/>
              <a:t>30-04-2023</a:t>
            </a:fld>
            <a:endParaRPr lang="en-IN" dirty="0"/>
          </a:p>
        </p:txBody>
      </p:sp>
      <p:sp>
        <p:nvSpPr>
          <p:cNvPr id="8" name="Footer Placeholder 7">
            <a:extLst>
              <a:ext uri="{FF2B5EF4-FFF2-40B4-BE49-F238E27FC236}">
                <a16:creationId xmlns:a16="http://schemas.microsoft.com/office/drawing/2014/main" id="{550EB6AC-8DF2-52DD-96EE-68ED3C505B9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5359DCD2-62B8-B6D8-469D-2A818EA30D11}"/>
              </a:ext>
            </a:extLst>
          </p:cNvPr>
          <p:cNvSpPr>
            <a:spLocks noGrp="1"/>
          </p:cNvSpPr>
          <p:nvPr>
            <p:ph type="sldNum" sz="quarter" idx="12"/>
          </p:nvPr>
        </p:nvSpPr>
        <p:spPr/>
        <p:txBody>
          <a:bodyPr/>
          <a:lstStyle/>
          <a:p>
            <a:fld id="{92FE8225-CB91-41B5-A55D-D36BCA4DC24A}" type="slidenum">
              <a:rPr lang="en-IN" smtClean="0"/>
              <a:t>‹#›</a:t>
            </a:fld>
            <a:endParaRPr lang="en-IN" dirty="0"/>
          </a:p>
        </p:txBody>
      </p:sp>
    </p:spTree>
    <p:extLst>
      <p:ext uri="{BB962C8B-B14F-4D97-AF65-F5344CB8AC3E}">
        <p14:creationId xmlns:p14="http://schemas.microsoft.com/office/powerpoint/2010/main" val="375512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B8A5-883C-EDE3-A793-4BD10461CF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C123C7-76B0-0B33-201D-8C917C18C61C}"/>
              </a:ext>
            </a:extLst>
          </p:cNvPr>
          <p:cNvSpPr>
            <a:spLocks noGrp="1"/>
          </p:cNvSpPr>
          <p:nvPr>
            <p:ph type="dt" sz="half" idx="10"/>
          </p:nvPr>
        </p:nvSpPr>
        <p:spPr/>
        <p:txBody>
          <a:bodyPr/>
          <a:lstStyle/>
          <a:p>
            <a:fld id="{4DD5461F-6756-465E-B040-843C536D40F0}" type="datetimeFigureOut">
              <a:rPr lang="en-IN" smtClean="0"/>
              <a:t>30-04-2023</a:t>
            </a:fld>
            <a:endParaRPr lang="en-IN" dirty="0"/>
          </a:p>
        </p:txBody>
      </p:sp>
      <p:sp>
        <p:nvSpPr>
          <p:cNvPr id="4" name="Footer Placeholder 3">
            <a:extLst>
              <a:ext uri="{FF2B5EF4-FFF2-40B4-BE49-F238E27FC236}">
                <a16:creationId xmlns:a16="http://schemas.microsoft.com/office/drawing/2014/main" id="{01D7A603-BDA5-C3ED-E808-D8393DD8108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880DD5F5-CC1A-513C-E52C-1D02BC0CF131}"/>
              </a:ext>
            </a:extLst>
          </p:cNvPr>
          <p:cNvSpPr>
            <a:spLocks noGrp="1"/>
          </p:cNvSpPr>
          <p:nvPr>
            <p:ph type="sldNum" sz="quarter" idx="12"/>
          </p:nvPr>
        </p:nvSpPr>
        <p:spPr/>
        <p:txBody>
          <a:bodyPr/>
          <a:lstStyle/>
          <a:p>
            <a:fld id="{92FE8225-CB91-41B5-A55D-D36BCA4DC24A}" type="slidenum">
              <a:rPr lang="en-IN" smtClean="0"/>
              <a:t>‹#›</a:t>
            </a:fld>
            <a:endParaRPr lang="en-IN" dirty="0"/>
          </a:p>
        </p:txBody>
      </p:sp>
    </p:spTree>
    <p:extLst>
      <p:ext uri="{BB962C8B-B14F-4D97-AF65-F5344CB8AC3E}">
        <p14:creationId xmlns:p14="http://schemas.microsoft.com/office/powerpoint/2010/main" val="117629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EE5009-A690-49F9-B116-8DC20D493CBF}"/>
              </a:ext>
            </a:extLst>
          </p:cNvPr>
          <p:cNvSpPr>
            <a:spLocks noGrp="1"/>
          </p:cNvSpPr>
          <p:nvPr>
            <p:ph type="dt" sz="half" idx="10"/>
          </p:nvPr>
        </p:nvSpPr>
        <p:spPr/>
        <p:txBody>
          <a:bodyPr/>
          <a:lstStyle/>
          <a:p>
            <a:fld id="{4DD5461F-6756-465E-B040-843C536D40F0}" type="datetimeFigureOut">
              <a:rPr lang="en-IN" smtClean="0"/>
              <a:t>30-04-2023</a:t>
            </a:fld>
            <a:endParaRPr lang="en-IN" dirty="0"/>
          </a:p>
        </p:txBody>
      </p:sp>
      <p:sp>
        <p:nvSpPr>
          <p:cNvPr id="3" name="Footer Placeholder 2">
            <a:extLst>
              <a:ext uri="{FF2B5EF4-FFF2-40B4-BE49-F238E27FC236}">
                <a16:creationId xmlns:a16="http://schemas.microsoft.com/office/drawing/2014/main" id="{FC1828BF-12D5-4060-53C6-E76A8B36E9D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15FD26A4-6EB0-0037-915F-3274618B8A3C}"/>
              </a:ext>
            </a:extLst>
          </p:cNvPr>
          <p:cNvSpPr>
            <a:spLocks noGrp="1"/>
          </p:cNvSpPr>
          <p:nvPr>
            <p:ph type="sldNum" sz="quarter" idx="12"/>
          </p:nvPr>
        </p:nvSpPr>
        <p:spPr/>
        <p:txBody>
          <a:bodyPr/>
          <a:lstStyle/>
          <a:p>
            <a:fld id="{92FE8225-CB91-41B5-A55D-D36BCA4DC24A}" type="slidenum">
              <a:rPr lang="en-IN" smtClean="0"/>
              <a:t>‹#›</a:t>
            </a:fld>
            <a:endParaRPr lang="en-IN" dirty="0"/>
          </a:p>
        </p:txBody>
      </p:sp>
    </p:spTree>
    <p:extLst>
      <p:ext uri="{BB962C8B-B14F-4D97-AF65-F5344CB8AC3E}">
        <p14:creationId xmlns:p14="http://schemas.microsoft.com/office/powerpoint/2010/main" val="323194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C1FA-26DB-E99F-1F22-718AE9834A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7B381E-BCF2-61DB-7581-2614C5E71F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B7B1AC-504B-48B5-909F-C28FD91E4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9940E9-EE7A-7986-99FC-2498E79A5586}"/>
              </a:ext>
            </a:extLst>
          </p:cNvPr>
          <p:cNvSpPr>
            <a:spLocks noGrp="1"/>
          </p:cNvSpPr>
          <p:nvPr>
            <p:ph type="dt" sz="half" idx="10"/>
          </p:nvPr>
        </p:nvSpPr>
        <p:spPr/>
        <p:txBody>
          <a:bodyPr/>
          <a:lstStyle/>
          <a:p>
            <a:fld id="{4DD5461F-6756-465E-B040-843C536D40F0}" type="datetimeFigureOut">
              <a:rPr lang="en-IN" smtClean="0"/>
              <a:t>30-04-2023</a:t>
            </a:fld>
            <a:endParaRPr lang="en-IN" dirty="0"/>
          </a:p>
        </p:txBody>
      </p:sp>
      <p:sp>
        <p:nvSpPr>
          <p:cNvPr id="6" name="Footer Placeholder 5">
            <a:extLst>
              <a:ext uri="{FF2B5EF4-FFF2-40B4-BE49-F238E27FC236}">
                <a16:creationId xmlns:a16="http://schemas.microsoft.com/office/drawing/2014/main" id="{C0453B3C-3E8A-2351-AC39-7417C8DD460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C3E92B6-A7A6-1408-803F-BAB68E202537}"/>
              </a:ext>
            </a:extLst>
          </p:cNvPr>
          <p:cNvSpPr>
            <a:spLocks noGrp="1"/>
          </p:cNvSpPr>
          <p:nvPr>
            <p:ph type="sldNum" sz="quarter" idx="12"/>
          </p:nvPr>
        </p:nvSpPr>
        <p:spPr/>
        <p:txBody>
          <a:bodyPr/>
          <a:lstStyle/>
          <a:p>
            <a:fld id="{92FE8225-CB91-41B5-A55D-D36BCA4DC24A}" type="slidenum">
              <a:rPr lang="en-IN" smtClean="0"/>
              <a:t>‹#›</a:t>
            </a:fld>
            <a:endParaRPr lang="en-IN" dirty="0"/>
          </a:p>
        </p:txBody>
      </p:sp>
    </p:spTree>
    <p:extLst>
      <p:ext uri="{BB962C8B-B14F-4D97-AF65-F5344CB8AC3E}">
        <p14:creationId xmlns:p14="http://schemas.microsoft.com/office/powerpoint/2010/main" val="85139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CFA0-B034-5648-070B-3D801D09B1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027F28-7454-5756-23C1-49CC03E522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92654EB6-FC36-09C0-A458-6AC0C2A38B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E6D93A-135A-F31F-3170-1FADA74D0DE9}"/>
              </a:ext>
            </a:extLst>
          </p:cNvPr>
          <p:cNvSpPr>
            <a:spLocks noGrp="1"/>
          </p:cNvSpPr>
          <p:nvPr>
            <p:ph type="dt" sz="half" idx="10"/>
          </p:nvPr>
        </p:nvSpPr>
        <p:spPr/>
        <p:txBody>
          <a:bodyPr/>
          <a:lstStyle/>
          <a:p>
            <a:fld id="{4DD5461F-6756-465E-B040-843C536D40F0}" type="datetimeFigureOut">
              <a:rPr lang="en-IN" smtClean="0"/>
              <a:t>30-04-2023</a:t>
            </a:fld>
            <a:endParaRPr lang="en-IN" dirty="0"/>
          </a:p>
        </p:txBody>
      </p:sp>
      <p:sp>
        <p:nvSpPr>
          <p:cNvPr id="6" name="Footer Placeholder 5">
            <a:extLst>
              <a:ext uri="{FF2B5EF4-FFF2-40B4-BE49-F238E27FC236}">
                <a16:creationId xmlns:a16="http://schemas.microsoft.com/office/drawing/2014/main" id="{BCD8B8E8-1335-FAC3-2980-D80612A8939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BB31FBC-7BF9-28CC-48F5-FA85A5DD6EB3}"/>
              </a:ext>
            </a:extLst>
          </p:cNvPr>
          <p:cNvSpPr>
            <a:spLocks noGrp="1"/>
          </p:cNvSpPr>
          <p:nvPr>
            <p:ph type="sldNum" sz="quarter" idx="12"/>
          </p:nvPr>
        </p:nvSpPr>
        <p:spPr/>
        <p:txBody>
          <a:bodyPr/>
          <a:lstStyle/>
          <a:p>
            <a:fld id="{92FE8225-CB91-41B5-A55D-D36BCA4DC24A}" type="slidenum">
              <a:rPr lang="en-IN" smtClean="0"/>
              <a:t>‹#›</a:t>
            </a:fld>
            <a:endParaRPr lang="en-IN" dirty="0"/>
          </a:p>
        </p:txBody>
      </p:sp>
    </p:spTree>
    <p:extLst>
      <p:ext uri="{BB962C8B-B14F-4D97-AF65-F5344CB8AC3E}">
        <p14:creationId xmlns:p14="http://schemas.microsoft.com/office/powerpoint/2010/main" val="2240084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7EFE96-1486-5674-D264-3895F5939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0FB4E4-7772-C517-1C4A-8504DE6ACA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8EC0EA-7E20-4FD6-076E-059A247227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5461F-6756-465E-B040-843C536D40F0}" type="datetimeFigureOut">
              <a:rPr lang="en-IN" smtClean="0"/>
              <a:t>30-04-2023</a:t>
            </a:fld>
            <a:endParaRPr lang="en-IN" dirty="0"/>
          </a:p>
        </p:txBody>
      </p:sp>
      <p:sp>
        <p:nvSpPr>
          <p:cNvPr id="5" name="Footer Placeholder 4">
            <a:extLst>
              <a:ext uri="{FF2B5EF4-FFF2-40B4-BE49-F238E27FC236}">
                <a16:creationId xmlns:a16="http://schemas.microsoft.com/office/drawing/2014/main" id="{F6C8A88D-E699-12A6-0B66-9A539E4308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429EDB7-74F7-709E-7D70-560DA5303E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E8225-CB91-41B5-A55D-D36BCA4DC24A}" type="slidenum">
              <a:rPr lang="en-IN" smtClean="0"/>
              <a:t>‹#›</a:t>
            </a:fld>
            <a:endParaRPr lang="en-IN" dirty="0"/>
          </a:p>
        </p:txBody>
      </p:sp>
    </p:spTree>
    <p:extLst>
      <p:ext uri="{BB962C8B-B14F-4D97-AF65-F5344CB8AC3E}">
        <p14:creationId xmlns:p14="http://schemas.microsoft.com/office/powerpoint/2010/main" val="39665934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EB64ED3-96E6-FFC7-79D9-97F819E2CC5F}"/>
              </a:ext>
            </a:extLst>
          </p:cNvPr>
          <p:cNvSpPr>
            <a:spLocks noGrp="1"/>
          </p:cNvSpPr>
          <p:nvPr>
            <p:ph type="ctrTitle"/>
          </p:nvPr>
        </p:nvSpPr>
        <p:spPr/>
        <p:txBody>
          <a:bodyPr/>
          <a:lstStyle/>
          <a:p>
            <a:endParaRPr lang="en-IN" dirty="0"/>
          </a:p>
        </p:txBody>
      </p:sp>
      <p:sp>
        <p:nvSpPr>
          <p:cNvPr id="12" name="Subtitle 11">
            <a:extLst>
              <a:ext uri="{FF2B5EF4-FFF2-40B4-BE49-F238E27FC236}">
                <a16:creationId xmlns:a16="http://schemas.microsoft.com/office/drawing/2014/main" id="{773E0E29-C0AE-F307-68E8-C048F4775C52}"/>
              </a:ext>
            </a:extLst>
          </p:cNvPr>
          <p:cNvSpPr>
            <a:spLocks noGrp="1"/>
          </p:cNvSpPr>
          <p:nvPr>
            <p:ph type="subTitle" idx="1"/>
          </p:nvPr>
        </p:nvSpPr>
        <p:spPr/>
        <p:txBody>
          <a:bodyPr/>
          <a:lstStyle/>
          <a:p>
            <a:endParaRPr lang="en-IN" dirty="0"/>
          </a:p>
        </p:txBody>
      </p:sp>
      <p:pic>
        <p:nvPicPr>
          <p:cNvPr id="4" name="Picture 2" descr="C:\Users\csedeo2\Desktop\Cerficate 2.jpg">
            <a:extLst>
              <a:ext uri="{FF2B5EF4-FFF2-40B4-BE49-F238E27FC236}">
                <a16:creationId xmlns:a16="http://schemas.microsoft.com/office/drawing/2014/main" id="{82CDC6BB-FAFD-6155-999E-C0F9111D36F5}"/>
              </a:ext>
            </a:extLst>
          </p:cNvPr>
          <p:cNvPicPr>
            <a:picLocks noChangeAspect="1" noChangeArrowheads="1"/>
          </p:cNvPicPr>
          <p:nvPr/>
        </p:nvPicPr>
        <p:blipFill>
          <a:blip r:embed="rId2"/>
          <a:srcRect/>
          <a:stretch>
            <a:fillRect/>
          </a:stretch>
        </p:blipFill>
        <p:spPr bwMode="auto">
          <a:xfrm>
            <a:off x="0" y="0"/>
            <a:ext cx="12191999" cy="6838950"/>
          </a:xfrm>
          <a:prstGeom prst="rect">
            <a:avLst/>
          </a:prstGeom>
          <a:noFill/>
          <a:ln w="9525">
            <a:noFill/>
            <a:miter lim="800000"/>
            <a:headEnd/>
            <a:tailEnd/>
          </a:ln>
        </p:spPr>
      </p:pic>
      <p:graphicFrame>
        <p:nvGraphicFramePr>
          <p:cNvPr id="8" name="Table 8">
            <a:extLst>
              <a:ext uri="{FF2B5EF4-FFF2-40B4-BE49-F238E27FC236}">
                <a16:creationId xmlns:a16="http://schemas.microsoft.com/office/drawing/2014/main" id="{8CFC1197-078E-BF8E-D575-2BF0023E815A}"/>
              </a:ext>
            </a:extLst>
          </p:cNvPr>
          <p:cNvGraphicFramePr>
            <a:graphicFrameLocks noGrp="1"/>
          </p:cNvGraphicFramePr>
          <p:nvPr>
            <p:extLst>
              <p:ext uri="{D42A27DB-BD31-4B8C-83A1-F6EECF244321}">
                <p14:modId xmlns:p14="http://schemas.microsoft.com/office/powerpoint/2010/main" val="4259554436"/>
              </p:ext>
            </p:extLst>
          </p:nvPr>
        </p:nvGraphicFramePr>
        <p:xfrm>
          <a:off x="914400" y="4123765"/>
          <a:ext cx="6364942" cy="2151529"/>
        </p:xfrm>
        <a:graphic>
          <a:graphicData uri="http://schemas.openxmlformats.org/drawingml/2006/table">
            <a:tbl>
              <a:tblPr firstRow="1" bandRow="1">
                <a:tableStyleId>{5C22544A-7EE6-4342-B048-85BDC9FD1C3A}</a:tableStyleId>
              </a:tblPr>
              <a:tblGrid>
                <a:gridCol w="951604">
                  <a:extLst>
                    <a:ext uri="{9D8B030D-6E8A-4147-A177-3AD203B41FA5}">
                      <a16:colId xmlns:a16="http://schemas.microsoft.com/office/drawing/2014/main" val="1398617240"/>
                    </a:ext>
                  </a:extLst>
                </a:gridCol>
                <a:gridCol w="2132255">
                  <a:extLst>
                    <a:ext uri="{9D8B030D-6E8A-4147-A177-3AD203B41FA5}">
                      <a16:colId xmlns:a16="http://schemas.microsoft.com/office/drawing/2014/main" val="689063632"/>
                    </a:ext>
                  </a:extLst>
                </a:gridCol>
                <a:gridCol w="3281083">
                  <a:extLst>
                    <a:ext uri="{9D8B030D-6E8A-4147-A177-3AD203B41FA5}">
                      <a16:colId xmlns:a16="http://schemas.microsoft.com/office/drawing/2014/main" val="3039028552"/>
                    </a:ext>
                  </a:extLst>
                </a:gridCol>
              </a:tblGrid>
              <a:tr h="644293">
                <a:tc>
                  <a:txBody>
                    <a:bodyPr/>
                    <a:lstStyle/>
                    <a:p>
                      <a:pPr algn="ctr"/>
                      <a:r>
                        <a:rPr lang="en-US" dirty="0"/>
                        <a:t>S.No</a:t>
                      </a:r>
                      <a:endParaRPr lang="en-IN" dirty="0"/>
                    </a:p>
                  </a:txBody>
                  <a:tcPr/>
                </a:tc>
                <a:tc>
                  <a:txBody>
                    <a:bodyPr/>
                    <a:lstStyle/>
                    <a:p>
                      <a:pPr algn="ctr"/>
                      <a:r>
                        <a:rPr lang="en-US" dirty="0"/>
                        <a:t>Regd.No</a:t>
                      </a:r>
                      <a:endParaRPr lang="en-IN" dirty="0"/>
                    </a:p>
                  </a:txBody>
                  <a:tcPr/>
                </a:tc>
                <a:tc>
                  <a:txBody>
                    <a:bodyPr/>
                    <a:lstStyle/>
                    <a:p>
                      <a:pPr algn="ctr"/>
                      <a:r>
                        <a:rPr lang="en-US" dirty="0"/>
                        <a:t>Student Name</a:t>
                      </a:r>
                      <a:endParaRPr lang="en-IN" dirty="0"/>
                    </a:p>
                  </a:txBody>
                  <a:tcPr/>
                </a:tc>
                <a:extLst>
                  <a:ext uri="{0D108BD9-81ED-4DB2-BD59-A6C34878D82A}">
                    <a16:rowId xmlns:a16="http://schemas.microsoft.com/office/drawing/2014/main" val="1947058928"/>
                  </a:ext>
                </a:extLst>
              </a:tr>
              <a:tr h="376809">
                <a:tc>
                  <a:txBody>
                    <a:bodyPr/>
                    <a:lstStyle/>
                    <a:p>
                      <a:pPr algn="ctr"/>
                      <a:r>
                        <a:rPr lang="en-US" dirty="0"/>
                        <a:t>1</a:t>
                      </a:r>
                    </a:p>
                  </a:txBody>
                  <a:tcPr/>
                </a:tc>
                <a:tc>
                  <a:txBody>
                    <a:bodyPr/>
                    <a:lstStyle/>
                    <a:p>
                      <a:pPr algn="ctr"/>
                      <a:r>
                        <a:rPr lang="en-US" dirty="0"/>
                        <a:t>19A81A05K9</a:t>
                      </a:r>
                      <a:endParaRPr lang="en-IN" dirty="0"/>
                    </a:p>
                  </a:txBody>
                  <a:tcPr/>
                </a:tc>
                <a:tc>
                  <a:txBody>
                    <a:bodyPr/>
                    <a:lstStyle/>
                    <a:p>
                      <a:pPr algn="ctr"/>
                      <a:r>
                        <a:rPr lang="en-US" dirty="0"/>
                        <a:t>K.Bhanu Sri</a:t>
                      </a:r>
                      <a:endParaRPr lang="en-IN" dirty="0"/>
                    </a:p>
                  </a:txBody>
                  <a:tcPr/>
                </a:tc>
                <a:extLst>
                  <a:ext uri="{0D108BD9-81ED-4DB2-BD59-A6C34878D82A}">
                    <a16:rowId xmlns:a16="http://schemas.microsoft.com/office/drawing/2014/main" val="3292030538"/>
                  </a:ext>
                </a:extLst>
              </a:tr>
              <a:tr h="376809">
                <a:tc>
                  <a:txBody>
                    <a:bodyPr/>
                    <a:lstStyle/>
                    <a:p>
                      <a:pPr algn="ctr"/>
                      <a:r>
                        <a:rPr lang="en-US" dirty="0"/>
                        <a:t>2</a:t>
                      </a:r>
                      <a:endParaRPr lang="en-IN" dirty="0"/>
                    </a:p>
                  </a:txBody>
                  <a:tcPr/>
                </a:tc>
                <a:tc>
                  <a:txBody>
                    <a:bodyPr/>
                    <a:lstStyle/>
                    <a:p>
                      <a:pPr algn="ctr"/>
                      <a:r>
                        <a:rPr lang="en-US" dirty="0"/>
                        <a:t>20A85A0521</a:t>
                      </a:r>
                      <a:endParaRPr lang="en-IN" dirty="0"/>
                    </a:p>
                  </a:txBody>
                  <a:tcPr/>
                </a:tc>
                <a:tc>
                  <a:txBody>
                    <a:bodyPr/>
                    <a:lstStyle/>
                    <a:p>
                      <a:pPr algn="ctr"/>
                      <a:r>
                        <a:rPr lang="en-US" dirty="0"/>
                        <a:t>K.Siva Rama Krishna</a:t>
                      </a:r>
                      <a:endParaRPr lang="en-IN" dirty="0"/>
                    </a:p>
                  </a:txBody>
                  <a:tcPr/>
                </a:tc>
                <a:extLst>
                  <a:ext uri="{0D108BD9-81ED-4DB2-BD59-A6C34878D82A}">
                    <a16:rowId xmlns:a16="http://schemas.microsoft.com/office/drawing/2014/main" val="3601179565"/>
                  </a:ext>
                </a:extLst>
              </a:tr>
              <a:tr h="376809">
                <a:tc>
                  <a:txBody>
                    <a:bodyPr/>
                    <a:lstStyle/>
                    <a:p>
                      <a:pPr algn="ctr"/>
                      <a:r>
                        <a:rPr lang="en-US" dirty="0"/>
                        <a:t>3</a:t>
                      </a:r>
                      <a:endParaRPr lang="en-IN" dirty="0"/>
                    </a:p>
                  </a:txBody>
                  <a:tcPr/>
                </a:tc>
                <a:tc>
                  <a:txBody>
                    <a:bodyPr/>
                    <a:lstStyle/>
                    <a:p>
                      <a:pPr algn="ctr"/>
                      <a:r>
                        <a:rPr lang="en-US" dirty="0"/>
                        <a:t>19A81A05N3</a:t>
                      </a:r>
                      <a:endParaRPr lang="en-IN" dirty="0"/>
                    </a:p>
                  </a:txBody>
                  <a:tcPr/>
                </a:tc>
                <a:tc>
                  <a:txBody>
                    <a:bodyPr/>
                    <a:lstStyle/>
                    <a:p>
                      <a:pPr algn="ctr"/>
                      <a:r>
                        <a:rPr lang="en-US" dirty="0"/>
                        <a:t>P.Santhosh Kumar</a:t>
                      </a:r>
                      <a:endParaRPr lang="en-IN" dirty="0"/>
                    </a:p>
                  </a:txBody>
                  <a:tcPr/>
                </a:tc>
                <a:extLst>
                  <a:ext uri="{0D108BD9-81ED-4DB2-BD59-A6C34878D82A}">
                    <a16:rowId xmlns:a16="http://schemas.microsoft.com/office/drawing/2014/main" val="1841484105"/>
                  </a:ext>
                </a:extLst>
              </a:tr>
              <a:tr h="376809">
                <a:tc>
                  <a:txBody>
                    <a:bodyPr/>
                    <a:lstStyle/>
                    <a:p>
                      <a:pPr algn="ctr"/>
                      <a:r>
                        <a:rPr lang="en-US" dirty="0"/>
                        <a:t>4</a:t>
                      </a:r>
                      <a:endParaRPr lang="en-IN" dirty="0"/>
                    </a:p>
                  </a:txBody>
                  <a:tcPr/>
                </a:tc>
                <a:tc>
                  <a:txBody>
                    <a:bodyPr/>
                    <a:lstStyle/>
                    <a:p>
                      <a:pPr algn="ctr"/>
                      <a:r>
                        <a:rPr lang="en-US" dirty="0"/>
                        <a:t>19A81A05K0</a:t>
                      </a:r>
                      <a:endParaRPr lang="en-IN" dirty="0"/>
                    </a:p>
                  </a:txBody>
                  <a:tcPr/>
                </a:tc>
                <a:tc>
                  <a:txBody>
                    <a:bodyPr/>
                    <a:lstStyle/>
                    <a:p>
                      <a:pPr algn="ctr"/>
                      <a:r>
                        <a:rPr lang="en-US" dirty="0"/>
                        <a:t>CH.Chaitanya Pavan Kumar</a:t>
                      </a:r>
                      <a:endParaRPr lang="en-IN" dirty="0"/>
                    </a:p>
                  </a:txBody>
                  <a:tcPr/>
                </a:tc>
                <a:extLst>
                  <a:ext uri="{0D108BD9-81ED-4DB2-BD59-A6C34878D82A}">
                    <a16:rowId xmlns:a16="http://schemas.microsoft.com/office/drawing/2014/main" val="983540939"/>
                  </a:ext>
                </a:extLst>
              </a:tr>
            </a:tbl>
          </a:graphicData>
        </a:graphic>
      </p:graphicFrame>
      <p:graphicFrame>
        <p:nvGraphicFramePr>
          <p:cNvPr id="10" name="Table 10">
            <a:extLst>
              <a:ext uri="{FF2B5EF4-FFF2-40B4-BE49-F238E27FC236}">
                <a16:creationId xmlns:a16="http://schemas.microsoft.com/office/drawing/2014/main" id="{5F255E9F-A91C-9BBB-73B4-6BB60A240DC8}"/>
              </a:ext>
            </a:extLst>
          </p:cNvPr>
          <p:cNvGraphicFramePr>
            <a:graphicFrameLocks noGrp="1"/>
          </p:cNvGraphicFramePr>
          <p:nvPr>
            <p:extLst>
              <p:ext uri="{D42A27DB-BD31-4B8C-83A1-F6EECF244321}">
                <p14:modId xmlns:p14="http://schemas.microsoft.com/office/powerpoint/2010/main" val="1667237715"/>
              </p:ext>
            </p:extLst>
          </p:nvPr>
        </p:nvGraphicFramePr>
        <p:xfrm>
          <a:off x="8381999" y="4464424"/>
          <a:ext cx="2707341" cy="1214524"/>
        </p:xfrm>
        <a:graphic>
          <a:graphicData uri="http://schemas.openxmlformats.org/drawingml/2006/table">
            <a:tbl>
              <a:tblPr firstRow="1" bandRow="1">
                <a:tableStyleId>{5C22544A-7EE6-4342-B048-85BDC9FD1C3A}</a:tableStyleId>
              </a:tblPr>
              <a:tblGrid>
                <a:gridCol w="2707341">
                  <a:extLst>
                    <a:ext uri="{9D8B030D-6E8A-4147-A177-3AD203B41FA5}">
                      <a16:colId xmlns:a16="http://schemas.microsoft.com/office/drawing/2014/main" val="4259792621"/>
                    </a:ext>
                  </a:extLst>
                </a:gridCol>
              </a:tblGrid>
              <a:tr h="607262">
                <a:tc>
                  <a:txBody>
                    <a:bodyPr/>
                    <a:lstStyle/>
                    <a:p>
                      <a:pPr algn="ctr"/>
                      <a:r>
                        <a:rPr lang="en-US" dirty="0"/>
                        <a:t>Project Guide</a:t>
                      </a:r>
                      <a:endParaRPr lang="en-IN" dirty="0"/>
                    </a:p>
                  </a:txBody>
                  <a:tcPr/>
                </a:tc>
                <a:extLst>
                  <a:ext uri="{0D108BD9-81ED-4DB2-BD59-A6C34878D82A}">
                    <a16:rowId xmlns:a16="http://schemas.microsoft.com/office/drawing/2014/main" val="3006634445"/>
                  </a:ext>
                </a:extLst>
              </a:tr>
              <a:tr h="607262">
                <a:tc>
                  <a:txBody>
                    <a:bodyPr/>
                    <a:lstStyle/>
                    <a:p>
                      <a:pPr algn="ctr"/>
                      <a:r>
                        <a:rPr lang="en-US" dirty="0"/>
                        <a:t>Dr.V.S.Naresh</a:t>
                      </a:r>
                      <a:endParaRPr lang="en-IN" dirty="0"/>
                    </a:p>
                  </a:txBody>
                  <a:tcPr/>
                </a:tc>
                <a:extLst>
                  <a:ext uri="{0D108BD9-81ED-4DB2-BD59-A6C34878D82A}">
                    <a16:rowId xmlns:a16="http://schemas.microsoft.com/office/drawing/2014/main" val="3614642149"/>
                  </a:ext>
                </a:extLst>
              </a:tr>
            </a:tbl>
          </a:graphicData>
        </a:graphic>
      </p:graphicFrame>
      <p:sp>
        <p:nvSpPr>
          <p:cNvPr id="11" name="Rectangle 10">
            <a:extLst>
              <a:ext uri="{FF2B5EF4-FFF2-40B4-BE49-F238E27FC236}">
                <a16:creationId xmlns:a16="http://schemas.microsoft.com/office/drawing/2014/main" id="{4D4FE4B5-F3C0-BE6E-3034-CE98D89439FB}"/>
              </a:ext>
            </a:extLst>
          </p:cNvPr>
          <p:cNvSpPr/>
          <p:nvPr/>
        </p:nvSpPr>
        <p:spPr>
          <a:xfrm>
            <a:off x="358588" y="-45719"/>
            <a:ext cx="45719"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6110F77B-2D97-08DC-EFAB-18DD27701C04}"/>
              </a:ext>
            </a:extLst>
          </p:cNvPr>
          <p:cNvSpPr txBox="1"/>
          <p:nvPr/>
        </p:nvSpPr>
        <p:spPr>
          <a:xfrm>
            <a:off x="3971365" y="2137410"/>
            <a:ext cx="4096871" cy="400110"/>
          </a:xfrm>
          <a:prstGeom prst="rect">
            <a:avLst/>
          </a:prstGeom>
          <a:noFill/>
        </p:spPr>
        <p:txBody>
          <a:bodyPr wrap="square" rtlCol="0">
            <a:spAutoFit/>
          </a:bodyPr>
          <a:lstStyle/>
          <a:p>
            <a:pPr algn="ctr"/>
            <a:r>
              <a:rPr lang="en-US" sz="2000" dirty="0">
                <a:solidFill>
                  <a:schemeClr val="accent1">
                    <a:lumMod val="75000"/>
                  </a:schemeClr>
                </a:solidFill>
              </a:rPr>
              <a:t>Project Review-4</a:t>
            </a:r>
            <a:endParaRPr lang="en-IN" sz="2000" dirty="0">
              <a:solidFill>
                <a:schemeClr val="accent1">
                  <a:lumMod val="75000"/>
                </a:schemeClr>
              </a:solidFill>
            </a:endParaRPr>
          </a:p>
        </p:txBody>
      </p:sp>
      <p:sp>
        <p:nvSpPr>
          <p:cNvPr id="14" name="TextBox 13">
            <a:extLst>
              <a:ext uri="{FF2B5EF4-FFF2-40B4-BE49-F238E27FC236}">
                <a16:creationId xmlns:a16="http://schemas.microsoft.com/office/drawing/2014/main" id="{D6CE1EAB-1149-394F-4FB8-5BB56DC7F595}"/>
              </a:ext>
            </a:extLst>
          </p:cNvPr>
          <p:cNvSpPr txBox="1"/>
          <p:nvPr/>
        </p:nvSpPr>
        <p:spPr>
          <a:xfrm>
            <a:off x="914400" y="2913529"/>
            <a:ext cx="10910047" cy="369332"/>
          </a:xfrm>
          <a:prstGeom prst="rect">
            <a:avLst/>
          </a:prstGeom>
          <a:noFill/>
        </p:spPr>
        <p:txBody>
          <a:bodyPr wrap="square" rtlCol="0">
            <a:spAutoFit/>
          </a:bodyPr>
          <a:lstStyle/>
          <a:p>
            <a:endParaRPr lang="en-US" dirty="0"/>
          </a:p>
        </p:txBody>
      </p:sp>
      <p:sp>
        <p:nvSpPr>
          <p:cNvPr id="15" name="Rectangle: Rounded Corners 14">
            <a:extLst>
              <a:ext uri="{FF2B5EF4-FFF2-40B4-BE49-F238E27FC236}">
                <a16:creationId xmlns:a16="http://schemas.microsoft.com/office/drawing/2014/main" id="{3A56EEE0-0C2D-28CB-489D-1FA2BECCB978}"/>
              </a:ext>
            </a:extLst>
          </p:cNvPr>
          <p:cNvSpPr/>
          <p:nvPr/>
        </p:nvSpPr>
        <p:spPr>
          <a:xfrm>
            <a:off x="914400" y="2734235"/>
            <a:ext cx="10085294" cy="9848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Batch No:1  </a:t>
            </a:r>
          </a:p>
          <a:p>
            <a:r>
              <a:rPr lang="en-US" dirty="0"/>
              <a:t>Project Title: Blood Group Detection Using Image Processing Techniques.</a:t>
            </a:r>
            <a:endParaRPr lang="en-IN" dirty="0"/>
          </a:p>
        </p:txBody>
      </p:sp>
    </p:spTree>
    <p:extLst>
      <p:ext uri="{BB962C8B-B14F-4D97-AF65-F5344CB8AC3E}">
        <p14:creationId xmlns:p14="http://schemas.microsoft.com/office/powerpoint/2010/main" val="2964096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5A775-D829-C77B-D147-5924DFE83256}"/>
              </a:ext>
            </a:extLst>
          </p:cNvPr>
          <p:cNvSpPr>
            <a:spLocks noGrp="1"/>
          </p:cNvSpPr>
          <p:nvPr>
            <p:ph type="title"/>
          </p:nvPr>
        </p:nvSpPr>
        <p:spPr/>
        <p:txBody>
          <a:bodyPr/>
          <a:lstStyle/>
          <a:p>
            <a:r>
              <a:rPr lang="en-US" b="1" u="sng" dirty="0"/>
              <a:t>Inception-V3 Model:</a:t>
            </a:r>
            <a:endParaRPr lang="en-IN" b="1" u="sng" dirty="0"/>
          </a:p>
        </p:txBody>
      </p:sp>
      <p:sp>
        <p:nvSpPr>
          <p:cNvPr id="3" name="Content Placeholder 2">
            <a:extLst>
              <a:ext uri="{FF2B5EF4-FFF2-40B4-BE49-F238E27FC236}">
                <a16:creationId xmlns:a16="http://schemas.microsoft.com/office/drawing/2014/main" id="{ADE77E9C-2C81-896D-2B9E-F57E8AA383E3}"/>
              </a:ext>
            </a:extLst>
          </p:cNvPr>
          <p:cNvSpPr>
            <a:spLocks noGrp="1"/>
          </p:cNvSpPr>
          <p:nvPr>
            <p:ph idx="1"/>
          </p:nvPr>
        </p:nvSpPr>
        <p:spPr/>
        <p:txBody>
          <a:bodyPr/>
          <a:lstStyle/>
          <a:p>
            <a:pPr>
              <a:buFont typeface="Wingdings" panose="05000000000000000000" pitchFamily="2" charset="2"/>
              <a:buChar char="Ø"/>
            </a:pPr>
            <a:r>
              <a:rPr lang="en-US" dirty="0"/>
              <a:t>Inception-V3 is a pretrained convolutional model that is 48 layers deep. </a:t>
            </a:r>
          </a:p>
          <a:p>
            <a:pPr>
              <a:buFont typeface="Wingdings" panose="05000000000000000000" pitchFamily="2" charset="2"/>
              <a:buChar char="Ø"/>
            </a:pPr>
            <a:r>
              <a:rPr lang="en-US" dirty="0"/>
              <a:t>It is a version of network already trained on more than a million images from the </a:t>
            </a:r>
            <a:r>
              <a:rPr lang="en-US" dirty="0" err="1"/>
              <a:t>imagenet</a:t>
            </a:r>
            <a:r>
              <a:rPr lang="en-US" dirty="0"/>
              <a:t> Dataset. </a:t>
            </a:r>
          </a:p>
          <a:p>
            <a:pPr>
              <a:buFont typeface="Wingdings" panose="05000000000000000000" pitchFamily="2" charset="2"/>
              <a:buChar char="Ø"/>
            </a:pPr>
            <a:r>
              <a:rPr lang="en-US" dirty="0"/>
              <a:t>Since ,Inception-V3 model is already trained, By using transfer learning technique ,It is possible to retrain the last layer of network using hand spectrum images. The other layers of the model remains unchanged. </a:t>
            </a:r>
          </a:p>
          <a:p>
            <a:pPr>
              <a:buFont typeface="Wingdings" panose="05000000000000000000" pitchFamily="2" charset="2"/>
              <a:buChar char="Ø"/>
            </a:pPr>
            <a:r>
              <a:rPr lang="en-US" dirty="0"/>
              <a:t>By using Inception-V3,we do not need a large image dataset to train a model , because almost all the model is already trained.</a:t>
            </a:r>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316171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E28C-E2E1-CF4D-64D2-162403279BC0}"/>
              </a:ext>
            </a:extLst>
          </p:cNvPr>
          <p:cNvSpPr>
            <a:spLocks noGrp="1"/>
          </p:cNvSpPr>
          <p:nvPr>
            <p:ph type="title"/>
          </p:nvPr>
        </p:nvSpPr>
        <p:spPr/>
        <p:txBody>
          <a:bodyPr/>
          <a:lstStyle/>
          <a:p>
            <a:r>
              <a:rPr lang="en-US" b="1" u="sng" dirty="0"/>
              <a:t>Inception-V3 Architecture:</a:t>
            </a:r>
            <a:endParaRPr lang="en-IN" b="1" u="sng" dirty="0"/>
          </a:p>
        </p:txBody>
      </p:sp>
      <p:pic>
        <p:nvPicPr>
          <p:cNvPr id="2050" name="Picture 2" descr="Image Placeholder">
            <a:extLst>
              <a:ext uri="{FF2B5EF4-FFF2-40B4-BE49-F238E27FC236}">
                <a16:creationId xmlns:a16="http://schemas.microsoft.com/office/drawing/2014/main" id="{5167B498-53DB-C182-1D09-A527264F2E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005806"/>
            <a:ext cx="8139953" cy="39909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229935A-5E58-27B1-16C2-07B85965DB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553" y="2590800"/>
            <a:ext cx="896471" cy="744071"/>
          </a:xfrm>
          <a:prstGeom prst="rect">
            <a:avLst/>
          </a:prstGeom>
        </p:spPr>
      </p:pic>
      <p:pic>
        <p:nvPicPr>
          <p:cNvPr id="6" name="Picture 5">
            <a:extLst>
              <a:ext uri="{FF2B5EF4-FFF2-40B4-BE49-F238E27FC236}">
                <a16:creationId xmlns:a16="http://schemas.microsoft.com/office/drawing/2014/main" id="{56CDA882-A070-63BE-5D36-B60ACD88B28F}"/>
              </a:ext>
            </a:extLst>
          </p:cNvPr>
          <p:cNvPicPr>
            <a:picLocks noChangeAspect="1"/>
          </p:cNvPicPr>
          <p:nvPr/>
        </p:nvPicPr>
        <p:blipFill>
          <a:blip r:embed="rId4"/>
          <a:stretch>
            <a:fillRect/>
          </a:stretch>
        </p:blipFill>
        <p:spPr>
          <a:xfrm>
            <a:off x="8304735" y="4186517"/>
            <a:ext cx="1296465" cy="1604683"/>
          </a:xfrm>
          <a:prstGeom prst="rect">
            <a:avLst/>
          </a:prstGeom>
        </p:spPr>
      </p:pic>
    </p:spTree>
    <p:extLst>
      <p:ext uri="{BB962C8B-B14F-4D97-AF65-F5344CB8AC3E}">
        <p14:creationId xmlns:p14="http://schemas.microsoft.com/office/powerpoint/2010/main" val="1708761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AC6C-3BFB-34C4-2303-5EE548F902BC}"/>
              </a:ext>
            </a:extLst>
          </p:cNvPr>
          <p:cNvSpPr>
            <a:spLocks noGrp="1"/>
          </p:cNvSpPr>
          <p:nvPr>
            <p:ph type="title"/>
          </p:nvPr>
        </p:nvSpPr>
        <p:spPr/>
        <p:txBody>
          <a:bodyPr/>
          <a:lstStyle/>
          <a:p>
            <a:r>
              <a:rPr lang="en-US" b="1" u="sng" dirty="0"/>
              <a:t>Use Case Diagram:</a:t>
            </a:r>
            <a:endParaRPr lang="en-IN" b="1" u="sng" dirty="0"/>
          </a:p>
        </p:txBody>
      </p:sp>
      <p:pic>
        <p:nvPicPr>
          <p:cNvPr id="5" name="Content Placeholder 4">
            <a:extLst>
              <a:ext uri="{FF2B5EF4-FFF2-40B4-BE49-F238E27FC236}">
                <a16:creationId xmlns:a16="http://schemas.microsoft.com/office/drawing/2014/main" id="{BBBDF219-ABD8-B317-473B-280A0CFC4BF6}"/>
              </a:ext>
            </a:extLst>
          </p:cNvPr>
          <p:cNvPicPr>
            <a:picLocks noGrp="1" noChangeAspect="1"/>
          </p:cNvPicPr>
          <p:nvPr>
            <p:ph idx="1"/>
          </p:nvPr>
        </p:nvPicPr>
        <p:blipFill>
          <a:blip r:embed="rId2"/>
          <a:stretch>
            <a:fillRect/>
          </a:stretch>
        </p:blipFill>
        <p:spPr>
          <a:xfrm>
            <a:off x="2384612" y="1690688"/>
            <a:ext cx="6598023" cy="4862046"/>
          </a:xfrm>
        </p:spPr>
      </p:pic>
    </p:spTree>
    <p:extLst>
      <p:ext uri="{BB962C8B-B14F-4D97-AF65-F5344CB8AC3E}">
        <p14:creationId xmlns:p14="http://schemas.microsoft.com/office/powerpoint/2010/main" val="4215224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4E33D-DC9A-5B72-714E-3B9B9CCD735B}"/>
              </a:ext>
            </a:extLst>
          </p:cNvPr>
          <p:cNvSpPr>
            <a:spLocks noGrp="1"/>
          </p:cNvSpPr>
          <p:nvPr>
            <p:ph type="title"/>
          </p:nvPr>
        </p:nvSpPr>
        <p:spPr/>
        <p:txBody>
          <a:bodyPr/>
          <a:lstStyle/>
          <a:p>
            <a:r>
              <a:rPr lang="en-US" b="1" u="sng" dirty="0"/>
              <a:t>Sequence Diagram:</a:t>
            </a:r>
            <a:endParaRPr lang="en-IN" b="1" u="sng" dirty="0"/>
          </a:p>
        </p:txBody>
      </p:sp>
      <p:pic>
        <p:nvPicPr>
          <p:cNvPr id="5" name="Content Placeholder 4">
            <a:extLst>
              <a:ext uri="{FF2B5EF4-FFF2-40B4-BE49-F238E27FC236}">
                <a16:creationId xmlns:a16="http://schemas.microsoft.com/office/drawing/2014/main" id="{33DA3BCE-5908-7819-DA2B-184E455DAF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6025" y="1825625"/>
            <a:ext cx="7743928" cy="4667250"/>
          </a:xfrm>
        </p:spPr>
      </p:pic>
    </p:spTree>
    <p:extLst>
      <p:ext uri="{BB962C8B-B14F-4D97-AF65-F5344CB8AC3E}">
        <p14:creationId xmlns:p14="http://schemas.microsoft.com/office/powerpoint/2010/main" val="2493551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CA007-7977-C0E6-EF3C-5F70D04F57A6}"/>
              </a:ext>
            </a:extLst>
          </p:cNvPr>
          <p:cNvSpPr>
            <a:spLocks noGrp="1"/>
          </p:cNvSpPr>
          <p:nvPr>
            <p:ph type="title"/>
          </p:nvPr>
        </p:nvSpPr>
        <p:spPr/>
        <p:txBody>
          <a:bodyPr/>
          <a:lstStyle/>
          <a:p>
            <a:r>
              <a:rPr lang="en-US" b="1" u="sng" dirty="0"/>
              <a:t>Activity Diagram:</a:t>
            </a:r>
            <a:endParaRPr lang="en-IN" b="1" u="sng" dirty="0"/>
          </a:p>
        </p:txBody>
      </p:sp>
      <p:pic>
        <p:nvPicPr>
          <p:cNvPr id="9" name="Content Placeholder 8">
            <a:extLst>
              <a:ext uri="{FF2B5EF4-FFF2-40B4-BE49-F238E27FC236}">
                <a16:creationId xmlns:a16="http://schemas.microsoft.com/office/drawing/2014/main" id="{ADEA5B68-D8F4-089C-91DF-3F6A1C75E396}"/>
              </a:ext>
            </a:extLst>
          </p:cNvPr>
          <p:cNvPicPr>
            <a:picLocks noGrp="1" noChangeAspect="1"/>
          </p:cNvPicPr>
          <p:nvPr>
            <p:ph idx="1"/>
          </p:nvPr>
        </p:nvPicPr>
        <p:blipFill>
          <a:blip r:embed="rId2"/>
          <a:stretch>
            <a:fillRect/>
          </a:stretch>
        </p:blipFill>
        <p:spPr>
          <a:xfrm>
            <a:off x="2796988" y="1690688"/>
            <a:ext cx="4861851" cy="5068699"/>
          </a:xfrm>
        </p:spPr>
      </p:pic>
    </p:spTree>
    <p:extLst>
      <p:ext uri="{BB962C8B-B14F-4D97-AF65-F5344CB8AC3E}">
        <p14:creationId xmlns:p14="http://schemas.microsoft.com/office/powerpoint/2010/main" val="1964903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4D97-1D13-45BD-53AC-A84B13D2A875}"/>
              </a:ext>
            </a:extLst>
          </p:cNvPr>
          <p:cNvSpPr>
            <a:spLocks noGrp="1"/>
          </p:cNvSpPr>
          <p:nvPr>
            <p:ph type="title"/>
          </p:nvPr>
        </p:nvSpPr>
        <p:spPr/>
        <p:txBody>
          <a:bodyPr>
            <a:normAutofit/>
          </a:bodyPr>
          <a:lstStyle/>
          <a:p>
            <a:r>
              <a:rPr lang="en-US" sz="4600" b="1" u="sng" dirty="0">
                <a:latin typeface="Times New Roman" panose="02020603050405020304" pitchFamily="18" charset="0"/>
                <a:cs typeface="Times New Roman" panose="02020603050405020304" pitchFamily="18" charset="0"/>
              </a:rPr>
              <a:t>Implementation:</a:t>
            </a:r>
            <a:endParaRPr lang="en-IN" sz="4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ED7910-CA6F-5B29-EEB3-CB89393CC873}"/>
              </a:ext>
            </a:extLst>
          </p:cNvPr>
          <p:cNvSpPr>
            <a:spLocks noGrp="1"/>
          </p:cNvSpPr>
          <p:nvPr>
            <p:ph idx="1"/>
          </p:nvPr>
        </p:nvSpPr>
        <p:spPr/>
        <p:txBody>
          <a:bodyPr>
            <a:normAutofit fontScale="92500" lnSpcReduction="10000"/>
          </a:bodyPr>
          <a:lstStyle/>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0" dirty="0">
                <a:effectLst/>
                <a:latin typeface="Times New Roman" panose="02020603050405020304" pitchFamily="18" charset="0"/>
                <a:cs typeface="Times New Roman" panose="02020603050405020304" pitchFamily="18" charset="0"/>
              </a:rPr>
              <a:t>Loading the dataset from a directory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a:solidFill>
                  <a:srgbClr val="292929"/>
                </a:solidFill>
                <a:latin typeface="Times New Roman" panose="02020603050405020304" pitchFamily="18" charset="0"/>
                <a:cs typeface="Times New Roman" panose="02020603050405020304" pitchFamily="18" charset="0"/>
              </a:rPr>
              <a:t>I</a:t>
            </a:r>
            <a:r>
              <a:rPr lang="en-US" sz="2400" b="0" i="0" dirty="0">
                <a:solidFill>
                  <a:srgbClr val="292929"/>
                </a:solidFill>
                <a:effectLst/>
                <a:latin typeface="Times New Roman" panose="02020603050405020304" pitchFamily="18" charset="0"/>
                <a:cs typeface="Times New Roman" panose="02020603050405020304" pitchFamily="18" charset="0"/>
              </a:rPr>
              <a:t>mage data is stored in a multi-level directory structure. Here is the two-level </a:t>
            </a:r>
          </a:p>
          <a:p>
            <a:pPr marL="0" indent="0">
              <a:buNone/>
            </a:pPr>
            <a:r>
              <a:rPr lang="en-US" sz="2400" dirty="0">
                <a:solidFill>
                  <a:srgbClr val="292929"/>
                </a:solidFill>
                <a:latin typeface="Times New Roman" panose="02020603050405020304" pitchFamily="18" charset="0"/>
                <a:cs typeface="Times New Roman" panose="02020603050405020304" pitchFamily="18" charset="0"/>
              </a:rPr>
              <a:t>        </a:t>
            </a:r>
            <a:r>
              <a:rPr lang="en-US" sz="2400" b="0" i="0" dirty="0">
                <a:solidFill>
                  <a:srgbClr val="292929"/>
                </a:solidFill>
                <a:effectLst/>
                <a:latin typeface="Times New Roman" panose="02020603050405020304" pitchFamily="18" charset="0"/>
                <a:cs typeface="Times New Roman" panose="02020603050405020304" pitchFamily="18" charset="0"/>
              </a:rPr>
              <a:t>directory structure : </a:t>
            </a:r>
          </a:p>
          <a:p>
            <a:pPr marL="0" indent="0">
              <a:buNone/>
            </a:pPr>
            <a:r>
              <a:rPr lang="en-US" sz="2200" dirty="0">
                <a:solidFill>
                  <a:srgbClr val="292929"/>
                </a:solidFill>
                <a:latin typeface="Times New Roman" panose="02020603050405020304" pitchFamily="18" charset="0"/>
                <a:cs typeface="Times New Roman" panose="02020603050405020304" pitchFamily="18" charset="0"/>
              </a:rPr>
              <a:t>               Dataset: </a:t>
            </a:r>
          </a:p>
          <a:p>
            <a:pPr marL="0" indent="0">
              <a:buNone/>
            </a:pPr>
            <a:r>
              <a:rPr lang="en-US" sz="2200" i="0" dirty="0">
                <a:solidFill>
                  <a:srgbClr val="292929"/>
                </a:solidFill>
                <a:effectLst/>
                <a:latin typeface="Times New Roman" panose="02020603050405020304" pitchFamily="18" charset="0"/>
                <a:cs typeface="Times New Roman" panose="02020603050405020304" pitchFamily="18" charset="0"/>
              </a:rPr>
              <a:t>                  --------A Positive </a:t>
            </a:r>
          </a:p>
          <a:p>
            <a:pPr marL="0" indent="0">
              <a:buNone/>
            </a:pPr>
            <a:r>
              <a:rPr lang="en-US" sz="2200" dirty="0">
                <a:solidFill>
                  <a:srgbClr val="292929"/>
                </a:solidFill>
                <a:latin typeface="Times New Roman" panose="02020603050405020304" pitchFamily="18" charset="0"/>
                <a:cs typeface="Times New Roman" panose="02020603050405020304" pitchFamily="18" charset="0"/>
              </a:rPr>
              <a:t>                        </a:t>
            </a:r>
            <a:r>
              <a:rPr lang="en-US" sz="1900" dirty="0">
                <a:solidFill>
                  <a:srgbClr val="292929"/>
                </a:solidFill>
                <a:latin typeface="Times New Roman" panose="02020603050405020304" pitchFamily="18" charset="0"/>
                <a:cs typeface="Times New Roman" panose="02020603050405020304" pitchFamily="18" charset="0"/>
              </a:rPr>
              <a:t>-------image1</a:t>
            </a:r>
          </a:p>
          <a:p>
            <a:pPr marL="0" indent="0">
              <a:buNone/>
            </a:pPr>
            <a:r>
              <a:rPr lang="en-US" sz="1900" i="0" dirty="0">
                <a:solidFill>
                  <a:srgbClr val="292929"/>
                </a:solidFill>
                <a:effectLst/>
                <a:latin typeface="Times New Roman" panose="02020603050405020304" pitchFamily="18" charset="0"/>
                <a:cs typeface="Times New Roman" panose="02020603050405020304" pitchFamily="18" charset="0"/>
              </a:rPr>
              <a:t>                           ------image2</a:t>
            </a:r>
          </a:p>
          <a:p>
            <a:pPr marL="0" indent="0">
              <a:buNone/>
            </a:pPr>
            <a:r>
              <a:rPr lang="en-US" sz="2200" dirty="0">
                <a:solidFill>
                  <a:srgbClr val="292929"/>
                </a:solidFill>
                <a:latin typeface="Times New Roman" panose="02020603050405020304" pitchFamily="18" charset="0"/>
                <a:cs typeface="Times New Roman" panose="02020603050405020304" pitchFamily="18" charset="0"/>
              </a:rPr>
              <a:t>                   --------B Positive </a:t>
            </a:r>
          </a:p>
          <a:p>
            <a:pPr marL="0" indent="0">
              <a:buNone/>
            </a:pPr>
            <a:r>
              <a:rPr lang="en-US" sz="2200" i="0" dirty="0">
                <a:solidFill>
                  <a:srgbClr val="292929"/>
                </a:solidFill>
                <a:effectLst/>
                <a:latin typeface="Times New Roman" panose="02020603050405020304" pitchFamily="18" charset="0"/>
                <a:cs typeface="Times New Roman" panose="02020603050405020304" pitchFamily="18" charset="0"/>
              </a:rPr>
              <a:t>                          ------</a:t>
            </a:r>
            <a:r>
              <a:rPr lang="en-US" sz="1900" i="0" dirty="0">
                <a:solidFill>
                  <a:srgbClr val="292929"/>
                </a:solidFill>
                <a:effectLst/>
                <a:latin typeface="Times New Roman" panose="02020603050405020304" pitchFamily="18" charset="0"/>
                <a:cs typeface="Times New Roman" panose="02020603050405020304" pitchFamily="18" charset="0"/>
              </a:rPr>
              <a:t>image1</a:t>
            </a:r>
            <a:r>
              <a:rPr lang="en-US" sz="2200" i="0" dirty="0">
                <a:solidFill>
                  <a:srgbClr val="292929"/>
                </a:solidFill>
                <a:effectLst/>
                <a:latin typeface="Times New Roman" panose="02020603050405020304" pitchFamily="18" charset="0"/>
                <a:cs typeface="Times New Roman" panose="02020603050405020304" pitchFamily="18" charset="0"/>
              </a:rPr>
              <a:t> </a:t>
            </a:r>
          </a:p>
          <a:p>
            <a:pPr marL="0" indent="0">
              <a:buNone/>
            </a:pPr>
            <a:r>
              <a:rPr lang="en-US" sz="2200" dirty="0">
                <a:solidFill>
                  <a:srgbClr val="292929"/>
                </a:solidFill>
                <a:latin typeface="Times New Roman" panose="02020603050405020304" pitchFamily="18" charset="0"/>
                <a:cs typeface="Times New Roman" panose="02020603050405020304" pitchFamily="18" charset="0"/>
              </a:rPr>
              <a:t>                          ------</a:t>
            </a:r>
            <a:r>
              <a:rPr lang="en-US" sz="1900" dirty="0">
                <a:solidFill>
                  <a:srgbClr val="292929"/>
                </a:solidFill>
                <a:latin typeface="Times New Roman" panose="02020603050405020304" pitchFamily="18" charset="0"/>
                <a:cs typeface="Times New Roman" panose="02020603050405020304" pitchFamily="18" charset="0"/>
              </a:rPr>
              <a:t>image2</a:t>
            </a:r>
            <a:endParaRPr lang="en-US" sz="1900" i="0" dirty="0">
              <a:effectLst/>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9470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2659-0BC5-0B44-9FC9-C6F3D04ED3CE}"/>
              </a:ext>
            </a:extLst>
          </p:cNvPr>
          <p:cNvSpPr>
            <a:spLocks noGrp="1"/>
          </p:cNvSpPr>
          <p:nvPr>
            <p:ph type="title"/>
          </p:nvPr>
        </p:nvSpPr>
        <p:spPr/>
        <p:txBody>
          <a:bodyPr/>
          <a:lstStyle/>
          <a:p>
            <a:r>
              <a:rPr lang="en-US" sz="3600" b="1" u="sng" dirty="0"/>
              <a:t>Data Pre-Processing</a:t>
            </a:r>
            <a:r>
              <a:rPr lang="en-US" u="sng" dirty="0"/>
              <a:t>:</a:t>
            </a:r>
            <a:endParaRPr lang="en-IN" u="sng" dirty="0"/>
          </a:p>
        </p:txBody>
      </p:sp>
      <p:sp>
        <p:nvSpPr>
          <p:cNvPr id="3" name="Content Placeholder 2">
            <a:extLst>
              <a:ext uri="{FF2B5EF4-FFF2-40B4-BE49-F238E27FC236}">
                <a16:creationId xmlns:a16="http://schemas.microsoft.com/office/drawing/2014/main" id="{5BB6C168-586B-8C7D-FD3A-459E16AC4B1D}"/>
              </a:ext>
            </a:extLst>
          </p:cNvPr>
          <p:cNvSpPr>
            <a:spLocks noGrp="1"/>
          </p:cNvSpPr>
          <p:nvPr>
            <p:ph idx="1"/>
          </p:nvPr>
        </p:nvSpPr>
        <p:spPr/>
        <p:txBody>
          <a:bodyPr>
            <a:normAutofit lnSpcReduction="10000"/>
          </a:bodyPr>
          <a:lstStyle/>
          <a:p>
            <a:pPr algn="l"/>
            <a:r>
              <a:rPr lang="en-US" sz="2400" dirty="0">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t is an important step in training machine learning models in general. Let’s, therefore, apply some augmentation to the images. When you apply augmentation to a training set, you’re preventing overfitting, because augmentation exposes different aspects of the image to the model. You especially want to augment the data when there’s not a lot of data for training.</a:t>
            </a:r>
          </a:p>
          <a:p>
            <a:pPr algn="l"/>
            <a:r>
              <a:rPr lang="en-IN"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You can augment it using various transformations, like:</a:t>
            </a:r>
          </a:p>
          <a:p>
            <a:pPr marL="0" indent="0" algn="l">
              <a:buNone/>
            </a:pPr>
            <a:r>
              <a:rPr lang="en-US" sz="2400" dirty="0">
                <a:latin typeface="Times New Roman" panose="02020603050405020304" pitchFamily="18" charset="0"/>
                <a:cs typeface="Times New Roman" panose="02020603050405020304" pitchFamily="18" charset="0"/>
              </a:rPr>
              <a:t>              </a:t>
            </a:r>
            <a:r>
              <a:rPr lang="en-IN" dirty="0"/>
              <a:t>         </a:t>
            </a:r>
            <a:r>
              <a:rPr lang="en-US" sz="2800" b="0" i="0" dirty="0">
                <a:effectLst/>
                <a:latin typeface="Times New Roman" panose="02020603050405020304" pitchFamily="18" charset="0"/>
                <a:cs typeface="Times New Roman" panose="02020603050405020304" pitchFamily="18" charset="0"/>
              </a:rPr>
              <a:t>random rotations</a:t>
            </a:r>
          </a:p>
          <a:p>
            <a:pPr marL="0" indent="0" algn="l">
              <a:buNone/>
            </a:pPr>
            <a:r>
              <a:rPr lang="en-US" sz="2800" b="0" i="0" dirty="0">
                <a:effectLst/>
                <a:latin typeface="Times New Roman" panose="02020603050405020304" pitchFamily="18" charset="0"/>
                <a:cs typeface="Times New Roman" panose="02020603050405020304" pitchFamily="18" charset="0"/>
              </a:rPr>
              <a:t>                    horizontal flipping</a:t>
            </a:r>
          </a:p>
          <a:p>
            <a:pPr marL="0" indent="0" algn="l">
              <a:buNone/>
            </a:pPr>
            <a:r>
              <a:rPr lang="en-US" sz="2800" b="0" i="0" dirty="0">
                <a:effectLst/>
                <a:latin typeface="Times New Roman" panose="02020603050405020304" pitchFamily="18" charset="0"/>
                <a:cs typeface="Times New Roman" panose="02020603050405020304" pitchFamily="18" charset="0"/>
              </a:rPr>
              <a:t>                    zooming</a:t>
            </a:r>
          </a:p>
          <a:p>
            <a:pPr marL="0" indent="0" algn="l">
              <a:buNone/>
            </a:pPr>
            <a:r>
              <a:rPr lang="en-US" sz="2800" b="0" i="0" dirty="0">
                <a:effectLst/>
                <a:latin typeface="Times New Roman" panose="02020603050405020304" pitchFamily="18" charset="0"/>
                <a:cs typeface="Times New Roman" panose="02020603050405020304" pitchFamily="18" charset="0"/>
              </a:rPr>
              <a:t>                    shearing.</a:t>
            </a:r>
          </a:p>
          <a:p>
            <a:pPr marL="0" indent="0">
              <a:buNone/>
            </a:pPr>
            <a:r>
              <a:rPr lang="en-IN" dirty="0"/>
              <a:t> </a:t>
            </a:r>
          </a:p>
        </p:txBody>
      </p:sp>
    </p:spTree>
    <p:extLst>
      <p:ext uri="{BB962C8B-B14F-4D97-AF65-F5344CB8AC3E}">
        <p14:creationId xmlns:p14="http://schemas.microsoft.com/office/powerpoint/2010/main" val="3881435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4AC4-224D-56A4-9D6A-F8330448A32B}"/>
              </a:ext>
            </a:extLst>
          </p:cNvPr>
          <p:cNvSpPr>
            <a:spLocks noGrp="1"/>
          </p:cNvSpPr>
          <p:nvPr>
            <p:ph type="title"/>
          </p:nvPr>
        </p:nvSpPr>
        <p:spPr/>
        <p:txBody>
          <a:bodyPr>
            <a:normAutofit fontScale="90000"/>
          </a:bodyPr>
          <a:lstStyle/>
          <a:p>
            <a:r>
              <a:rPr lang="en-US" sz="3600" b="1" i="0" dirty="0">
                <a:effectLst/>
                <a:latin typeface="Times New Roman" panose="02020603050405020304" pitchFamily="18" charset="0"/>
                <a:cs typeface="Times New Roman" panose="02020603050405020304" pitchFamily="18" charset="0"/>
              </a:rPr>
              <a:t>Create a base model from the pre-trained </a:t>
            </a:r>
            <a:r>
              <a:rPr lang="en-US" sz="3600" b="1" i="0" dirty="0" err="1">
                <a:effectLst/>
                <a:latin typeface="Times New Roman" panose="02020603050405020304" pitchFamily="18" charset="0"/>
                <a:cs typeface="Times New Roman" panose="02020603050405020304" pitchFamily="18" charset="0"/>
              </a:rPr>
              <a:t>Xception</a:t>
            </a:r>
            <a:r>
              <a:rPr lang="en-US" sz="3600" b="1" i="0" dirty="0">
                <a:effectLst/>
                <a:latin typeface="Times New Roman" panose="02020603050405020304" pitchFamily="18" charset="0"/>
                <a:cs typeface="Times New Roman" panose="02020603050405020304" pitchFamily="18" charset="0"/>
              </a:rPr>
              <a:t> model</a:t>
            </a:r>
            <a:br>
              <a:rPr lang="en-US" sz="1400" b="1" i="0" dirty="0">
                <a:solidFill>
                  <a:srgbClr val="DEE1E4"/>
                </a:solidFill>
                <a:effectLst/>
                <a:latin typeface="IBM Plex Sans" panose="020B0503050203000203" pitchFamily="34" charset="0"/>
              </a:rPr>
            </a:br>
            <a:endParaRPr lang="en-IN" sz="3600" dirty="0"/>
          </a:p>
        </p:txBody>
      </p:sp>
      <p:sp>
        <p:nvSpPr>
          <p:cNvPr id="3" name="Content Placeholder 2">
            <a:extLst>
              <a:ext uri="{FF2B5EF4-FFF2-40B4-BE49-F238E27FC236}">
                <a16:creationId xmlns:a16="http://schemas.microsoft.com/office/drawing/2014/main" id="{6D0BE92C-0CB5-F270-E5EB-870C12B3C03D}"/>
              </a:ext>
            </a:extLst>
          </p:cNvPr>
          <p:cNvSpPr>
            <a:spLocks noGrp="1"/>
          </p:cNvSpPr>
          <p:nvPr>
            <p:ph idx="1"/>
          </p:nvPr>
        </p:nvSpPr>
        <p:spPr/>
        <p:txBody>
          <a:bodyPr>
            <a:normAutofit lnSpcReduction="10000"/>
          </a:bodyPr>
          <a:lstStyle/>
          <a:p>
            <a:pPr algn="l"/>
            <a:r>
              <a:rPr lang="en-US" dirty="0">
                <a:latin typeface="Times New Roman" panose="02020603050405020304" pitchFamily="18" charset="0"/>
                <a:cs typeface="Times New Roman" panose="02020603050405020304" pitchFamily="18" charset="0"/>
              </a:rPr>
              <a:t>L</a:t>
            </a:r>
            <a:r>
              <a:rPr lang="en-US" i="0" dirty="0">
                <a:effectLst/>
                <a:latin typeface="Times New Roman" panose="02020603050405020304" pitchFamily="18" charset="0"/>
                <a:cs typeface="Times New Roman" panose="02020603050405020304" pitchFamily="18" charset="0"/>
              </a:rPr>
              <a:t>oad the model with the weights trained on ImageNet. When that’s done, the desired input shape is defined. </a:t>
            </a:r>
          </a:p>
          <a:p>
            <a:pPr algn="l"/>
            <a:r>
              <a:rPr lang="en-US" i="0" dirty="0">
                <a:effectLst/>
                <a:latin typeface="Times New Roman" panose="02020603050405020304" pitchFamily="18" charset="0"/>
                <a:cs typeface="Times New Roman" panose="02020603050405020304" pitchFamily="18" charset="0"/>
              </a:rPr>
              <a:t>`</a:t>
            </a:r>
            <a:r>
              <a:rPr lang="en-US" i="0" dirty="0" err="1">
                <a:effectLst/>
                <a:latin typeface="Times New Roman" panose="02020603050405020304" pitchFamily="18" charset="0"/>
                <a:cs typeface="Times New Roman" panose="02020603050405020304" pitchFamily="18" charset="0"/>
              </a:rPr>
              <a:t>include_top</a:t>
            </a:r>
            <a:r>
              <a:rPr lang="en-US" i="0" dirty="0">
                <a:effectLst/>
                <a:latin typeface="Times New Roman" panose="02020603050405020304" pitchFamily="18" charset="0"/>
                <a:cs typeface="Times New Roman" panose="02020603050405020304" pitchFamily="18" charset="0"/>
              </a:rPr>
              <a:t>=False` means that excluding the last layer of the model. Since models are visualized from bottom to top, that layer is referred to as the top layer. Excluding the top layers is important for feature extraction.  </a:t>
            </a:r>
          </a:p>
          <a:p>
            <a:pPr algn="l"/>
            <a:r>
              <a:rPr lang="en-US" sz="2400" i="0" dirty="0">
                <a:effectLst/>
                <a:latin typeface="Times New Roman" panose="02020603050405020304" pitchFamily="18" charset="0"/>
                <a:cs typeface="Times New Roman" panose="02020603050405020304" pitchFamily="18" charset="0"/>
              </a:rPr>
              <a:t>Next, freeze the base model layers so that they’re not updated during the training process.</a:t>
            </a:r>
          </a:p>
          <a:p>
            <a:pPr algn="l"/>
            <a:r>
              <a:rPr lang="en-US" sz="2400" b="0" i="0" dirty="0">
                <a:effectLst/>
                <a:latin typeface="Times New Roman" panose="02020603050405020304" pitchFamily="18" charset="0"/>
                <a:cs typeface="Times New Roman" panose="02020603050405020304" pitchFamily="18" charset="0"/>
              </a:rPr>
              <a:t>Since many pre-trained models have a `</a:t>
            </a:r>
            <a:r>
              <a:rPr lang="en-US" sz="2400" b="0" i="0" dirty="0" err="1">
                <a:effectLst/>
                <a:latin typeface="Times New Roman" panose="02020603050405020304" pitchFamily="18" charset="0"/>
                <a:cs typeface="Times New Roman" panose="02020603050405020304" pitchFamily="18" charset="0"/>
              </a:rPr>
              <a:t>tf.keras.layers.BatchNormalization</a:t>
            </a:r>
            <a:r>
              <a:rPr lang="en-US" sz="2400" b="0" i="0" dirty="0">
                <a:effectLst/>
                <a:latin typeface="Times New Roman" panose="02020603050405020304" pitchFamily="18" charset="0"/>
                <a:cs typeface="Times New Roman" panose="02020603050405020304" pitchFamily="18" charset="0"/>
              </a:rPr>
              <a:t>` layer, it’s important to freeze those layers. Otherwise, the layer mean and variance will be updated, which will destroy what the model has already learned. </a:t>
            </a:r>
            <a:endParaRPr lang="en-IN" dirty="0"/>
          </a:p>
        </p:txBody>
      </p:sp>
    </p:spTree>
    <p:extLst>
      <p:ext uri="{BB962C8B-B14F-4D97-AF65-F5344CB8AC3E}">
        <p14:creationId xmlns:p14="http://schemas.microsoft.com/office/powerpoint/2010/main" val="880313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33E7-75B5-9D76-1E03-1FE3C38B9027}"/>
              </a:ext>
            </a:extLst>
          </p:cNvPr>
          <p:cNvSpPr>
            <a:spLocks noGrp="1"/>
          </p:cNvSpPr>
          <p:nvPr>
            <p:ph type="title"/>
          </p:nvPr>
        </p:nvSpPr>
        <p:spPr/>
        <p:txBody>
          <a:bodyPr/>
          <a:lstStyle/>
          <a:p>
            <a:r>
              <a:rPr lang="en-US" sz="3600" b="1" i="0" dirty="0">
                <a:effectLst/>
                <a:latin typeface="+mn-lt"/>
              </a:rPr>
              <a:t>Create the final dense layer:</a:t>
            </a:r>
            <a:br>
              <a:rPr lang="en-US" b="1" i="0" dirty="0">
                <a:solidFill>
                  <a:srgbClr val="DEE1E4"/>
                </a:solidFill>
                <a:effectLst/>
                <a:latin typeface="IBM Plex Sans" panose="020B0503050203000203" pitchFamily="34" charset="0"/>
              </a:rPr>
            </a:br>
            <a:endParaRPr lang="en-IN" dirty="0"/>
          </a:p>
        </p:txBody>
      </p:sp>
      <p:sp>
        <p:nvSpPr>
          <p:cNvPr id="3" name="Content Placeholder 2">
            <a:extLst>
              <a:ext uri="{FF2B5EF4-FFF2-40B4-BE49-F238E27FC236}">
                <a16:creationId xmlns:a16="http://schemas.microsoft.com/office/drawing/2014/main" id="{B5CBCF48-3DAF-753D-5247-F286FBA11C46}"/>
              </a:ext>
            </a:extLst>
          </p:cNvPr>
          <p:cNvSpPr>
            <a:spLocks noGrp="1"/>
          </p:cNvSpPr>
          <p:nvPr>
            <p:ph idx="1"/>
          </p:nvPr>
        </p:nvSpPr>
        <p:spPr/>
        <p:txBody>
          <a:bodyPr/>
          <a:lstStyle/>
          <a:p>
            <a:r>
              <a:rPr lang="en-US" dirty="0"/>
              <a:t>This step adds new trainable layers that will turn old features into predictions on the new dataset. </a:t>
            </a:r>
          </a:p>
          <a:p>
            <a:r>
              <a:rPr lang="en-US" dirty="0"/>
              <a:t>When loading the model, we used ‘</a:t>
            </a:r>
            <a:r>
              <a:rPr lang="en-US" dirty="0" err="1"/>
              <a:t>include_top</a:t>
            </a:r>
            <a:r>
              <a:rPr lang="en-US" dirty="0"/>
              <a:t>=false’ means that final dense layer of model is not included.so we have to define a final output layer for the model. </a:t>
            </a:r>
          </a:p>
          <a:p>
            <a:r>
              <a:rPr lang="en-US" dirty="0"/>
              <a:t>We have to add different layers on the top of model and a final </a:t>
            </a:r>
            <a:r>
              <a:rPr lang="en-US" dirty="0" err="1"/>
              <a:t>softmax</a:t>
            </a:r>
            <a:r>
              <a:rPr lang="en-US" dirty="0"/>
              <a:t> layers to classify the blood group.</a:t>
            </a:r>
            <a:endParaRPr lang="en-IN" dirty="0"/>
          </a:p>
        </p:txBody>
      </p:sp>
    </p:spTree>
    <p:extLst>
      <p:ext uri="{BB962C8B-B14F-4D97-AF65-F5344CB8AC3E}">
        <p14:creationId xmlns:p14="http://schemas.microsoft.com/office/powerpoint/2010/main" val="3525726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E3381-CDEF-62C7-6E40-731786999B9B}"/>
              </a:ext>
            </a:extLst>
          </p:cNvPr>
          <p:cNvSpPr>
            <a:spLocks noGrp="1"/>
          </p:cNvSpPr>
          <p:nvPr>
            <p:ph type="title"/>
          </p:nvPr>
        </p:nvSpPr>
        <p:spPr/>
        <p:txBody>
          <a:bodyPr/>
          <a:lstStyle/>
          <a:p>
            <a:r>
              <a:rPr lang="en-US" b="1" dirty="0"/>
              <a:t>Train the model:</a:t>
            </a:r>
            <a:endParaRPr lang="en-IN" b="1" dirty="0"/>
          </a:p>
        </p:txBody>
      </p:sp>
      <p:sp>
        <p:nvSpPr>
          <p:cNvPr id="3" name="Content Placeholder 2">
            <a:extLst>
              <a:ext uri="{FF2B5EF4-FFF2-40B4-BE49-F238E27FC236}">
                <a16:creationId xmlns:a16="http://schemas.microsoft.com/office/drawing/2014/main" id="{9A872A26-5F03-A7DF-61B8-F51C9ED2C66C}"/>
              </a:ext>
            </a:extLst>
          </p:cNvPr>
          <p:cNvSpPr>
            <a:spLocks noGrp="1"/>
          </p:cNvSpPr>
          <p:nvPr>
            <p:ph idx="1"/>
          </p:nvPr>
        </p:nvSpPr>
        <p:spPr/>
        <p:txBody>
          <a:bodyPr/>
          <a:lstStyle/>
          <a:p>
            <a:r>
              <a:rPr lang="en-US" dirty="0"/>
              <a:t>In this step , we train the top layers of the model. </a:t>
            </a:r>
          </a:p>
          <a:p>
            <a:r>
              <a:rPr lang="en-US" dirty="0"/>
              <a:t>The top layers can be trained by identifying the signal format in each image of the particular blood group. </a:t>
            </a:r>
          </a:p>
          <a:p>
            <a:r>
              <a:rPr lang="en-US" dirty="0"/>
              <a:t>While training, model first identifies the name of the folder where image is there and then identifies the format of the signal. </a:t>
            </a:r>
          </a:p>
          <a:p>
            <a:r>
              <a:rPr lang="en-US" dirty="0"/>
              <a:t>In testing phase of model, whenever we given new image , It identifies the signal format and classifies the image belongs to a particular blood group.</a:t>
            </a:r>
          </a:p>
          <a:p>
            <a:pPr marL="0" indent="0">
              <a:buNone/>
            </a:pPr>
            <a:endParaRPr lang="en-IN" dirty="0"/>
          </a:p>
        </p:txBody>
      </p:sp>
    </p:spTree>
    <p:extLst>
      <p:ext uri="{BB962C8B-B14F-4D97-AF65-F5344CB8AC3E}">
        <p14:creationId xmlns:p14="http://schemas.microsoft.com/office/powerpoint/2010/main" val="20401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4FA5-E0BE-78E6-70EB-E9792ECC8459}"/>
              </a:ext>
            </a:extLst>
          </p:cNvPr>
          <p:cNvSpPr>
            <a:spLocks noGrp="1"/>
          </p:cNvSpPr>
          <p:nvPr>
            <p:ph type="title"/>
          </p:nvPr>
        </p:nvSpPr>
        <p:spPr>
          <a:xfrm>
            <a:off x="838200" y="161365"/>
            <a:ext cx="10515600" cy="986117"/>
          </a:xfrm>
        </p:spPr>
        <p:txBody>
          <a:bodyPr>
            <a:normAutofit/>
          </a:bodyPr>
          <a:lstStyle/>
          <a:p>
            <a:r>
              <a:rPr lang="en-US" sz="4000" b="1" u="sng" dirty="0">
                <a:latin typeface="Times New Roman" panose="02020603050405020304" pitchFamily="18" charset="0"/>
                <a:cs typeface="Times New Roman" panose="02020603050405020304" pitchFamily="18" charset="0"/>
              </a:rPr>
              <a:t>Contents:</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C768A3-AEFB-6378-5A6C-D34B887D72B2}"/>
              </a:ext>
            </a:extLst>
          </p:cNvPr>
          <p:cNvSpPr>
            <a:spLocks noGrp="1"/>
          </p:cNvSpPr>
          <p:nvPr>
            <p:ph idx="1"/>
          </p:nvPr>
        </p:nvSpPr>
        <p:spPr>
          <a:xfrm>
            <a:off x="923365" y="1261730"/>
            <a:ext cx="10430435" cy="5497658"/>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Abstract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Objective and scope of the project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System Architecture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Methodology and design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UML Diagrams</a:t>
            </a:r>
          </a:p>
          <a:p>
            <a:pPr>
              <a:buSzPct val="104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Implementation</a:t>
            </a:r>
          </a:p>
          <a:p>
            <a:pPr>
              <a:buSzPct val="104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Result Analysis</a:t>
            </a:r>
          </a:p>
          <a:p>
            <a:pPr>
              <a:buSzPct val="104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Attainment of objective</a:t>
            </a:r>
          </a:p>
          <a:p>
            <a:pPr>
              <a:buSzPct val="104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Future Scope of Project</a:t>
            </a:r>
          </a:p>
          <a:p>
            <a:pPr marL="36576" indent="0">
              <a:buNone/>
            </a:pPr>
            <a:endParaRPr lang="en-IN" sz="2400" dirty="0"/>
          </a:p>
        </p:txBody>
      </p:sp>
    </p:spTree>
    <p:extLst>
      <p:ext uri="{BB962C8B-B14F-4D97-AF65-F5344CB8AC3E}">
        <p14:creationId xmlns:p14="http://schemas.microsoft.com/office/powerpoint/2010/main" val="3565093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4D97-1D13-45BD-53AC-A84B13D2A875}"/>
              </a:ext>
            </a:extLst>
          </p:cNvPr>
          <p:cNvSpPr>
            <a:spLocks noGrp="1"/>
          </p:cNvSpPr>
          <p:nvPr>
            <p:ph type="title"/>
          </p:nvPr>
        </p:nvSpPr>
        <p:spPr>
          <a:xfrm>
            <a:off x="838200" y="368595"/>
            <a:ext cx="10515600" cy="967674"/>
          </a:xfrm>
        </p:spPr>
        <p:txBody>
          <a:bodyPr>
            <a:normAutofit/>
          </a:bodyPr>
          <a:lstStyle/>
          <a:p>
            <a:r>
              <a:rPr lang="en-US" sz="4600" b="1" u="sng" dirty="0">
                <a:latin typeface="Times New Roman" panose="02020603050405020304" pitchFamily="18" charset="0"/>
                <a:cs typeface="Times New Roman" panose="02020603050405020304" pitchFamily="18" charset="0"/>
              </a:rPr>
              <a:t>Result Analysis:</a:t>
            </a:r>
            <a:endParaRPr lang="en-IN" sz="4600" b="1"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648B321-E3C0-B212-2FFD-2BA8D51A94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2117" y="1974222"/>
            <a:ext cx="6870533" cy="4351338"/>
          </a:xfrm>
        </p:spPr>
      </p:pic>
      <p:sp>
        <p:nvSpPr>
          <p:cNvPr id="6" name="TextBox 5">
            <a:extLst>
              <a:ext uri="{FF2B5EF4-FFF2-40B4-BE49-F238E27FC236}">
                <a16:creationId xmlns:a16="http://schemas.microsoft.com/office/drawing/2014/main" id="{9597FC6E-3664-C53C-3152-7A06BE894216}"/>
              </a:ext>
            </a:extLst>
          </p:cNvPr>
          <p:cNvSpPr txBox="1"/>
          <p:nvPr/>
        </p:nvSpPr>
        <p:spPr>
          <a:xfrm>
            <a:off x="987056" y="1336269"/>
            <a:ext cx="6044609" cy="369332"/>
          </a:xfrm>
          <a:prstGeom prst="rect">
            <a:avLst/>
          </a:prstGeom>
          <a:noFill/>
        </p:spPr>
        <p:txBody>
          <a:bodyPr wrap="square" rtlCol="0">
            <a:spAutoFit/>
          </a:bodyPr>
          <a:lstStyle/>
          <a:p>
            <a:r>
              <a:rPr lang="en-US" dirty="0"/>
              <a:t>Testing with A Negative Blood Group sample</a:t>
            </a:r>
            <a:endParaRPr lang="en-IN" dirty="0"/>
          </a:p>
        </p:txBody>
      </p:sp>
    </p:spTree>
    <p:extLst>
      <p:ext uri="{BB962C8B-B14F-4D97-AF65-F5344CB8AC3E}">
        <p14:creationId xmlns:p14="http://schemas.microsoft.com/office/powerpoint/2010/main" val="3560954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4D97-1D13-45BD-53AC-A84B13D2A875}"/>
              </a:ext>
            </a:extLst>
          </p:cNvPr>
          <p:cNvSpPr>
            <a:spLocks noGrp="1"/>
          </p:cNvSpPr>
          <p:nvPr>
            <p:ph type="title"/>
          </p:nvPr>
        </p:nvSpPr>
        <p:spPr>
          <a:xfrm>
            <a:off x="838200" y="365125"/>
            <a:ext cx="10515600" cy="733573"/>
          </a:xfrm>
        </p:spPr>
        <p:txBody>
          <a:bodyPr>
            <a:normAutofit/>
          </a:bodyPr>
          <a:lstStyle/>
          <a:p>
            <a:r>
              <a:rPr lang="en-US" sz="4600" b="1" u="sng" dirty="0">
                <a:latin typeface="Times New Roman" panose="02020603050405020304" pitchFamily="18" charset="0"/>
                <a:cs typeface="Times New Roman" panose="02020603050405020304" pitchFamily="18" charset="0"/>
              </a:rPr>
              <a:t>Result Analysis:</a:t>
            </a:r>
            <a:endParaRPr lang="en-IN" sz="4600" b="1"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5C9C326-60A3-D088-FB22-5219A22E0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079" y="1924863"/>
            <a:ext cx="7140901" cy="4351338"/>
          </a:xfrm>
        </p:spPr>
      </p:pic>
      <p:sp>
        <p:nvSpPr>
          <p:cNvPr id="6" name="TextBox 5">
            <a:extLst>
              <a:ext uri="{FF2B5EF4-FFF2-40B4-BE49-F238E27FC236}">
                <a16:creationId xmlns:a16="http://schemas.microsoft.com/office/drawing/2014/main" id="{CE4545B2-8828-EE01-2651-4F2E914A6BBC}"/>
              </a:ext>
            </a:extLst>
          </p:cNvPr>
          <p:cNvSpPr txBox="1"/>
          <p:nvPr/>
        </p:nvSpPr>
        <p:spPr>
          <a:xfrm>
            <a:off x="949842" y="1282995"/>
            <a:ext cx="5734493" cy="369332"/>
          </a:xfrm>
          <a:prstGeom prst="rect">
            <a:avLst/>
          </a:prstGeom>
          <a:noFill/>
        </p:spPr>
        <p:txBody>
          <a:bodyPr wrap="square" rtlCol="0">
            <a:spAutoFit/>
          </a:bodyPr>
          <a:lstStyle/>
          <a:p>
            <a:r>
              <a:rPr lang="en-US" dirty="0"/>
              <a:t>Testing with B Positive Blood Group sample</a:t>
            </a:r>
            <a:endParaRPr lang="en-IN" dirty="0"/>
          </a:p>
        </p:txBody>
      </p:sp>
    </p:spTree>
    <p:extLst>
      <p:ext uri="{BB962C8B-B14F-4D97-AF65-F5344CB8AC3E}">
        <p14:creationId xmlns:p14="http://schemas.microsoft.com/office/powerpoint/2010/main" val="3882225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4D97-1D13-45BD-53AC-A84B13D2A875}"/>
              </a:ext>
            </a:extLst>
          </p:cNvPr>
          <p:cNvSpPr>
            <a:spLocks noGrp="1"/>
          </p:cNvSpPr>
          <p:nvPr>
            <p:ph type="title"/>
          </p:nvPr>
        </p:nvSpPr>
        <p:spPr>
          <a:xfrm>
            <a:off x="838200" y="365126"/>
            <a:ext cx="10515600" cy="712308"/>
          </a:xfrm>
        </p:spPr>
        <p:txBody>
          <a:bodyPr>
            <a:normAutofit fontScale="90000"/>
          </a:bodyPr>
          <a:lstStyle/>
          <a:p>
            <a:r>
              <a:rPr lang="en-US" sz="4600" b="1" u="sng" dirty="0">
                <a:latin typeface="Times New Roman" panose="02020603050405020304" pitchFamily="18" charset="0"/>
                <a:cs typeface="Times New Roman" panose="02020603050405020304" pitchFamily="18" charset="0"/>
              </a:rPr>
              <a:t>Result Analysis:</a:t>
            </a:r>
            <a:endParaRPr lang="en-IN" sz="4600" b="1"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180D751-1DEE-A4BE-050C-2BFD9AD723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877" y="1789925"/>
            <a:ext cx="6870533" cy="4351338"/>
          </a:xfrm>
        </p:spPr>
      </p:pic>
      <p:sp>
        <p:nvSpPr>
          <p:cNvPr id="6" name="TextBox 5">
            <a:extLst>
              <a:ext uri="{FF2B5EF4-FFF2-40B4-BE49-F238E27FC236}">
                <a16:creationId xmlns:a16="http://schemas.microsoft.com/office/drawing/2014/main" id="{CC95A6E8-F267-69CD-1813-9C5984CC049A}"/>
              </a:ext>
            </a:extLst>
          </p:cNvPr>
          <p:cNvSpPr txBox="1"/>
          <p:nvPr/>
        </p:nvSpPr>
        <p:spPr>
          <a:xfrm>
            <a:off x="935665" y="1155405"/>
            <a:ext cx="6400800" cy="369332"/>
          </a:xfrm>
          <a:prstGeom prst="rect">
            <a:avLst/>
          </a:prstGeom>
          <a:noFill/>
        </p:spPr>
        <p:txBody>
          <a:bodyPr wrap="square" rtlCol="0">
            <a:spAutoFit/>
          </a:bodyPr>
          <a:lstStyle/>
          <a:p>
            <a:r>
              <a:rPr lang="en-US" dirty="0"/>
              <a:t>Testing with AB Positive Blood Group sample</a:t>
            </a:r>
            <a:endParaRPr lang="en-IN" dirty="0"/>
          </a:p>
        </p:txBody>
      </p:sp>
    </p:spTree>
    <p:extLst>
      <p:ext uri="{BB962C8B-B14F-4D97-AF65-F5344CB8AC3E}">
        <p14:creationId xmlns:p14="http://schemas.microsoft.com/office/powerpoint/2010/main" val="3311828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4D97-1D13-45BD-53AC-A84B13D2A875}"/>
              </a:ext>
            </a:extLst>
          </p:cNvPr>
          <p:cNvSpPr>
            <a:spLocks noGrp="1"/>
          </p:cNvSpPr>
          <p:nvPr>
            <p:ph type="title"/>
          </p:nvPr>
        </p:nvSpPr>
        <p:spPr>
          <a:xfrm>
            <a:off x="838200" y="109944"/>
            <a:ext cx="10515600" cy="882428"/>
          </a:xfrm>
        </p:spPr>
        <p:txBody>
          <a:bodyPr>
            <a:normAutofit/>
          </a:bodyPr>
          <a:lstStyle/>
          <a:p>
            <a:r>
              <a:rPr lang="en-US" sz="4600" b="1" u="sng" dirty="0">
                <a:latin typeface="Times New Roman" panose="02020603050405020304" pitchFamily="18" charset="0"/>
                <a:cs typeface="Times New Roman" panose="02020603050405020304" pitchFamily="18" charset="0"/>
              </a:rPr>
              <a:t>Result Analysis:</a:t>
            </a:r>
            <a:endParaRPr lang="en-IN" sz="4600"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1347D9F-1543-BE1F-A52E-19DA2BF82A8E}"/>
              </a:ext>
            </a:extLst>
          </p:cNvPr>
          <p:cNvSpPr txBox="1"/>
          <p:nvPr/>
        </p:nvSpPr>
        <p:spPr>
          <a:xfrm>
            <a:off x="1152746" y="5645335"/>
            <a:ext cx="10439400" cy="369332"/>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Testing accuracy result is 93%</a:t>
            </a:r>
          </a:p>
        </p:txBody>
      </p:sp>
      <p:pic>
        <p:nvPicPr>
          <p:cNvPr id="12" name="Content Placeholder 11">
            <a:extLst>
              <a:ext uri="{FF2B5EF4-FFF2-40B4-BE49-F238E27FC236}">
                <a16:creationId xmlns:a16="http://schemas.microsoft.com/office/drawing/2014/main" id="{D5F6FD38-F6E6-402C-F423-3EFD5716D884}"/>
              </a:ext>
            </a:extLst>
          </p:cNvPr>
          <p:cNvPicPr>
            <a:picLocks noGrp="1" noChangeAspect="1"/>
          </p:cNvPicPr>
          <p:nvPr>
            <p:ph idx="1"/>
          </p:nvPr>
        </p:nvPicPr>
        <p:blipFill>
          <a:blip r:embed="rId2"/>
          <a:stretch>
            <a:fillRect/>
          </a:stretch>
        </p:blipFill>
        <p:spPr>
          <a:xfrm>
            <a:off x="1152746" y="1143184"/>
            <a:ext cx="9437173" cy="4351338"/>
          </a:xfrm>
        </p:spPr>
      </p:pic>
    </p:spTree>
    <p:extLst>
      <p:ext uri="{BB962C8B-B14F-4D97-AF65-F5344CB8AC3E}">
        <p14:creationId xmlns:p14="http://schemas.microsoft.com/office/powerpoint/2010/main" val="4200969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4D97-1D13-45BD-53AC-A84B13D2A875}"/>
              </a:ext>
            </a:extLst>
          </p:cNvPr>
          <p:cNvSpPr>
            <a:spLocks noGrp="1"/>
          </p:cNvSpPr>
          <p:nvPr>
            <p:ph type="title"/>
          </p:nvPr>
        </p:nvSpPr>
        <p:spPr/>
        <p:txBody>
          <a:bodyPr>
            <a:normAutofit/>
          </a:bodyPr>
          <a:lstStyle/>
          <a:p>
            <a:r>
              <a:rPr lang="en-US" sz="4600" b="1" u="sng" dirty="0">
                <a:latin typeface="Times New Roman" panose="02020603050405020304" pitchFamily="18" charset="0"/>
                <a:cs typeface="Times New Roman" panose="02020603050405020304" pitchFamily="18" charset="0"/>
              </a:rPr>
              <a:t>Attainment of Objective:</a:t>
            </a:r>
            <a:endParaRPr lang="en-IN" sz="4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ED7910-CA6F-5B29-EEB3-CB89393CC873}"/>
              </a:ext>
            </a:extLst>
          </p:cNvPr>
          <p:cNvSpPr>
            <a:spLocks noGrp="1"/>
          </p:cNvSpPr>
          <p:nvPr>
            <p:ph idx="1"/>
          </p:nvPr>
        </p:nvSpPr>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In this work, the attained objective is blood group of a person is detected by taking spectroscopic image of the hand of a person with an accuracy of 93%.</a:t>
            </a:r>
          </a:p>
        </p:txBody>
      </p:sp>
    </p:spTree>
    <p:extLst>
      <p:ext uri="{BB962C8B-B14F-4D97-AF65-F5344CB8AC3E}">
        <p14:creationId xmlns:p14="http://schemas.microsoft.com/office/powerpoint/2010/main" val="910010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4D97-1D13-45BD-53AC-A84B13D2A875}"/>
              </a:ext>
            </a:extLst>
          </p:cNvPr>
          <p:cNvSpPr>
            <a:spLocks noGrp="1"/>
          </p:cNvSpPr>
          <p:nvPr>
            <p:ph type="title"/>
          </p:nvPr>
        </p:nvSpPr>
        <p:spPr>
          <a:xfrm>
            <a:off x="838200" y="343859"/>
            <a:ext cx="10515600" cy="1325563"/>
          </a:xfrm>
        </p:spPr>
        <p:txBody>
          <a:bodyPr>
            <a:normAutofit/>
          </a:bodyPr>
          <a:lstStyle/>
          <a:p>
            <a:r>
              <a:rPr lang="en-US" sz="4600" b="1" u="sng" dirty="0">
                <a:latin typeface="Times New Roman" panose="02020603050405020304" pitchFamily="18" charset="0"/>
                <a:cs typeface="Times New Roman" panose="02020603050405020304" pitchFamily="18" charset="0"/>
              </a:rPr>
              <a:t>Future Scope of Project:</a:t>
            </a:r>
            <a:endParaRPr lang="en-IN" sz="4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ED7910-CA6F-5B29-EEB3-CB89393CC873}"/>
              </a:ext>
            </a:extLst>
          </p:cNvPr>
          <p:cNvSpPr>
            <a:spLocks noGrp="1"/>
          </p:cNvSpPr>
          <p:nvPr>
            <p:ph idx="1"/>
          </p:nvPr>
        </p:nvSpPr>
        <p:spPr>
          <a:xfrm>
            <a:off x="838200" y="1868155"/>
            <a:ext cx="10515600" cy="4351338"/>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The future scope of this project is to develop an application through which a patient can able to install this application in their devices and check their blood group by uploading their spectroscopic images into the application.</a:t>
            </a:r>
          </a:p>
        </p:txBody>
      </p:sp>
    </p:spTree>
    <p:extLst>
      <p:ext uri="{BB962C8B-B14F-4D97-AF65-F5344CB8AC3E}">
        <p14:creationId xmlns:p14="http://schemas.microsoft.com/office/powerpoint/2010/main" val="2456147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546409-B002-00C4-500D-3796154F5FBC}"/>
              </a:ext>
            </a:extLst>
          </p:cNvPr>
          <p:cNvSpPr>
            <a:spLocks noGrp="1"/>
          </p:cNvSpPr>
          <p:nvPr>
            <p:ph idx="1"/>
          </p:nvPr>
        </p:nvSpPr>
        <p:spPr>
          <a:xfrm>
            <a:off x="0" y="788894"/>
            <a:ext cx="12192000" cy="5388069"/>
          </a:xfrm>
          <a:solidFill>
            <a:schemeClr val="accent1">
              <a:lumMod val="20000"/>
              <a:lumOff val="80000"/>
            </a:schemeClr>
          </a:solidFill>
        </p:spPr>
        <p:txBody>
          <a:bodyPr/>
          <a:lstStyle/>
          <a:p>
            <a:pPr marL="0" indent="0">
              <a:buNone/>
            </a:pPr>
            <a:r>
              <a:rPr lang="en-US" dirty="0"/>
              <a:t>                              </a:t>
            </a:r>
          </a:p>
          <a:p>
            <a:pPr marL="0" indent="0">
              <a:buNone/>
            </a:pPr>
            <a:r>
              <a:rPr lang="en-US" dirty="0">
                <a:solidFill>
                  <a:schemeClr val="accent1">
                    <a:lumMod val="75000"/>
                  </a:schemeClr>
                </a:solidFill>
              </a:rPr>
              <a:t>                                       </a:t>
            </a:r>
          </a:p>
          <a:p>
            <a:pPr marL="0" indent="0">
              <a:buNone/>
            </a:pPr>
            <a:r>
              <a:rPr lang="en-US" sz="8000" dirty="0">
                <a:solidFill>
                  <a:schemeClr val="accent1">
                    <a:lumMod val="75000"/>
                  </a:schemeClr>
                </a:solidFill>
              </a:rPr>
              <a:t>             </a:t>
            </a:r>
          </a:p>
          <a:p>
            <a:pPr marL="0" indent="0">
              <a:buNone/>
            </a:pPr>
            <a:r>
              <a:rPr lang="en-US" sz="8000" dirty="0">
                <a:solidFill>
                  <a:schemeClr val="accent1">
                    <a:lumMod val="75000"/>
                  </a:schemeClr>
                </a:solidFill>
              </a:rPr>
              <a:t>                Thank you</a:t>
            </a:r>
            <a:endParaRPr lang="en-IN" sz="8000" dirty="0">
              <a:solidFill>
                <a:schemeClr val="accent1">
                  <a:lumMod val="75000"/>
                </a:schemeClr>
              </a:solidFill>
            </a:endParaRPr>
          </a:p>
        </p:txBody>
      </p:sp>
    </p:spTree>
    <p:extLst>
      <p:ext uri="{BB962C8B-B14F-4D97-AF65-F5344CB8AC3E}">
        <p14:creationId xmlns:p14="http://schemas.microsoft.com/office/powerpoint/2010/main" val="386229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heel(2)">
                                      <p:cBhvr>
                                        <p:cTn id="7" dur="20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3">
                                            <p:bg/>
                                          </p:spTgt>
                                        </p:tgtEl>
                                      </p:cBhvr>
                                      <p:by x="150000" y="150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0" nodeType="clickEffect">
                                  <p:stCondLst>
                                    <p:cond delay="0"/>
                                  </p:stCondLst>
                                  <p:childTnLst>
                                    <p:animScale>
                                      <p:cBhvr>
                                        <p:cTn id="15" dur="2000" fill="hold"/>
                                        <p:tgtEl>
                                          <p:spTgt spid="3">
                                            <p:txEl>
                                              <p:pRg st="0" end="0"/>
                                            </p:txEl>
                                          </p:spTgt>
                                        </p:tgtEl>
                                      </p:cBhvr>
                                      <p:by x="150000" y="150000"/>
                                    </p:animScale>
                                  </p:childTnLst>
                                </p:cTn>
                              </p:par>
                            </p:childTnLst>
                          </p:cTn>
                        </p:par>
                      </p:childTnLst>
                    </p:cTn>
                  </p:par>
                  <p:par>
                    <p:cTn id="16" fill="hold">
                      <p:stCondLst>
                        <p:cond delay="indefinite"/>
                      </p:stCondLst>
                      <p:childTnLst>
                        <p:par>
                          <p:cTn id="17" fill="hold">
                            <p:stCondLst>
                              <p:cond delay="0"/>
                            </p:stCondLst>
                            <p:childTnLst>
                              <p:par>
                                <p:cTn id="18" presetID="6" presetClass="emph" presetSubtype="0" fill="hold" grpId="0" nodeType="clickEffect">
                                  <p:stCondLst>
                                    <p:cond delay="0"/>
                                  </p:stCondLst>
                                  <p:childTnLst>
                                    <p:animScale>
                                      <p:cBhvr>
                                        <p:cTn id="19" dur="2000" fill="hold"/>
                                        <p:tgtEl>
                                          <p:spTgt spid="3">
                                            <p:txEl>
                                              <p:pRg st="1" end="1"/>
                                            </p:txEl>
                                          </p:spTgt>
                                        </p:tgtEl>
                                      </p:cBhvr>
                                      <p:by x="150000" y="150000"/>
                                    </p:animScale>
                                  </p:childTnLst>
                                </p:cTn>
                              </p:par>
                            </p:childTnLst>
                          </p:cTn>
                        </p:par>
                      </p:childTnLst>
                    </p:cTn>
                  </p:par>
                  <p:par>
                    <p:cTn id="20" fill="hold">
                      <p:stCondLst>
                        <p:cond delay="indefinite"/>
                      </p:stCondLst>
                      <p:childTnLst>
                        <p:par>
                          <p:cTn id="21" fill="hold">
                            <p:stCondLst>
                              <p:cond delay="0"/>
                            </p:stCondLst>
                            <p:childTnLst>
                              <p:par>
                                <p:cTn id="22" presetID="6" presetClass="emph" presetSubtype="0" fill="hold" grpId="0" nodeType="clickEffect">
                                  <p:stCondLst>
                                    <p:cond delay="0"/>
                                  </p:stCondLst>
                                  <p:childTnLst>
                                    <p:animScale>
                                      <p:cBhvr>
                                        <p:cTn id="23" dur="2000" fill="hold"/>
                                        <p:tgtEl>
                                          <p:spTgt spid="3">
                                            <p:txEl>
                                              <p:pRg st="2" end="2"/>
                                            </p:txEl>
                                          </p:spTgt>
                                        </p:tgtEl>
                                      </p:cBhvr>
                                      <p:by x="150000" y="150000"/>
                                    </p:animScale>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0" nodeType="clickEffect">
                                  <p:stCondLst>
                                    <p:cond delay="0"/>
                                  </p:stCondLst>
                                  <p:childTnLst>
                                    <p:animScale>
                                      <p:cBhvr>
                                        <p:cTn id="27" dur="2000" fill="hold"/>
                                        <p:tgtEl>
                                          <p:spTgt spid="3">
                                            <p:txEl>
                                              <p:pRg st="3" end="3"/>
                                            </p:txEl>
                                          </p:spTgt>
                                        </p:tgtEl>
                                      </p:cBhvr>
                                      <p:by x="150000" y="150000"/>
                                    </p:animScale>
                                  </p:childTnLst>
                                </p:cTn>
                              </p:par>
                            </p:childTnLst>
                          </p:cTn>
                        </p:par>
                      </p:childTnLst>
                    </p:cTn>
                  </p:par>
                  <p:par>
                    <p:cTn id="28" fill="hold">
                      <p:stCondLst>
                        <p:cond delay="indefinite"/>
                      </p:stCondLst>
                      <p:childTnLst>
                        <p:par>
                          <p:cTn id="29" fill="hold">
                            <p:stCondLst>
                              <p:cond delay="0"/>
                            </p:stCondLst>
                            <p:childTnLst>
                              <p:par>
                                <p:cTn id="30" presetID="7" presetClass="emph" presetSubtype="2" fill="hold" nodeType="clickEffect">
                                  <p:stCondLst>
                                    <p:cond delay="0"/>
                                  </p:stCondLst>
                                  <p:childTnLst>
                                    <p:animClr clrSpc="rgb" dir="cw">
                                      <p:cBhvr>
                                        <p:cTn id="31" dur="2000" fill="hold"/>
                                        <p:tgtEl>
                                          <p:spTgt spid="3"/>
                                        </p:tgtEl>
                                        <p:attrNameLst>
                                          <p:attrName>stroke.color</p:attrName>
                                        </p:attrNameLst>
                                      </p:cBhvr>
                                      <p:to>
                                        <a:schemeClr val="accent2"/>
                                      </p:to>
                                    </p:animClr>
                                    <p:set>
                                      <p:cBhvr>
                                        <p:cTn id="32" dur="2000" fill="hold"/>
                                        <p:tgtEl>
                                          <p:spTgt spid="3"/>
                                        </p:tgtEl>
                                        <p:attrNameLst>
                                          <p:attrName>stroke.on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21" presetClass="emph" presetSubtype="0" fill="hold" grpId="1" nodeType="clickEffect">
                                  <p:stCondLst>
                                    <p:cond delay="0"/>
                                  </p:stCondLst>
                                  <p:childTnLst>
                                    <p:animClr clrSpc="hsl" dir="cw">
                                      <p:cBhvr override="childStyle">
                                        <p:cTn id="36" dur="500" fill="hold"/>
                                        <p:tgtEl>
                                          <p:spTgt spid="3">
                                            <p:bg/>
                                          </p:spTgt>
                                        </p:tgtEl>
                                        <p:attrNameLst>
                                          <p:attrName>style.color</p:attrName>
                                        </p:attrNameLst>
                                      </p:cBhvr>
                                      <p:by>
                                        <p:hsl h="7200000" s="0" l="0"/>
                                      </p:by>
                                    </p:animClr>
                                    <p:animClr clrSpc="hsl" dir="cw">
                                      <p:cBhvr>
                                        <p:cTn id="37" dur="500" fill="hold"/>
                                        <p:tgtEl>
                                          <p:spTgt spid="3">
                                            <p:bg/>
                                          </p:spTgt>
                                        </p:tgtEl>
                                        <p:attrNameLst>
                                          <p:attrName>fillcolor</p:attrName>
                                        </p:attrNameLst>
                                      </p:cBhvr>
                                      <p:by>
                                        <p:hsl h="7200000" s="0" l="0"/>
                                      </p:by>
                                    </p:animClr>
                                    <p:animClr clrSpc="hsl" dir="cw">
                                      <p:cBhvr>
                                        <p:cTn id="38" dur="500" fill="hold"/>
                                        <p:tgtEl>
                                          <p:spTgt spid="3">
                                            <p:bg/>
                                          </p:spTgt>
                                        </p:tgtEl>
                                        <p:attrNameLst>
                                          <p:attrName>stroke.color</p:attrName>
                                        </p:attrNameLst>
                                      </p:cBhvr>
                                      <p:by>
                                        <p:hsl h="7200000" s="0" l="0"/>
                                      </p:by>
                                    </p:animClr>
                                    <p:set>
                                      <p:cBhvr>
                                        <p:cTn id="39" dur="500" fill="hold"/>
                                        <p:tgtEl>
                                          <p:spTgt spid="3">
                                            <p:bg/>
                                          </p:spTgt>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21" presetClass="emph" presetSubtype="0" fill="hold" grpId="1" nodeType="clickEffect">
                                  <p:stCondLst>
                                    <p:cond delay="0"/>
                                  </p:stCondLst>
                                  <p:childTnLst>
                                    <p:animClr clrSpc="hsl" dir="cw">
                                      <p:cBhvr override="childStyle">
                                        <p:cTn id="43" dur="500" fill="hold"/>
                                        <p:tgtEl>
                                          <p:spTgt spid="3">
                                            <p:txEl>
                                              <p:pRg st="0" end="0"/>
                                            </p:txEl>
                                          </p:spTgt>
                                        </p:tgtEl>
                                        <p:attrNameLst>
                                          <p:attrName>style.color</p:attrName>
                                        </p:attrNameLst>
                                      </p:cBhvr>
                                      <p:by>
                                        <p:hsl h="7200000" s="0" l="0"/>
                                      </p:by>
                                    </p:animClr>
                                    <p:animClr clrSpc="hsl" dir="cw">
                                      <p:cBhvr>
                                        <p:cTn id="44" dur="500" fill="hold"/>
                                        <p:tgtEl>
                                          <p:spTgt spid="3">
                                            <p:txEl>
                                              <p:pRg st="0" end="0"/>
                                            </p:txEl>
                                          </p:spTgt>
                                        </p:tgtEl>
                                        <p:attrNameLst>
                                          <p:attrName>fillcolor</p:attrName>
                                        </p:attrNameLst>
                                      </p:cBhvr>
                                      <p:by>
                                        <p:hsl h="7200000" s="0" l="0"/>
                                      </p:by>
                                    </p:animClr>
                                    <p:animClr clrSpc="hsl" dir="cw">
                                      <p:cBhvr>
                                        <p:cTn id="45" dur="500" fill="hold"/>
                                        <p:tgtEl>
                                          <p:spTgt spid="3">
                                            <p:txEl>
                                              <p:pRg st="0" end="0"/>
                                            </p:txEl>
                                          </p:spTgt>
                                        </p:tgtEl>
                                        <p:attrNameLst>
                                          <p:attrName>stroke.color</p:attrName>
                                        </p:attrNameLst>
                                      </p:cBhvr>
                                      <p:by>
                                        <p:hsl h="7200000" s="0" l="0"/>
                                      </p:by>
                                    </p:animClr>
                                    <p:set>
                                      <p:cBhvr>
                                        <p:cTn id="46" dur="500" fill="hold"/>
                                        <p:tgtEl>
                                          <p:spTgt spid="3">
                                            <p:txEl>
                                              <p:pRg st="0" end="0"/>
                                            </p:txEl>
                                          </p:spTgt>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21" presetClass="emph" presetSubtype="0" fill="hold" grpId="1" nodeType="clickEffect">
                                  <p:stCondLst>
                                    <p:cond delay="0"/>
                                  </p:stCondLst>
                                  <p:childTnLst>
                                    <p:animClr clrSpc="hsl" dir="cw">
                                      <p:cBhvr override="childStyle">
                                        <p:cTn id="50" dur="500" fill="hold"/>
                                        <p:tgtEl>
                                          <p:spTgt spid="3">
                                            <p:txEl>
                                              <p:pRg st="1" end="1"/>
                                            </p:txEl>
                                          </p:spTgt>
                                        </p:tgtEl>
                                        <p:attrNameLst>
                                          <p:attrName>style.color</p:attrName>
                                        </p:attrNameLst>
                                      </p:cBhvr>
                                      <p:by>
                                        <p:hsl h="7200000" s="0" l="0"/>
                                      </p:by>
                                    </p:animClr>
                                    <p:animClr clrSpc="hsl" dir="cw">
                                      <p:cBhvr>
                                        <p:cTn id="51" dur="500" fill="hold"/>
                                        <p:tgtEl>
                                          <p:spTgt spid="3">
                                            <p:txEl>
                                              <p:pRg st="1" end="1"/>
                                            </p:txEl>
                                          </p:spTgt>
                                        </p:tgtEl>
                                        <p:attrNameLst>
                                          <p:attrName>fillcolor</p:attrName>
                                        </p:attrNameLst>
                                      </p:cBhvr>
                                      <p:by>
                                        <p:hsl h="7200000" s="0" l="0"/>
                                      </p:by>
                                    </p:animClr>
                                    <p:animClr clrSpc="hsl" dir="cw">
                                      <p:cBhvr>
                                        <p:cTn id="52" dur="500" fill="hold"/>
                                        <p:tgtEl>
                                          <p:spTgt spid="3">
                                            <p:txEl>
                                              <p:pRg st="1" end="1"/>
                                            </p:txEl>
                                          </p:spTgt>
                                        </p:tgtEl>
                                        <p:attrNameLst>
                                          <p:attrName>stroke.color</p:attrName>
                                        </p:attrNameLst>
                                      </p:cBhvr>
                                      <p:by>
                                        <p:hsl h="7200000" s="0" l="0"/>
                                      </p:by>
                                    </p:animClr>
                                    <p:set>
                                      <p:cBhvr>
                                        <p:cTn id="53" dur="500" fill="hold"/>
                                        <p:tgtEl>
                                          <p:spTgt spid="3">
                                            <p:txEl>
                                              <p:pRg st="1" end="1"/>
                                            </p:txEl>
                                          </p:spTgt>
                                        </p:tgtEl>
                                        <p:attrNameLst>
                                          <p:attrName>fill.type</p:attrName>
                                        </p:attrNameLst>
                                      </p:cBhvr>
                                      <p:to>
                                        <p:strVal val="solid"/>
                                      </p:to>
                                    </p:set>
                                  </p:childTnLst>
                                </p:cTn>
                              </p:par>
                            </p:childTnLst>
                          </p:cTn>
                        </p:par>
                      </p:childTnLst>
                    </p:cTn>
                  </p:par>
                  <p:par>
                    <p:cTn id="54" fill="hold">
                      <p:stCondLst>
                        <p:cond delay="indefinite"/>
                      </p:stCondLst>
                      <p:childTnLst>
                        <p:par>
                          <p:cTn id="55" fill="hold">
                            <p:stCondLst>
                              <p:cond delay="0"/>
                            </p:stCondLst>
                            <p:childTnLst>
                              <p:par>
                                <p:cTn id="56" presetID="21" presetClass="emph" presetSubtype="0" fill="hold" grpId="1" nodeType="clickEffect">
                                  <p:stCondLst>
                                    <p:cond delay="0"/>
                                  </p:stCondLst>
                                  <p:childTnLst>
                                    <p:animClr clrSpc="hsl" dir="cw">
                                      <p:cBhvr override="childStyle">
                                        <p:cTn id="57" dur="500" fill="hold"/>
                                        <p:tgtEl>
                                          <p:spTgt spid="3">
                                            <p:txEl>
                                              <p:pRg st="2" end="2"/>
                                            </p:txEl>
                                          </p:spTgt>
                                        </p:tgtEl>
                                        <p:attrNameLst>
                                          <p:attrName>style.color</p:attrName>
                                        </p:attrNameLst>
                                      </p:cBhvr>
                                      <p:by>
                                        <p:hsl h="7200000" s="0" l="0"/>
                                      </p:by>
                                    </p:animClr>
                                    <p:animClr clrSpc="hsl" dir="cw">
                                      <p:cBhvr>
                                        <p:cTn id="58" dur="500" fill="hold"/>
                                        <p:tgtEl>
                                          <p:spTgt spid="3">
                                            <p:txEl>
                                              <p:pRg st="2" end="2"/>
                                            </p:txEl>
                                          </p:spTgt>
                                        </p:tgtEl>
                                        <p:attrNameLst>
                                          <p:attrName>fillcolor</p:attrName>
                                        </p:attrNameLst>
                                      </p:cBhvr>
                                      <p:by>
                                        <p:hsl h="7200000" s="0" l="0"/>
                                      </p:by>
                                    </p:animClr>
                                    <p:animClr clrSpc="hsl" dir="cw">
                                      <p:cBhvr>
                                        <p:cTn id="59" dur="500" fill="hold"/>
                                        <p:tgtEl>
                                          <p:spTgt spid="3">
                                            <p:txEl>
                                              <p:pRg st="2" end="2"/>
                                            </p:txEl>
                                          </p:spTgt>
                                        </p:tgtEl>
                                        <p:attrNameLst>
                                          <p:attrName>stroke.color</p:attrName>
                                        </p:attrNameLst>
                                      </p:cBhvr>
                                      <p:by>
                                        <p:hsl h="7200000" s="0" l="0"/>
                                      </p:by>
                                    </p:animClr>
                                    <p:set>
                                      <p:cBhvr>
                                        <p:cTn id="60" dur="500" fill="hold"/>
                                        <p:tgtEl>
                                          <p:spTgt spid="3">
                                            <p:txEl>
                                              <p:pRg st="2" end="2"/>
                                            </p:txEl>
                                          </p:spTgt>
                                        </p:tgtEl>
                                        <p:attrNameLst>
                                          <p:attrName>fill.type</p:attrName>
                                        </p:attrNameLst>
                                      </p:cBhvr>
                                      <p:to>
                                        <p:strVal val="solid"/>
                                      </p:to>
                                    </p:set>
                                  </p:childTnLst>
                                </p:cTn>
                              </p:par>
                            </p:childTnLst>
                          </p:cTn>
                        </p:par>
                      </p:childTnLst>
                    </p:cTn>
                  </p:par>
                  <p:par>
                    <p:cTn id="61" fill="hold">
                      <p:stCondLst>
                        <p:cond delay="indefinite"/>
                      </p:stCondLst>
                      <p:childTnLst>
                        <p:par>
                          <p:cTn id="62" fill="hold">
                            <p:stCondLst>
                              <p:cond delay="0"/>
                            </p:stCondLst>
                            <p:childTnLst>
                              <p:par>
                                <p:cTn id="63" presetID="21" presetClass="emph" presetSubtype="0" fill="hold" grpId="1" nodeType="clickEffect">
                                  <p:stCondLst>
                                    <p:cond delay="0"/>
                                  </p:stCondLst>
                                  <p:childTnLst>
                                    <p:animClr clrSpc="hsl" dir="cw">
                                      <p:cBhvr override="childStyle">
                                        <p:cTn id="64" dur="500" fill="hold"/>
                                        <p:tgtEl>
                                          <p:spTgt spid="3">
                                            <p:txEl>
                                              <p:pRg st="3" end="3"/>
                                            </p:txEl>
                                          </p:spTgt>
                                        </p:tgtEl>
                                        <p:attrNameLst>
                                          <p:attrName>style.color</p:attrName>
                                        </p:attrNameLst>
                                      </p:cBhvr>
                                      <p:by>
                                        <p:hsl h="7200000" s="0" l="0"/>
                                      </p:by>
                                    </p:animClr>
                                    <p:animClr clrSpc="hsl" dir="cw">
                                      <p:cBhvr>
                                        <p:cTn id="65" dur="500" fill="hold"/>
                                        <p:tgtEl>
                                          <p:spTgt spid="3">
                                            <p:txEl>
                                              <p:pRg st="3" end="3"/>
                                            </p:txEl>
                                          </p:spTgt>
                                        </p:tgtEl>
                                        <p:attrNameLst>
                                          <p:attrName>fillcolor</p:attrName>
                                        </p:attrNameLst>
                                      </p:cBhvr>
                                      <p:by>
                                        <p:hsl h="7200000" s="0" l="0"/>
                                      </p:by>
                                    </p:animClr>
                                    <p:animClr clrSpc="hsl" dir="cw">
                                      <p:cBhvr>
                                        <p:cTn id="66" dur="500" fill="hold"/>
                                        <p:tgtEl>
                                          <p:spTgt spid="3">
                                            <p:txEl>
                                              <p:pRg st="3" end="3"/>
                                            </p:txEl>
                                          </p:spTgt>
                                        </p:tgtEl>
                                        <p:attrNameLst>
                                          <p:attrName>stroke.color</p:attrName>
                                        </p:attrNameLst>
                                      </p:cBhvr>
                                      <p:by>
                                        <p:hsl h="7200000" s="0" l="0"/>
                                      </p:by>
                                    </p:animClr>
                                    <p:set>
                                      <p:cBhvr>
                                        <p:cTn id="67"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 grpId="1"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AEF23-182B-0E69-4637-D18F8362A8FB}"/>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Abstract:</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A1B6B0-2193-A09F-8B8A-E6B8DCD5AD79}"/>
              </a:ext>
            </a:extLst>
          </p:cNvPr>
          <p:cNvSpPr>
            <a:spLocks noGrp="1"/>
          </p:cNvSpPr>
          <p:nvPr>
            <p:ph idx="1"/>
          </p:nvPr>
        </p:nvSpPr>
        <p:spPr>
          <a:xfrm>
            <a:off x="663388" y="1690688"/>
            <a:ext cx="10690412" cy="4351338"/>
          </a:xfrm>
        </p:spPr>
        <p:txBody>
          <a:bodyPr>
            <a:normAutofit/>
          </a:bodyPr>
          <a:lstStyle/>
          <a:p>
            <a:pPr marL="36576" indent="0">
              <a:buNone/>
            </a:pPr>
            <a:r>
              <a:rPr lang="en-US" sz="2400" dirty="0">
                <a:latin typeface="Times New Roman" panose="02020603050405020304" pitchFamily="18" charset="0"/>
                <a:cs typeface="Times New Roman" panose="02020603050405020304" pitchFamily="18" charset="0"/>
              </a:rPr>
              <a:t>Determining blood type is essential including in emergency situation. Currently, these tests are performed manually by technicians, which can lead to human errors. Various systems have been developed to automate these tests, but none is able to perform the analysis in time for emergency situations. </a:t>
            </a:r>
          </a:p>
          <a:p>
            <a:pPr marL="36576" indent="0">
              <a:buNone/>
            </a:pPr>
            <a:r>
              <a:rPr lang="en-US" sz="2400" dirty="0">
                <a:latin typeface="Times New Roman" panose="02020603050405020304" pitchFamily="18" charset="0"/>
                <a:cs typeface="Times New Roman" panose="02020603050405020304" pitchFamily="18" charset="0"/>
              </a:rPr>
              <a:t>This work aims to develop an automatic system to perform the tests in a short period of time, adapting to emergency situations. In this project, A images of Blood sample for detection taken as input and we are applying different image processing Techniques and Feature extraction process to detect the blood group. </a:t>
            </a:r>
          </a:p>
          <a:p>
            <a:pPr marL="36576" indent="0">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0776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1286-95FE-86F1-C073-F75573EACA8A}"/>
              </a:ext>
            </a:extLst>
          </p:cNvPr>
          <p:cNvSpPr>
            <a:spLocks noGrp="1"/>
          </p:cNvSpPr>
          <p:nvPr>
            <p:ph type="title"/>
          </p:nvPr>
        </p:nvSpPr>
        <p:spPr>
          <a:xfrm>
            <a:off x="838200" y="338231"/>
            <a:ext cx="10515600" cy="1325563"/>
          </a:xfrm>
        </p:spPr>
        <p:txBody>
          <a:bodyPr>
            <a:normAutofit/>
          </a:bodyPr>
          <a:lstStyle/>
          <a:p>
            <a:r>
              <a:rPr lang="en-US" sz="4600" b="1" u="sng" dirty="0">
                <a:latin typeface="Times New Roman" panose="02020603050405020304" pitchFamily="18" charset="0"/>
                <a:cs typeface="Times New Roman" panose="02020603050405020304" pitchFamily="18" charset="0"/>
              </a:rPr>
              <a:t>Literature survey:</a:t>
            </a:r>
            <a:endParaRPr lang="en-IN" sz="4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DB41FF-0C70-89D1-3D8B-3B860D2E525B}"/>
              </a:ext>
            </a:extLst>
          </p:cNvPr>
          <p:cNvSpPr>
            <a:spLocks noGrp="1"/>
          </p:cNvSpPr>
          <p:nvPr>
            <p:ph idx="1"/>
          </p:nvPr>
        </p:nvSpPr>
        <p:spPr>
          <a:xfrm>
            <a:off x="838200" y="1524000"/>
            <a:ext cx="10515600" cy="4652963"/>
          </a:xfrm>
        </p:spPr>
        <p:txBody>
          <a:bodyPr>
            <a:normAutofit fontScale="77500" lnSpcReduction="20000"/>
          </a:bodyPr>
          <a:lstStyle/>
          <a:p>
            <a:pPr marL="0" marR="9525" lvl="0" indent="0" algn="just" fontAlgn="base">
              <a:lnSpc>
                <a:spcPct val="102000"/>
              </a:lnSpc>
              <a:spcAft>
                <a:spcPts val="75"/>
              </a:spcAft>
              <a:buClr>
                <a:srgbClr val="000000"/>
              </a:buClr>
              <a:buSzPts val="1200"/>
              <a:buNone/>
            </a:pPr>
            <a: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0" marR="9525" lvl="0" indent="0" algn="just" fontAlgn="base">
              <a:lnSpc>
                <a:spcPct val="102000"/>
              </a:lnSpc>
              <a:spcAft>
                <a:spcPts val="75"/>
              </a:spcAft>
              <a:buClr>
                <a:srgbClr val="000000"/>
              </a:buClr>
              <a:buSzPts val="1200"/>
              <a:buNone/>
            </a:pPr>
            <a:endPar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marR="9525" lvl="0" indent="0" algn="just" fontAlgn="base">
              <a:lnSpc>
                <a:spcPct val="102000"/>
              </a:lnSpc>
              <a:spcAft>
                <a:spcPts val="75"/>
              </a:spcAft>
              <a:buClr>
                <a:srgbClr val="000000"/>
              </a:buClr>
              <a:buSzPts val="1200"/>
              <a:buNone/>
            </a:pPr>
            <a:r>
              <a:rPr lang="en-IN" sz="31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Title </a:t>
            </a:r>
            <a:r>
              <a:rPr lang="en-IN" sz="31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ABO blood Group detection Based on Image Processing Technology.</a:t>
            </a:r>
          </a:p>
          <a:p>
            <a:pPr marL="0" marR="9525" lvl="0" indent="0" algn="just" fontAlgn="base">
              <a:lnSpc>
                <a:spcPct val="102000"/>
              </a:lnSpc>
              <a:spcAft>
                <a:spcPts val="75"/>
              </a:spcAft>
              <a:buClr>
                <a:srgbClr val="000000"/>
              </a:buClr>
              <a:buSzPts val="1200"/>
              <a:buNone/>
            </a:pPr>
            <a:endParaRPr lang="en-IN" sz="31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marR="9525" lvl="0" indent="0" algn="just" fontAlgn="base">
              <a:lnSpc>
                <a:spcPct val="102000"/>
              </a:lnSpc>
              <a:spcAft>
                <a:spcPts val="75"/>
              </a:spcAft>
              <a:buClr>
                <a:srgbClr val="000000"/>
              </a:buClr>
              <a:buSzPts val="1200"/>
              <a:buNone/>
            </a:pPr>
            <a:r>
              <a:rPr lang="en-IN" sz="31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Authors:</a:t>
            </a:r>
            <a:r>
              <a:rPr lang="en-IN" sz="31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Yue-fang Dong, Wei- </a:t>
            </a:r>
            <a:r>
              <a:rPr lang="en-IN" sz="31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wei</a:t>
            </a:r>
            <a:r>
              <a:rPr lang="en-IN" sz="31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Fu , </a:t>
            </a:r>
            <a:r>
              <a:rPr lang="en-IN" sz="31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Zhe</a:t>
            </a:r>
            <a:r>
              <a:rPr lang="en-IN" sz="31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Zhou , </a:t>
            </a:r>
            <a:r>
              <a:rPr lang="en-IN" sz="31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Nian</a:t>
            </a:r>
            <a:r>
              <a:rPr lang="en-IN" sz="31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Chen</a:t>
            </a:r>
          </a:p>
          <a:p>
            <a:pPr marL="0" marR="9525" lvl="0" indent="0" algn="just" fontAlgn="base">
              <a:lnSpc>
                <a:spcPct val="102000"/>
              </a:lnSpc>
              <a:spcAft>
                <a:spcPts val="75"/>
              </a:spcAft>
              <a:buClr>
                <a:srgbClr val="000000"/>
              </a:buClr>
              <a:buSzPts val="1200"/>
              <a:buNone/>
            </a:pPr>
            <a:r>
              <a:rPr lang="en-IN" sz="31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0" marR="9525" lvl="0" indent="0" algn="just" fontAlgn="base">
              <a:lnSpc>
                <a:spcPct val="102000"/>
              </a:lnSpc>
              <a:spcAft>
                <a:spcPts val="75"/>
              </a:spcAft>
              <a:buClr>
                <a:srgbClr val="000000"/>
              </a:buClr>
              <a:buSzPts val="1200"/>
              <a:buNone/>
            </a:pPr>
            <a:r>
              <a:rPr lang="en-IN" sz="3100"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Summary:</a:t>
            </a:r>
            <a:endParaRPr lang="en-IN" sz="31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marR="9525" lvl="0" indent="0" algn="just" fontAlgn="base">
              <a:lnSpc>
                <a:spcPct val="102000"/>
              </a:lnSpc>
              <a:spcAft>
                <a:spcPts val="75"/>
              </a:spcAft>
              <a:buClr>
                <a:srgbClr val="000000"/>
              </a:buClr>
              <a:buSzPts val="1200"/>
              <a:buNone/>
            </a:pPr>
            <a:r>
              <a:rPr lang="en-IN" sz="3100" dirty="0">
                <a:latin typeface="Times New Roman" panose="02020603050405020304" pitchFamily="18" charset="0"/>
                <a:cs typeface="Times New Roman" panose="02020603050405020304" pitchFamily="18" charset="0"/>
              </a:rPr>
              <a:t>This Project Uses Image processing to detect the blood Group. Firstly the image of the disk region is segmented and identified automatically. Then the characteristic parameters of ABO blood group are extracted according to the </a:t>
            </a:r>
            <a:r>
              <a:rPr lang="en-IN" sz="3100" dirty="0" err="1">
                <a:latin typeface="Times New Roman" panose="02020603050405020304" pitchFamily="18" charset="0"/>
                <a:cs typeface="Times New Roman" panose="02020603050405020304" pitchFamily="18" charset="0"/>
              </a:rPr>
              <a:t>gray</a:t>
            </a:r>
            <a:r>
              <a:rPr lang="en-IN" sz="3100" dirty="0">
                <a:latin typeface="Times New Roman" panose="02020603050405020304" pitchFamily="18" charset="0"/>
                <a:cs typeface="Times New Roman" panose="02020603050405020304" pitchFamily="18" charset="0"/>
              </a:rPr>
              <a:t> level distribution of Image. Finally combined with agglutination reaction between antigen and antibody, the final blood group was determined.</a:t>
            </a:r>
          </a:p>
          <a:p>
            <a:pPr marL="0" marR="9525" lvl="0" indent="0" algn="just" fontAlgn="base">
              <a:lnSpc>
                <a:spcPct val="102000"/>
              </a:lnSpc>
              <a:spcAft>
                <a:spcPts val="75"/>
              </a:spcAft>
              <a:buClr>
                <a:srgbClr val="000000"/>
              </a:buClr>
              <a:buSzPts val="1200"/>
              <a:buNone/>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208498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EBEF-DF97-8286-2972-9CDD9B46EA72}"/>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Literature Survey:</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FA9F0-87C7-32B2-E524-917E317C3B12}"/>
              </a:ext>
            </a:extLst>
          </p:cNvPr>
          <p:cNvSpPr>
            <a:spLocks noGrp="1"/>
          </p:cNvSpPr>
          <p:nvPr>
            <p:ph idx="1"/>
          </p:nvPr>
        </p:nvSpPr>
        <p:spPr/>
        <p:txBody>
          <a:bodyPr/>
          <a:lstStyle/>
          <a:p>
            <a:endParaRPr lang="en-US" dirty="0"/>
          </a:p>
          <a:p>
            <a:pPr marL="0" marR="9525" lvl="0" indent="0" algn="just" fontAlgn="base">
              <a:lnSpc>
                <a:spcPct val="102000"/>
              </a:lnSpc>
              <a:spcAft>
                <a:spcPts val="75"/>
              </a:spcAft>
              <a:buClr>
                <a:srgbClr val="000000"/>
              </a:buClr>
              <a:buSzPts val="1200"/>
              <a:buNone/>
            </a:pPr>
            <a:r>
              <a:rPr lang="en-IN" sz="2200" b="1" dirty="0">
                <a:latin typeface="Times New Roman" panose="02020603050405020304" pitchFamily="18" charset="0"/>
                <a:cs typeface="Times New Roman" panose="02020603050405020304" pitchFamily="18" charset="0"/>
              </a:rPr>
              <a:t>Title</a:t>
            </a:r>
            <a:r>
              <a:rPr lang="en-IN" sz="2200" dirty="0">
                <a:latin typeface="Times New Roman" panose="02020603050405020304" pitchFamily="18" charset="0"/>
                <a:cs typeface="Times New Roman" panose="02020603050405020304" pitchFamily="18" charset="0"/>
              </a:rPr>
              <a:t> : Image Processing based detection &amp; classification of blood group using </a:t>
            </a:r>
            <a:r>
              <a:rPr lang="en-IN" sz="2200" dirty="0" err="1">
                <a:latin typeface="Times New Roman" panose="02020603050405020304" pitchFamily="18" charset="0"/>
                <a:cs typeface="Times New Roman" panose="02020603050405020304" pitchFamily="18" charset="0"/>
              </a:rPr>
              <a:t>color</a:t>
            </a:r>
            <a:r>
              <a:rPr lang="en-IN" sz="2200" dirty="0">
                <a:latin typeface="Times New Roman" panose="02020603050405020304" pitchFamily="18" charset="0"/>
                <a:cs typeface="Times New Roman" panose="02020603050405020304" pitchFamily="18" charset="0"/>
              </a:rPr>
              <a:t>  </a:t>
            </a:r>
          </a:p>
          <a:p>
            <a:pPr marL="0" marR="9525" lvl="0" indent="0" algn="just" fontAlgn="base">
              <a:lnSpc>
                <a:spcPct val="102000"/>
              </a:lnSpc>
              <a:spcAft>
                <a:spcPts val="75"/>
              </a:spcAft>
              <a:buClr>
                <a:srgbClr val="000000"/>
              </a:buClr>
              <a:buSzPts val="1200"/>
              <a:buNone/>
            </a:pPr>
            <a:r>
              <a:rPr lang="en-IN" sz="2200" dirty="0">
                <a:latin typeface="Times New Roman" panose="02020603050405020304" pitchFamily="18" charset="0"/>
                <a:cs typeface="Times New Roman" panose="02020603050405020304" pitchFamily="18" charset="0"/>
              </a:rPr>
              <a:t>              Images.</a:t>
            </a:r>
          </a:p>
          <a:p>
            <a:pPr marL="0" marR="9525" lvl="0" indent="0" algn="just" fontAlgn="base">
              <a:lnSpc>
                <a:spcPct val="102000"/>
              </a:lnSpc>
              <a:spcAft>
                <a:spcPts val="75"/>
              </a:spcAft>
              <a:buClr>
                <a:srgbClr val="000000"/>
              </a:buClr>
              <a:buSzPts val="1200"/>
              <a:buNone/>
            </a:pPr>
            <a:r>
              <a:rPr lang="en-IN" sz="2200" b="1" dirty="0">
                <a:latin typeface="Times New Roman" panose="02020603050405020304" pitchFamily="18" charset="0"/>
                <a:cs typeface="Times New Roman" panose="02020603050405020304" pitchFamily="18" charset="0"/>
              </a:rPr>
              <a:t>Authors</a:t>
            </a:r>
            <a:r>
              <a:rPr lang="en-IN" sz="2200" dirty="0">
                <a:latin typeface="Times New Roman" panose="02020603050405020304" pitchFamily="18" charset="0"/>
                <a:cs typeface="Times New Roman" panose="02020603050405020304" pitchFamily="18" charset="0"/>
              </a:rPr>
              <a:t>: Abubakar </a:t>
            </a:r>
            <a:r>
              <a:rPr lang="en-IN" sz="2200" dirty="0" err="1">
                <a:latin typeface="Times New Roman" panose="02020603050405020304" pitchFamily="18" charset="0"/>
                <a:cs typeface="Times New Roman" panose="02020603050405020304" pitchFamily="18" charset="0"/>
              </a:rPr>
              <a:t>Yamin</a:t>
            </a:r>
            <a:r>
              <a:rPr lang="en-IN" sz="2200" dirty="0">
                <a:latin typeface="Times New Roman" panose="02020603050405020304" pitchFamily="18" charset="0"/>
                <a:cs typeface="Times New Roman" panose="02020603050405020304" pitchFamily="18" charset="0"/>
              </a:rPr>
              <a:t> , Faisal Imran, Usman Akbar ,Syed Hassan Tanvir.   </a:t>
            </a:r>
          </a:p>
          <a:p>
            <a:pPr marL="0" marR="9525" lvl="0" indent="0" algn="just" fontAlgn="base">
              <a:lnSpc>
                <a:spcPct val="102000"/>
              </a:lnSpc>
              <a:spcAft>
                <a:spcPts val="75"/>
              </a:spcAft>
              <a:buClr>
                <a:srgbClr val="000000"/>
              </a:buClr>
              <a:buSzPts val="1200"/>
              <a:buNone/>
            </a:pPr>
            <a:r>
              <a:rPr lang="en-IN" sz="2200" b="1" dirty="0">
                <a:latin typeface="Times New Roman" panose="02020603050405020304" pitchFamily="18" charset="0"/>
                <a:cs typeface="Times New Roman" panose="02020603050405020304" pitchFamily="18" charset="0"/>
              </a:rPr>
              <a:t>Summary:</a:t>
            </a:r>
          </a:p>
          <a:p>
            <a:pPr marL="0" marR="9525" lvl="0" indent="0" algn="just" fontAlgn="base">
              <a:lnSpc>
                <a:spcPct val="102000"/>
              </a:lnSpc>
              <a:spcAft>
                <a:spcPts val="75"/>
              </a:spcAft>
              <a:buClr>
                <a:srgbClr val="000000"/>
              </a:buClr>
              <a:buSzPts val="1200"/>
              <a:buNone/>
            </a:pPr>
            <a:r>
              <a:rPr lang="en-IN" sz="2200" dirty="0">
                <a:latin typeface="Times New Roman" panose="02020603050405020304" pitchFamily="18" charset="0"/>
                <a:cs typeface="Times New Roman" panose="02020603050405020304" pitchFamily="18" charset="0"/>
              </a:rPr>
              <a:t>This Project is Based on Image Processing . This is Useful for Real-Time Applications. various Steps are performed in this project to detect the blood Group.</a:t>
            </a:r>
          </a:p>
          <a:p>
            <a:pPr marL="0" marR="9525" lvl="0" indent="0" algn="just" fontAlgn="base">
              <a:lnSpc>
                <a:spcPct val="102000"/>
              </a:lnSpc>
              <a:spcAft>
                <a:spcPts val="75"/>
              </a:spcAft>
              <a:buClr>
                <a:srgbClr val="000000"/>
              </a:buClr>
              <a:buSzPts val="1200"/>
              <a:buNone/>
            </a:pPr>
            <a:r>
              <a:rPr lang="en-IN" sz="2200" dirty="0">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531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48B8-1077-6632-4A78-BF6CA80781A2}"/>
              </a:ext>
            </a:extLst>
          </p:cNvPr>
          <p:cNvSpPr>
            <a:spLocks noGrp="1"/>
          </p:cNvSpPr>
          <p:nvPr>
            <p:ph type="title"/>
          </p:nvPr>
        </p:nvSpPr>
        <p:spPr/>
        <p:txBody>
          <a:bodyPr>
            <a:normAutofit/>
          </a:bodyPr>
          <a:lstStyle/>
          <a:p>
            <a:r>
              <a:rPr lang="en-US" b="1" u="sng" dirty="0">
                <a:latin typeface="Times New Roman" panose="02020603050405020304" pitchFamily="18" charset="0"/>
                <a:ea typeface="+mn-ea"/>
                <a:cs typeface="Times New Roman" panose="02020603050405020304" pitchFamily="18" charset="0"/>
              </a:rPr>
              <a:t>Literature Survey:</a:t>
            </a:r>
            <a:endParaRPr lang="en-IN" b="1" u="sng" dirty="0">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89E8FC52-A766-05DE-F295-D7D80D2FAE59}"/>
              </a:ext>
            </a:extLst>
          </p:cNvPr>
          <p:cNvSpPr>
            <a:spLocks noGrp="1"/>
          </p:cNvSpPr>
          <p:nvPr>
            <p:ph idx="1"/>
          </p:nvPr>
        </p:nvSpPr>
        <p:spPr/>
        <p:txBody>
          <a:bodyPr>
            <a:normAutofit/>
          </a:body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Title</a:t>
            </a:r>
            <a:r>
              <a:rPr lang="en-IN" sz="2200" dirty="0">
                <a:latin typeface="Times New Roman" panose="02020603050405020304" pitchFamily="18" charset="0"/>
                <a:cs typeface="Times New Roman" panose="02020603050405020304" pitchFamily="18" charset="0"/>
              </a:rPr>
              <a:t>: An association between fingerprint patterns with blood group and lifestyle based  </a:t>
            </a:r>
          </a:p>
          <a:p>
            <a:pPr marL="0" indent="0">
              <a:buNone/>
            </a:pPr>
            <a:r>
              <a:rPr lang="en-IN" sz="2200" dirty="0">
                <a:latin typeface="Times New Roman" panose="02020603050405020304" pitchFamily="18" charset="0"/>
                <a:cs typeface="Times New Roman" panose="02020603050405020304" pitchFamily="18" charset="0"/>
              </a:rPr>
              <a:t> diseases.  </a:t>
            </a:r>
          </a:p>
          <a:p>
            <a:pPr marL="0" indent="0">
              <a:buNone/>
            </a:pPr>
            <a:r>
              <a:rPr lang="en-IN" sz="2200" b="1" dirty="0">
                <a:latin typeface="Times New Roman" panose="02020603050405020304" pitchFamily="18" charset="0"/>
                <a:cs typeface="Times New Roman" panose="02020603050405020304" pitchFamily="18" charset="0"/>
              </a:rPr>
              <a:t>Authors</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VijayaKumar</a:t>
            </a:r>
            <a:r>
              <a:rPr lang="en-IN" sz="2200" dirty="0">
                <a:latin typeface="Times New Roman" panose="02020603050405020304" pitchFamily="18" charset="0"/>
                <a:cs typeface="Times New Roman" panose="02020603050405020304" pitchFamily="18" charset="0"/>
              </a:rPr>
              <a:t> Patil, </a:t>
            </a:r>
            <a:r>
              <a:rPr lang="en-IN" sz="2200" dirty="0" err="1">
                <a:latin typeface="Times New Roman" panose="02020603050405020304" pitchFamily="18" charset="0"/>
                <a:cs typeface="Times New Roman" panose="02020603050405020304" pitchFamily="18" charset="0"/>
              </a:rPr>
              <a:t>D.R.Ingle</a:t>
            </a:r>
            <a:r>
              <a:rPr lang="en-IN" sz="2200" dirty="0">
                <a:latin typeface="Times New Roman" panose="02020603050405020304" pitchFamily="18" charset="0"/>
                <a:cs typeface="Times New Roman" panose="02020603050405020304" pitchFamily="18" charset="0"/>
              </a:rPr>
              <a:t>. </a:t>
            </a:r>
          </a:p>
          <a:p>
            <a:pPr marL="0" indent="0">
              <a:buNone/>
            </a:pPr>
            <a:r>
              <a:rPr lang="en-IN" sz="2200" b="1" dirty="0">
                <a:latin typeface="Times New Roman" panose="02020603050405020304" pitchFamily="18" charset="0"/>
                <a:cs typeface="Times New Roman" panose="02020603050405020304" pitchFamily="18" charset="0"/>
              </a:rPr>
              <a:t>Summary:</a:t>
            </a:r>
          </a:p>
          <a:p>
            <a:pPr marL="0" indent="0">
              <a:buNone/>
            </a:pPr>
            <a:r>
              <a:rPr lang="en-IN" sz="2200" dirty="0">
                <a:latin typeface="Times New Roman" panose="02020603050405020304" pitchFamily="18" charset="0"/>
                <a:cs typeface="Times New Roman" panose="02020603050405020304" pitchFamily="18" charset="0"/>
              </a:rPr>
              <a:t>In this paper, The problem of blood group identification and analysis of diseases those arises with aging like hypertension , type 2-diabetes from a fingerprint by analysing their patterns correlation with blood group and age of an individual.</a:t>
            </a:r>
          </a:p>
          <a:p>
            <a:pPr marL="0" indent="0">
              <a:buNone/>
            </a:pPr>
            <a:r>
              <a:rPr lang="en-IN" sz="2200" dirty="0">
                <a:latin typeface="Times New Roman" panose="02020603050405020304" pitchFamily="18" charset="0"/>
                <a:cs typeface="Times New Roman" panose="02020603050405020304" pitchFamily="18" charset="0"/>
              </a:rPr>
              <a:t>  </a:t>
            </a: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68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571B-A96F-CB17-44F0-2A1A7A75DA23}"/>
              </a:ext>
            </a:extLst>
          </p:cNvPr>
          <p:cNvSpPr>
            <a:spLocks noGrp="1"/>
          </p:cNvSpPr>
          <p:nvPr>
            <p:ph type="title"/>
          </p:nvPr>
        </p:nvSpPr>
        <p:spPr/>
        <p:txBody>
          <a:bodyPr>
            <a:normAutofit/>
          </a:bodyPr>
          <a:lstStyle/>
          <a:p>
            <a:r>
              <a:rPr lang="en-US" sz="4600" b="1" u="sng" dirty="0">
                <a:latin typeface="Times New Roman" panose="02020603050405020304" pitchFamily="18" charset="0"/>
                <a:cs typeface="Times New Roman" panose="02020603050405020304" pitchFamily="18" charset="0"/>
              </a:rPr>
              <a:t>Objectives:</a:t>
            </a:r>
            <a:endParaRPr lang="en-IN" sz="4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579E52-451C-3570-A715-03B24185A939}"/>
              </a:ext>
            </a:extLst>
          </p:cNvPr>
          <p:cNvSpPr>
            <a:spLocks noGrp="1"/>
          </p:cNvSpPr>
          <p:nvPr>
            <p:ph idx="1"/>
          </p:nvPr>
        </p:nvSpPr>
        <p:spPr>
          <a:xfrm>
            <a:off x="838200" y="1554480"/>
            <a:ext cx="10515600" cy="4938395"/>
          </a:xfrm>
        </p:spPr>
        <p:txBody>
          <a:bodyPr>
            <a:normAutofit/>
          </a:bodyPr>
          <a:lstStyle/>
          <a:p>
            <a:pPr>
              <a:buFont typeface="Wingdings" panose="05000000000000000000" pitchFamily="2" charset="2"/>
              <a:buChar char="Ø"/>
            </a:pPr>
            <a:r>
              <a:rPr lang="en-IN" sz="2000" dirty="0">
                <a:solidFill>
                  <a:srgbClr val="000000"/>
                </a:solidFill>
                <a:latin typeface="Times New Roman" panose="02020603050405020304" pitchFamily="18" charset="0"/>
                <a:ea typeface="Times New Roman" panose="02020603050405020304" pitchFamily="18" charset="0"/>
              </a:rPr>
              <a:t>D</a:t>
            </a:r>
            <a:r>
              <a:rPr lang="en-IN" sz="2000" dirty="0">
                <a:solidFill>
                  <a:srgbClr val="000000"/>
                </a:solidFill>
                <a:effectLst/>
                <a:latin typeface="Times New Roman" panose="02020603050405020304" pitchFamily="18" charset="0"/>
                <a:ea typeface="Times New Roman" panose="02020603050405020304" pitchFamily="18" charset="0"/>
              </a:rPr>
              <a:t>evelop a system to provide a more effective way of detecting the blood group and to automate the process.</a:t>
            </a:r>
          </a:p>
          <a:p>
            <a:pPr>
              <a:buFont typeface="Wingdings" panose="05000000000000000000" pitchFamily="2" charset="2"/>
              <a:buChar char="Ø"/>
            </a:pPr>
            <a:r>
              <a:rPr lang="en-IN" sz="2200" dirty="0">
                <a:solidFill>
                  <a:srgbClr val="000000"/>
                </a:solidFill>
                <a:latin typeface="Times New Roman" panose="02020603050405020304" pitchFamily="18" charset="0"/>
                <a:ea typeface="Times New Roman" panose="02020603050405020304" pitchFamily="18" charset="0"/>
              </a:rPr>
              <a:t>System should </a:t>
            </a:r>
            <a:r>
              <a:rPr lang="en-IN" sz="2200" dirty="0">
                <a:solidFill>
                  <a:srgbClr val="000000"/>
                </a:solidFill>
                <a:effectLst/>
                <a:latin typeface="Times New Roman" panose="02020603050405020304" pitchFamily="18" charset="0"/>
                <a:ea typeface="Times New Roman" panose="02020603050405020304" pitchFamily="18" charset="0"/>
              </a:rPr>
              <a:t> produce decisions that would have relatively higher consistency than those of human experts.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Detection of blood group should be done with low cost.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test the model using test subset.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evaluate the performance of the model.</a:t>
            </a:r>
          </a:p>
          <a:p>
            <a:pPr marL="0" indent="0">
              <a:buNone/>
            </a:pPr>
            <a:r>
              <a:rPr lang="en-US" sz="3200" b="1" u="sng" dirty="0">
                <a:latin typeface="Times New Roman" panose="02020603050405020304" pitchFamily="18" charset="0"/>
                <a:cs typeface="Times New Roman" panose="02020603050405020304" pitchFamily="18" charset="0"/>
              </a:rPr>
              <a:t>Scope of the project: </a:t>
            </a:r>
            <a:endParaRPr lang="en-US" b="1"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solidFill>
                  <a:srgbClr val="000000"/>
                </a:solidFill>
                <a:effectLst/>
                <a:latin typeface="Times New Roman" panose="02020603050405020304" pitchFamily="18" charset="0"/>
                <a:ea typeface="Times New Roman" panose="02020603050405020304" pitchFamily="18" charset="0"/>
              </a:rPr>
              <a:t>The proposed system can be used by various hospitals in order to test the blood group of a person by considering the spectrographic hand images of a person. Future work can also be done to increase the efficiency and performance of the proposed system in order to predict the blood group  using Convolution neural networks more accurately.</a:t>
            </a:r>
            <a:r>
              <a:rPr lang="en-IN" sz="2000" b="1" dirty="0">
                <a:solidFill>
                  <a:srgbClr val="000000"/>
                </a:solidFill>
                <a:effectLst/>
                <a:latin typeface="Times New Roman" panose="02020603050405020304" pitchFamily="18" charset="0"/>
                <a:ea typeface="Times New Roman" panose="02020603050405020304" pitchFamily="18" charset="0"/>
              </a:rPr>
              <a:t> </a:t>
            </a:r>
            <a:endParaRPr lang="en-IN" sz="20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902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0A0BD-8622-C7A5-397D-52DCC49FB49D}"/>
              </a:ext>
            </a:extLst>
          </p:cNvPr>
          <p:cNvSpPr>
            <a:spLocks noGrp="1"/>
          </p:cNvSpPr>
          <p:nvPr>
            <p:ph type="title"/>
          </p:nvPr>
        </p:nvSpPr>
        <p:spPr/>
        <p:txBody>
          <a:bodyPr>
            <a:normAutofit/>
          </a:bodyPr>
          <a:lstStyle/>
          <a:p>
            <a:r>
              <a:rPr lang="en-US" b="1" dirty="0"/>
              <a:t>System Architecture:</a:t>
            </a:r>
            <a:endParaRPr lang="en-IN" b="1" dirty="0"/>
          </a:p>
        </p:txBody>
      </p:sp>
      <p:pic>
        <p:nvPicPr>
          <p:cNvPr id="4" name="Content Placeholder 3">
            <a:extLst>
              <a:ext uri="{FF2B5EF4-FFF2-40B4-BE49-F238E27FC236}">
                <a16:creationId xmlns:a16="http://schemas.microsoft.com/office/drawing/2014/main" id="{370AC7E8-F3C0-6A93-2BE4-F778BE2A0876}"/>
              </a:ext>
            </a:extLst>
          </p:cNvPr>
          <p:cNvPicPr>
            <a:picLocks noGrp="1" noChangeAspect="1"/>
          </p:cNvPicPr>
          <p:nvPr>
            <p:ph idx="1"/>
          </p:nvPr>
        </p:nvPicPr>
        <p:blipFill>
          <a:blip r:embed="rId2"/>
          <a:stretch>
            <a:fillRect/>
          </a:stretch>
        </p:blipFill>
        <p:spPr>
          <a:xfrm>
            <a:off x="1100506" y="1825625"/>
            <a:ext cx="9990987" cy="4351338"/>
          </a:xfrm>
          <a:prstGeom prst="rect">
            <a:avLst/>
          </a:prstGeom>
        </p:spPr>
      </p:pic>
    </p:spTree>
    <p:extLst>
      <p:ext uri="{BB962C8B-B14F-4D97-AF65-F5344CB8AC3E}">
        <p14:creationId xmlns:p14="http://schemas.microsoft.com/office/powerpoint/2010/main" val="3432476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4EC8-5CA0-D462-E8E6-77A8066BBE32}"/>
              </a:ext>
            </a:extLst>
          </p:cNvPr>
          <p:cNvSpPr>
            <a:spLocks noGrp="1"/>
          </p:cNvSpPr>
          <p:nvPr>
            <p:ph type="title"/>
          </p:nvPr>
        </p:nvSpPr>
        <p:spPr>
          <a:xfrm>
            <a:off x="838200" y="365125"/>
            <a:ext cx="10515600" cy="1073043"/>
          </a:xfrm>
        </p:spPr>
        <p:txBody>
          <a:bodyPr/>
          <a:lstStyle/>
          <a:p>
            <a:r>
              <a:rPr lang="en-US" b="1" dirty="0"/>
              <a:t>Methodology and design:</a:t>
            </a:r>
            <a:endParaRPr lang="en-IN" b="1" dirty="0"/>
          </a:p>
        </p:txBody>
      </p:sp>
      <p:sp>
        <p:nvSpPr>
          <p:cNvPr id="3" name="Content Placeholder 2">
            <a:extLst>
              <a:ext uri="{FF2B5EF4-FFF2-40B4-BE49-F238E27FC236}">
                <a16:creationId xmlns:a16="http://schemas.microsoft.com/office/drawing/2014/main" id="{EFEF0A4D-AC48-A218-6EFE-5D202945BF6D}"/>
              </a:ext>
            </a:extLst>
          </p:cNvPr>
          <p:cNvSpPr>
            <a:spLocks noGrp="1"/>
          </p:cNvSpPr>
          <p:nvPr>
            <p:ph idx="1"/>
          </p:nvPr>
        </p:nvSpPr>
        <p:spPr>
          <a:xfrm>
            <a:off x="838200" y="1658472"/>
            <a:ext cx="10439400" cy="5029200"/>
          </a:xfrm>
        </p:spPr>
        <p:txBody>
          <a:bodyPr>
            <a:norm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Transfer Learning</a:t>
            </a:r>
            <a:r>
              <a:rPr lang="en-US" sz="3600" dirty="0"/>
              <a:t>: </a:t>
            </a:r>
          </a:p>
          <a:p>
            <a:pPr algn="just"/>
            <a:r>
              <a:rPr lang="en-US" sz="2000" i="0" dirty="0">
                <a:solidFill>
                  <a:srgbClr val="080809"/>
                </a:solidFill>
                <a:effectLst/>
                <a:latin typeface="Times New Roman" panose="02020603050405020304" pitchFamily="18" charset="0"/>
                <a:cs typeface="Times New Roman" panose="02020603050405020304" pitchFamily="18" charset="0"/>
              </a:rPr>
              <a:t>Transfer learning is a machine learning (ML) method that reuses a trained model designed for a particular task to accomplish a different yet related task. The knowledge acquired from task one is thereby transferred to the second model that focuses on the new task. </a:t>
            </a:r>
            <a:endParaRPr lang="en-IN" sz="2000" i="0" dirty="0">
              <a:solidFill>
                <a:srgbClr val="080809"/>
              </a:solidFill>
              <a:effectLst/>
              <a:latin typeface="Times New Roman" panose="02020603050405020304" pitchFamily="18" charset="0"/>
              <a:cs typeface="Times New Roman" panose="02020603050405020304" pitchFamily="18" charset="0"/>
            </a:endParaRPr>
          </a:p>
          <a:p>
            <a:pPr algn="just"/>
            <a:r>
              <a:rPr lang="en-US" sz="2000" dirty="0">
                <a:solidFill>
                  <a:srgbClr val="080809"/>
                </a:solidFill>
                <a:latin typeface="Times New Roman" panose="02020603050405020304" pitchFamily="18" charset="0"/>
                <a:cs typeface="Times New Roman" panose="02020603050405020304" pitchFamily="18" charset="0"/>
              </a:rPr>
              <a:t>N</a:t>
            </a:r>
            <a:r>
              <a:rPr lang="en-US" sz="2000" i="0" dirty="0">
                <a:solidFill>
                  <a:srgbClr val="080809"/>
                </a:solidFill>
                <a:effectLst/>
                <a:latin typeface="Times New Roman" panose="02020603050405020304" pitchFamily="18" charset="0"/>
                <a:cs typeface="Times New Roman" panose="02020603050405020304" pitchFamily="18" charset="0"/>
              </a:rPr>
              <a:t>eural networks usually try to detect edges in the earlier layers, shapes in the middle layer and some task-specific features in the later layers. In transfer learning, the early and middle layers are used and we only retrain the latter layers. It helps leverage the labeled data of the task it was initially trained on.</a:t>
            </a:r>
          </a:p>
          <a:p>
            <a:pPr algn="just"/>
            <a:endParaRPr lang="en-IN"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74BFB72-4636-A57E-8B51-A5D0091C6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824" y="4742031"/>
            <a:ext cx="2088777" cy="1761070"/>
          </a:xfrm>
          <a:prstGeom prst="rect">
            <a:avLst/>
          </a:prstGeom>
        </p:spPr>
      </p:pic>
      <p:sp>
        <p:nvSpPr>
          <p:cNvPr id="5" name="Arrow: Right 4">
            <a:extLst>
              <a:ext uri="{FF2B5EF4-FFF2-40B4-BE49-F238E27FC236}">
                <a16:creationId xmlns:a16="http://schemas.microsoft.com/office/drawing/2014/main" id="{9F00FC34-BEEF-A004-E6BE-8CCAA5FFA05C}"/>
              </a:ext>
            </a:extLst>
          </p:cNvPr>
          <p:cNvSpPr/>
          <p:nvPr/>
        </p:nvSpPr>
        <p:spPr>
          <a:xfrm>
            <a:off x="3907197" y="5422126"/>
            <a:ext cx="377072" cy="2506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2B8830FE-B58F-77C9-5BC0-B028658C090B}"/>
              </a:ext>
            </a:extLst>
          </p:cNvPr>
          <p:cNvSpPr/>
          <p:nvPr/>
        </p:nvSpPr>
        <p:spPr>
          <a:xfrm>
            <a:off x="5210919" y="4742031"/>
            <a:ext cx="1187777" cy="1239445"/>
          </a:xfrm>
          <a:prstGeom prst="rect">
            <a:avLst/>
          </a:prstGeom>
          <a:solidFill>
            <a:schemeClr val="tx1"/>
          </a:solid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4FE46206-EEC0-A78A-E0F1-A43EE023BDE3}"/>
              </a:ext>
            </a:extLst>
          </p:cNvPr>
          <p:cNvSpPr/>
          <p:nvPr/>
        </p:nvSpPr>
        <p:spPr>
          <a:xfrm>
            <a:off x="5074811" y="4871069"/>
            <a:ext cx="1187777" cy="1239445"/>
          </a:xfrm>
          <a:prstGeom prst="rect">
            <a:avLst/>
          </a:prstGeom>
          <a:solidFill>
            <a:schemeClr val="tx1">
              <a:lumMod val="85000"/>
              <a:lumOff val="15000"/>
            </a:schemeClr>
          </a:solid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E260AD75-46D5-2DE5-DC12-4A922666EFAD}"/>
              </a:ext>
            </a:extLst>
          </p:cNvPr>
          <p:cNvSpPr/>
          <p:nvPr/>
        </p:nvSpPr>
        <p:spPr>
          <a:xfrm>
            <a:off x="4941340" y="5060770"/>
            <a:ext cx="1187777" cy="1239445"/>
          </a:xfrm>
          <a:prstGeom prst="rect">
            <a:avLst/>
          </a:prstGeom>
          <a:solidFill>
            <a:schemeClr val="tx1">
              <a:lumMod val="65000"/>
              <a:lumOff val="35000"/>
            </a:schemeClr>
          </a:solid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 name="Arrow: Right 8">
            <a:extLst>
              <a:ext uri="{FF2B5EF4-FFF2-40B4-BE49-F238E27FC236}">
                <a16:creationId xmlns:a16="http://schemas.microsoft.com/office/drawing/2014/main" id="{012001C4-C924-E5A8-8936-75ED7990BD91}"/>
              </a:ext>
            </a:extLst>
          </p:cNvPr>
          <p:cNvSpPr/>
          <p:nvPr/>
        </p:nvSpPr>
        <p:spPr>
          <a:xfrm>
            <a:off x="6714800" y="5429804"/>
            <a:ext cx="377072" cy="2506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A027D514-AC78-1321-BB9A-97A00B074E98}"/>
              </a:ext>
            </a:extLst>
          </p:cNvPr>
          <p:cNvSpPr txBox="1"/>
          <p:nvPr/>
        </p:nvSpPr>
        <p:spPr>
          <a:xfrm>
            <a:off x="7875437" y="4664829"/>
            <a:ext cx="3092408" cy="2031325"/>
          </a:xfrm>
          <a:prstGeom prst="rect">
            <a:avLst/>
          </a:prstGeom>
          <a:noFill/>
        </p:spPr>
        <p:txBody>
          <a:bodyPr wrap="square" rtlCol="0">
            <a:spAutoFit/>
          </a:bodyPr>
          <a:lstStyle/>
          <a:p>
            <a:r>
              <a:rPr lang="en-US" dirty="0"/>
              <a:t>A Positive </a:t>
            </a:r>
          </a:p>
          <a:p>
            <a:r>
              <a:rPr lang="en-US" dirty="0"/>
              <a:t>A Negative </a:t>
            </a:r>
          </a:p>
          <a:p>
            <a:r>
              <a:rPr lang="en-US" dirty="0"/>
              <a:t>B Positive </a:t>
            </a:r>
          </a:p>
          <a:p>
            <a:r>
              <a:rPr lang="en-US" dirty="0"/>
              <a:t>B Negative</a:t>
            </a:r>
          </a:p>
          <a:p>
            <a:r>
              <a:rPr lang="en-US" dirty="0"/>
              <a:t>AB Positive </a:t>
            </a:r>
          </a:p>
          <a:p>
            <a:r>
              <a:rPr lang="en-US" dirty="0"/>
              <a:t>AB Negative </a:t>
            </a:r>
          </a:p>
          <a:p>
            <a:endParaRPr lang="en-IN" dirty="0"/>
          </a:p>
        </p:txBody>
      </p:sp>
    </p:spTree>
    <p:extLst>
      <p:ext uri="{BB962C8B-B14F-4D97-AF65-F5344CB8AC3E}">
        <p14:creationId xmlns:p14="http://schemas.microsoft.com/office/powerpoint/2010/main" val="1604454477"/>
      </p:ext>
    </p:extLst>
  </p:cSld>
  <p:clrMapOvr>
    <a:masterClrMapping/>
  </p:clrMapOvr>
</p:sld>
</file>

<file path=ppt/theme/theme1.xml><?xml version="1.0" encoding="utf-8"?>
<a:theme xmlns:a="http://schemas.openxmlformats.org/drawingml/2006/main" name="ThemeCha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Chai" id="{3A909055-8929-40A7-8D23-4D42BE75F46B}" vid="{37348F04-5858-4F3F-A4DC-E6DEE285C730}"/>
    </a:ext>
  </a:extLst>
</a:theme>
</file>

<file path=docProps/app.xml><?xml version="1.0" encoding="utf-8"?>
<Properties xmlns="http://schemas.openxmlformats.org/officeDocument/2006/extended-properties" xmlns:vt="http://schemas.openxmlformats.org/officeDocument/2006/docPropsVTypes">
  <Template/>
  <TotalTime>1024</TotalTime>
  <Words>1377</Words>
  <Application>Microsoft Office PowerPoint</Application>
  <PresentationFormat>Widescreen</PresentationFormat>
  <Paragraphs>138</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IBM Plex Sans</vt:lpstr>
      <vt:lpstr>Times New Roman</vt:lpstr>
      <vt:lpstr>Wingdings</vt:lpstr>
      <vt:lpstr>ThemeChai</vt:lpstr>
      <vt:lpstr>PowerPoint Presentation</vt:lpstr>
      <vt:lpstr>Contents:</vt:lpstr>
      <vt:lpstr>Abstract:</vt:lpstr>
      <vt:lpstr>Literature survey:</vt:lpstr>
      <vt:lpstr>Literature Survey:</vt:lpstr>
      <vt:lpstr>Literature Survey:</vt:lpstr>
      <vt:lpstr>Objectives:</vt:lpstr>
      <vt:lpstr>System Architecture:</vt:lpstr>
      <vt:lpstr>Methodology and design:</vt:lpstr>
      <vt:lpstr>Inception-V3 Model:</vt:lpstr>
      <vt:lpstr>Inception-V3 Architecture:</vt:lpstr>
      <vt:lpstr>Use Case Diagram:</vt:lpstr>
      <vt:lpstr>Sequence Diagram:</vt:lpstr>
      <vt:lpstr>Activity Diagram:</vt:lpstr>
      <vt:lpstr>Implementation:</vt:lpstr>
      <vt:lpstr>Data Pre-Processing:</vt:lpstr>
      <vt:lpstr>Create a base model from the pre-trained Xception model </vt:lpstr>
      <vt:lpstr>Create the final dense layer: </vt:lpstr>
      <vt:lpstr>Train the model:</vt:lpstr>
      <vt:lpstr>Result Analysis:</vt:lpstr>
      <vt:lpstr>Result Analysis:</vt:lpstr>
      <vt:lpstr>Result Analysis:</vt:lpstr>
      <vt:lpstr>Result Analysis:</vt:lpstr>
      <vt:lpstr>Attainment of Objective:</vt:lpstr>
      <vt:lpstr>Future Scope of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KANUMILLI BHANU SRI</dc:creator>
  <cp:lastModifiedBy>KANUMILLI BHANU SRI</cp:lastModifiedBy>
  <cp:revision>50</cp:revision>
  <dcterms:created xsi:type="dcterms:W3CDTF">2022-05-11T16:50:10Z</dcterms:created>
  <dcterms:modified xsi:type="dcterms:W3CDTF">2023-04-30T16:11:45Z</dcterms:modified>
</cp:coreProperties>
</file>