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3" r:id="rId3"/>
    <p:sldId id="260" r:id="rId4"/>
    <p:sldId id="261" r:id="rId5"/>
    <p:sldId id="259" r:id="rId6"/>
    <p:sldId id="257" r:id="rId7"/>
    <p:sldId id="262" r:id="rId8"/>
    <p:sldId id="271" r:id="rId9"/>
    <p:sldId id="272" r:id="rId10"/>
    <p:sldId id="267" r:id="rId11"/>
    <p:sldId id="268"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p:scale>
          <a:sx n="83" d="100"/>
          <a:sy n="83" d="100"/>
        </p:scale>
        <p:origin x="-180"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9984D-5A91-413C-99A3-F5FCA5433D7E}" type="datetimeFigureOut">
              <a:rPr lang="en-US" smtClean="0"/>
              <a:pPr/>
              <a:t>1/10/2018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E2B8D-EB9C-49D1-B221-02E25AB3449A}" type="slidenum">
              <a:rPr lang="en-US" smtClean="0"/>
              <a:pPr/>
              <a:t>‹#›</a:t>
            </a:fld>
            <a:endParaRPr lang="en-US" dirty="0"/>
          </a:p>
        </p:txBody>
      </p:sp>
    </p:spTree>
    <p:extLst>
      <p:ext uri="{BB962C8B-B14F-4D97-AF65-F5344CB8AC3E}">
        <p14:creationId xmlns:p14="http://schemas.microsoft.com/office/powerpoint/2010/main" val="1892742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1/10/2018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339" y="580445"/>
            <a:ext cx="10147852" cy="1810372"/>
          </a:xfrm>
        </p:spPr>
        <p:txBody>
          <a:bodyPr>
            <a:normAutofit/>
          </a:bodyPr>
          <a:lstStyle/>
          <a:p>
            <a:pPr algn="ctr"/>
            <a:r>
              <a:rPr lang="en-US" dirty="0">
                <a:solidFill>
                  <a:schemeClr val="bg1"/>
                </a:solidFill>
                <a:latin typeface="Berlin Sans FB" panose="020E0602020502020306" pitchFamily="34" charset="0"/>
              </a:rPr>
              <a:t>HAND GESTURE LEARNING FOR MUTE PEOPLE</a:t>
            </a:r>
          </a:p>
        </p:txBody>
      </p:sp>
      <p:sp>
        <p:nvSpPr>
          <p:cNvPr id="4" name="TextBox 3"/>
          <p:cNvSpPr txBox="1"/>
          <p:nvPr/>
        </p:nvSpPr>
        <p:spPr>
          <a:xfrm>
            <a:off x="7612380" y="3617843"/>
            <a:ext cx="3987081" cy="1323439"/>
          </a:xfrm>
          <a:prstGeom prst="rect">
            <a:avLst/>
          </a:prstGeom>
          <a:noFill/>
        </p:spPr>
        <p:txBody>
          <a:bodyPr wrap="square" rtlCol="0">
            <a:spAutoFit/>
          </a:bodyPr>
          <a:lstStyle/>
          <a:p>
            <a:r>
              <a:rPr lang="en-US" sz="2000" dirty="0">
                <a:solidFill>
                  <a:schemeClr val="bg1"/>
                </a:solidFill>
                <a:latin typeface="Berlin Sans FB" panose="020E0602020502020306" pitchFamily="34" charset="0"/>
              </a:rPr>
              <a:t>Team Members :</a:t>
            </a:r>
          </a:p>
          <a:p>
            <a:r>
              <a:rPr lang="en-US" sz="2000" dirty="0">
                <a:solidFill>
                  <a:schemeClr val="bg1"/>
                </a:solidFill>
                <a:latin typeface="Berlin Sans FB" panose="020E0602020502020306" pitchFamily="34" charset="0"/>
              </a:rPr>
              <a:t>P. Sudheer </a:t>
            </a:r>
            <a:r>
              <a:rPr lang="en-US" sz="2000" dirty="0" err="1">
                <a:solidFill>
                  <a:schemeClr val="bg1"/>
                </a:solidFill>
                <a:latin typeface="Berlin Sans FB" panose="020E0602020502020306" pitchFamily="34" charset="0"/>
              </a:rPr>
              <a:t>Kousic</a:t>
            </a:r>
            <a:r>
              <a:rPr lang="en-US" sz="2000" dirty="0">
                <a:solidFill>
                  <a:schemeClr val="bg1"/>
                </a:solidFill>
                <a:latin typeface="Berlin Sans FB" panose="020E0602020502020306" pitchFamily="34" charset="0"/>
              </a:rPr>
              <a:t> – 151FA05202</a:t>
            </a:r>
          </a:p>
          <a:p>
            <a:r>
              <a:rPr lang="en-US" sz="2000" dirty="0">
                <a:solidFill>
                  <a:schemeClr val="bg1"/>
                </a:solidFill>
                <a:latin typeface="Berlin Sans FB" panose="020E0602020502020306" pitchFamily="34" charset="0"/>
              </a:rPr>
              <a:t>L. </a:t>
            </a:r>
            <a:r>
              <a:rPr lang="en-US" sz="2000" dirty="0" err="1">
                <a:solidFill>
                  <a:schemeClr val="bg1"/>
                </a:solidFill>
                <a:latin typeface="Berlin Sans FB" panose="020E0602020502020306" pitchFamily="34" charset="0"/>
              </a:rPr>
              <a:t>Bhanu</a:t>
            </a:r>
            <a:r>
              <a:rPr lang="en-US" sz="2000" dirty="0">
                <a:solidFill>
                  <a:schemeClr val="bg1"/>
                </a:solidFill>
                <a:latin typeface="Berlin Sans FB" panose="020E0602020502020306" pitchFamily="34" charset="0"/>
              </a:rPr>
              <a:t> </a:t>
            </a:r>
            <a:r>
              <a:rPr lang="en-US" sz="2000" dirty="0" err="1">
                <a:solidFill>
                  <a:schemeClr val="bg1"/>
                </a:solidFill>
                <a:latin typeface="Berlin Sans FB" panose="020E0602020502020306" pitchFamily="34" charset="0"/>
              </a:rPr>
              <a:t>Vamsi</a:t>
            </a:r>
            <a:r>
              <a:rPr lang="en-US" sz="2000" dirty="0">
                <a:solidFill>
                  <a:schemeClr val="bg1"/>
                </a:solidFill>
                <a:latin typeface="Berlin Sans FB" panose="020E0602020502020306" pitchFamily="34" charset="0"/>
              </a:rPr>
              <a:t> – 151FA05291</a:t>
            </a:r>
          </a:p>
          <a:p>
            <a:r>
              <a:rPr lang="en-US" sz="2000" dirty="0">
                <a:solidFill>
                  <a:schemeClr val="bg1"/>
                </a:solidFill>
                <a:latin typeface="Berlin Sans FB" panose="020E0602020502020306" pitchFamily="34" charset="0"/>
              </a:rPr>
              <a:t>T. </a:t>
            </a:r>
            <a:r>
              <a:rPr lang="en-US" sz="2000" dirty="0" err="1">
                <a:solidFill>
                  <a:schemeClr val="bg1"/>
                </a:solidFill>
                <a:latin typeface="Berlin Sans FB" panose="020E0602020502020306" pitchFamily="34" charset="0"/>
              </a:rPr>
              <a:t>Sindhuja</a:t>
            </a:r>
            <a:r>
              <a:rPr lang="en-US" sz="2000" dirty="0">
                <a:solidFill>
                  <a:schemeClr val="bg1"/>
                </a:solidFill>
                <a:latin typeface="Berlin Sans FB" panose="020E0602020502020306" pitchFamily="34" charset="0"/>
              </a:rPr>
              <a:t> – 151FA05323</a:t>
            </a:r>
          </a:p>
        </p:txBody>
      </p:sp>
      <p:sp>
        <p:nvSpPr>
          <p:cNvPr id="5" name="TextBox 4"/>
          <p:cNvSpPr txBox="1"/>
          <p:nvPr/>
        </p:nvSpPr>
        <p:spPr>
          <a:xfrm>
            <a:off x="1636478" y="3617843"/>
            <a:ext cx="3319670" cy="1015663"/>
          </a:xfrm>
          <a:prstGeom prst="rect">
            <a:avLst/>
          </a:prstGeom>
          <a:noFill/>
        </p:spPr>
        <p:txBody>
          <a:bodyPr wrap="square" rtlCol="0">
            <a:spAutoFit/>
          </a:bodyPr>
          <a:lstStyle/>
          <a:p>
            <a:r>
              <a:rPr lang="en-US" sz="2000" dirty="0">
                <a:solidFill>
                  <a:schemeClr val="bg1"/>
                </a:solidFill>
                <a:latin typeface="Berlin Sans FB" panose="020E0602020502020306" pitchFamily="34" charset="0"/>
              </a:rPr>
              <a:t>Guided By :</a:t>
            </a:r>
          </a:p>
          <a:p>
            <a:r>
              <a:rPr lang="en-US" sz="2000" dirty="0">
                <a:solidFill>
                  <a:schemeClr val="bg1"/>
                </a:solidFill>
                <a:latin typeface="Berlin Sans FB" panose="020E0602020502020306" pitchFamily="34" charset="0"/>
              </a:rPr>
              <a:t>Dr. M. S. S. Rukmini</a:t>
            </a:r>
          </a:p>
          <a:p>
            <a:r>
              <a:rPr lang="en-US" sz="2000" dirty="0">
                <a:solidFill>
                  <a:schemeClr val="bg1"/>
                </a:solidFill>
                <a:latin typeface="Berlin Sans FB" panose="020E0602020502020306" pitchFamily="34" charset="0"/>
              </a:rPr>
              <a:t>Professor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790" y="5095190"/>
            <a:ext cx="4092628" cy="1439241"/>
          </a:xfrm>
          <a:prstGeom prst="rect">
            <a:avLst/>
          </a:prstGeom>
        </p:spPr>
      </p:pic>
    </p:spTree>
    <p:extLst>
      <p:ext uri="{BB962C8B-B14F-4D97-AF65-F5344CB8AC3E}">
        <p14:creationId xmlns:p14="http://schemas.microsoft.com/office/powerpoint/2010/main" val="344291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98374" y="596349"/>
            <a:ext cx="5546035" cy="461665"/>
          </a:xfrm>
          <a:prstGeom prst="rect">
            <a:avLst/>
          </a:prstGeom>
          <a:noFill/>
        </p:spPr>
        <p:txBody>
          <a:bodyPr wrap="square" rtlCol="0">
            <a:spAutoFit/>
          </a:bodyPr>
          <a:lstStyle/>
          <a:p>
            <a:r>
              <a:rPr lang="en-US" sz="2400" dirty="0">
                <a:solidFill>
                  <a:schemeClr val="bg1"/>
                </a:solidFill>
                <a:latin typeface="Berlin Sans FB" panose="020E0602020502020306" pitchFamily="34" charset="0"/>
              </a:rPr>
              <a:t>PLAN OF COMPLETION :</a:t>
            </a:r>
          </a:p>
        </p:txBody>
      </p:sp>
      <p:graphicFrame>
        <p:nvGraphicFramePr>
          <p:cNvPr id="9" name="Table 8"/>
          <p:cNvGraphicFramePr>
            <a:graphicFrameLocks noGrp="1"/>
          </p:cNvGraphicFramePr>
          <p:nvPr>
            <p:extLst>
              <p:ext uri="{D42A27DB-BD31-4B8C-83A1-F6EECF244321}">
                <p14:modId xmlns:p14="http://schemas.microsoft.com/office/powerpoint/2010/main" val="786450538"/>
              </p:ext>
            </p:extLst>
          </p:nvPr>
        </p:nvGraphicFramePr>
        <p:xfrm>
          <a:off x="2012122" y="1852285"/>
          <a:ext cx="8128000" cy="23774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152734509"/>
                    </a:ext>
                  </a:extLst>
                </a:gridCol>
                <a:gridCol w="4064000">
                  <a:extLst>
                    <a:ext uri="{9D8B030D-6E8A-4147-A177-3AD203B41FA5}">
                      <a16:colId xmlns:a16="http://schemas.microsoft.com/office/drawing/2014/main" val="2016530859"/>
                    </a:ext>
                  </a:extLst>
                </a:gridCol>
              </a:tblGrid>
              <a:tr h="307566">
                <a:tc>
                  <a:txBody>
                    <a:bodyPr/>
                    <a:lstStyle/>
                    <a:p>
                      <a:pPr algn="ctr"/>
                      <a:r>
                        <a:rPr lang="en-US" sz="2000" b="0" dirty="0">
                          <a:solidFill>
                            <a:schemeClr val="bg1"/>
                          </a:solidFill>
                          <a:latin typeface="Berlin Sans FB" panose="020E0602020502020306" pitchFamily="34" charset="0"/>
                        </a:rPr>
                        <a:t>2-1-2018</a:t>
                      </a:r>
                    </a:p>
                  </a:txBody>
                  <a:tcPr>
                    <a:solidFill>
                      <a:schemeClr val="tx1">
                        <a:lumMod val="85000"/>
                      </a:schemeClr>
                    </a:solidFill>
                  </a:tcPr>
                </a:tc>
                <a:tc>
                  <a:txBody>
                    <a:bodyPr/>
                    <a:lstStyle/>
                    <a:p>
                      <a:pPr algn="ctr"/>
                      <a:r>
                        <a:rPr lang="en-US" sz="2000" b="0" dirty="0">
                          <a:solidFill>
                            <a:schemeClr val="bg1"/>
                          </a:solidFill>
                          <a:latin typeface="Berlin Sans FB" panose="020E0602020502020306" pitchFamily="34" charset="0"/>
                        </a:rPr>
                        <a:t>Working</a:t>
                      </a:r>
                      <a:r>
                        <a:rPr lang="en-US" sz="2000" b="0" baseline="0" dirty="0">
                          <a:solidFill>
                            <a:schemeClr val="bg1"/>
                          </a:solidFill>
                          <a:latin typeface="Berlin Sans FB" panose="020E0602020502020306" pitchFamily="34" charset="0"/>
                        </a:rPr>
                        <a:t> on project</a:t>
                      </a:r>
                      <a:endParaRPr lang="en-US" sz="2000" b="0" dirty="0">
                        <a:solidFill>
                          <a:schemeClr val="bg1"/>
                        </a:solidFill>
                        <a:latin typeface="Berlin Sans FB" panose="020E0602020502020306" pitchFamily="34" charset="0"/>
                      </a:endParaRPr>
                    </a:p>
                  </a:txBody>
                  <a:tcPr>
                    <a:solidFill>
                      <a:schemeClr val="tx1">
                        <a:lumMod val="85000"/>
                      </a:schemeClr>
                    </a:solidFill>
                  </a:tcPr>
                </a:tc>
                <a:extLst>
                  <a:ext uri="{0D108BD9-81ED-4DB2-BD59-A6C34878D82A}">
                    <a16:rowId xmlns:a16="http://schemas.microsoft.com/office/drawing/2014/main" val="1822282933"/>
                  </a:ext>
                </a:extLst>
              </a:tr>
              <a:tr h="307566">
                <a:tc>
                  <a:txBody>
                    <a:bodyPr/>
                    <a:lstStyle/>
                    <a:p>
                      <a:pPr algn="ctr"/>
                      <a:r>
                        <a:rPr lang="en-US" sz="2000" dirty="0">
                          <a:latin typeface="Berlin Sans FB" panose="020E0602020502020306" pitchFamily="34" charset="0"/>
                        </a:rPr>
                        <a:t>3-1-2018</a:t>
                      </a:r>
                    </a:p>
                  </a:txBody>
                  <a:tcPr/>
                </a:tc>
                <a:tc>
                  <a:txBody>
                    <a:bodyPr/>
                    <a:lstStyle/>
                    <a:p>
                      <a:pPr algn="ctr"/>
                      <a:r>
                        <a:rPr lang="en-US" sz="2000" dirty="0">
                          <a:latin typeface="Berlin Sans FB" panose="020E0602020502020306" pitchFamily="34" charset="0"/>
                        </a:rPr>
                        <a:t>Installation</a:t>
                      </a:r>
                      <a:r>
                        <a:rPr lang="en-US" sz="2000" baseline="0" dirty="0">
                          <a:latin typeface="Berlin Sans FB" panose="020E0602020502020306" pitchFamily="34" charset="0"/>
                        </a:rPr>
                        <a:t> of software</a:t>
                      </a:r>
                      <a:endParaRPr lang="en-US" sz="2000" dirty="0">
                        <a:latin typeface="Berlin Sans FB" panose="020E0602020502020306" pitchFamily="34" charset="0"/>
                      </a:endParaRPr>
                    </a:p>
                  </a:txBody>
                  <a:tcPr/>
                </a:tc>
                <a:extLst>
                  <a:ext uri="{0D108BD9-81ED-4DB2-BD59-A6C34878D82A}">
                    <a16:rowId xmlns:a16="http://schemas.microsoft.com/office/drawing/2014/main" val="3587391026"/>
                  </a:ext>
                </a:extLst>
              </a:tr>
              <a:tr h="307566">
                <a:tc>
                  <a:txBody>
                    <a:bodyPr/>
                    <a:lstStyle/>
                    <a:p>
                      <a:pPr algn="ctr"/>
                      <a:r>
                        <a:rPr lang="en-US" sz="2000" dirty="0">
                          <a:latin typeface="Berlin Sans FB" panose="020E0602020502020306" pitchFamily="34" charset="0"/>
                        </a:rPr>
                        <a:t>5-1-2018</a:t>
                      </a:r>
                    </a:p>
                  </a:txBody>
                  <a:tcPr/>
                </a:tc>
                <a:tc>
                  <a:txBody>
                    <a:bodyPr/>
                    <a:lstStyle/>
                    <a:p>
                      <a:pPr algn="ctr"/>
                      <a:r>
                        <a:rPr lang="en-US" sz="2000" dirty="0">
                          <a:latin typeface="Berlin Sans FB" panose="020E0602020502020306" pitchFamily="34" charset="0"/>
                        </a:rPr>
                        <a:t>Working</a:t>
                      </a:r>
                      <a:r>
                        <a:rPr lang="en-US" sz="2000" baseline="0" dirty="0">
                          <a:latin typeface="Berlin Sans FB" panose="020E0602020502020306" pitchFamily="34" charset="0"/>
                        </a:rPr>
                        <a:t> on hardware components</a:t>
                      </a:r>
                      <a:endParaRPr lang="en-US" sz="2000" dirty="0">
                        <a:latin typeface="Berlin Sans FB" panose="020E0602020502020306" pitchFamily="34" charset="0"/>
                      </a:endParaRPr>
                    </a:p>
                  </a:txBody>
                  <a:tcPr/>
                </a:tc>
                <a:extLst>
                  <a:ext uri="{0D108BD9-81ED-4DB2-BD59-A6C34878D82A}">
                    <a16:rowId xmlns:a16="http://schemas.microsoft.com/office/drawing/2014/main" val="1557266629"/>
                  </a:ext>
                </a:extLst>
              </a:tr>
              <a:tr h="307566">
                <a:tc>
                  <a:txBody>
                    <a:bodyPr/>
                    <a:lstStyle/>
                    <a:p>
                      <a:pPr algn="ctr"/>
                      <a:r>
                        <a:rPr lang="en-US" sz="2000" dirty="0">
                          <a:latin typeface="Berlin Sans FB" panose="020E0602020502020306" pitchFamily="34" charset="0"/>
                        </a:rPr>
                        <a:t>8-1-2018</a:t>
                      </a:r>
                    </a:p>
                  </a:txBody>
                  <a:tcPr/>
                </a:tc>
                <a:tc>
                  <a:txBody>
                    <a:bodyPr/>
                    <a:lstStyle/>
                    <a:p>
                      <a:pPr algn="ctr"/>
                      <a:r>
                        <a:rPr lang="en-US" sz="2000" dirty="0">
                          <a:latin typeface="Berlin Sans FB" panose="020E0602020502020306" pitchFamily="34" charset="0"/>
                        </a:rPr>
                        <a:t>Software coding</a:t>
                      </a:r>
                    </a:p>
                  </a:txBody>
                  <a:tcPr/>
                </a:tc>
                <a:extLst>
                  <a:ext uri="{0D108BD9-81ED-4DB2-BD59-A6C34878D82A}">
                    <a16:rowId xmlns:a16="http://schemas.microsoft.com/office/drawing/2014/main" val="4141340390"/>
                  </a:ext>
                </a:extLst>
              </a:tr>
              <a:tr h="307566">
                <a:tc>
                  <a:txBody>
                    <a:bodyPr/>
                    <a:lstStyle/>
                    <a:p>
                      <a:pPr algn="ctr"/>
                      <a:r>
                        <a:rPr lang="en-US" sz="2000" dirty="0">
                          <a:latin typeface="Berlin Sans FB" panose="020E0602020502020306" pitchFamily="34" charset="0"/>
                        </a:rPr>
                        <a:t>12-1-2018</a:t>
                      </a:r>
                    </a:p>
                  </a:txBody>
                  <a:tcPr/>
                </a:tc>
                <a:tc>
                  <a:txBody>
                    <a:bodyPr/>
                    <a:lstStyle/>
                    <a:p>
                      <a:pPr algn="ctr"/>
                      <a:r>
                        <a:rPr lang="en-US" sz="2000" dirty="0">
                          <a:latin typeface="Berlin Sans FB" panose="020E0602020502020306" pitchFamily="34" charset="0"/>
                        </a:rPr>
                        <a:t>Developing code</a:t>
                      </a:r>
                    </a:p>
                  </a:txBody>
                  <a:tcPr/>
                </a:tc>
                <a:extLst>
                  <a:ext uri="{0D108BD9-81ED-4DB2-BD59-A6C34878D82A}">
                    <a16:rowId xmlns:a16="http://schemas.microsoft.com/office/drawing/2014/main" val="767088293"/>
                  </a:ext>
                </a:extLst>
              </a:tr>
              <a:tr h="307566">
                <a:tc>
                  <a:txBody>
                    <a:bodyPr/>
                    <a:lstStyle/>
                    <a:p>
                      <a:pPr algn="ctr"/>
                      <a:r>
                        <a:rPr lang="en-US" sz="2000" dirty="0">
                          <a:latin typeface="Berlin Sans FB" panose="020E0602020502020306" pitchFamily="34" charset="0"/>
                        </a:rPr>
                        <a:t>19-1-2018</a:t>
                      </a:r>
                    </a:p>
                  </a:txBody>
                  <a:tcPr/>
                </a:tc>
                <a:tc>
                  <a:txBody>
                    <a:bodyPr/>
                    <a:lstStyle/>
                    <a:p>
                      <a:pPr algn="ctr"/>
                      <a:r>
                        <a:rPr lang="en-US" sz="2000" dirty="0">
                          <a:latin typeface="Berlin Sans FB" panose="020E0602020502020306" pitchFamily="34" charset="0"/>
                        </a:rPr>
                        <a:t>Completion of project</a:t>
                      </a:r>
                    </a:p>
                  </a:txBody>
                  <a:tcPr/>
                </a:tc>
                <a:extLst>
                  <a:ext uri="{0D108BD9-81ED-4DB2-BD59-A6C34878D82A}">
                    <a16:rowId xmlns:a16="http://schemas.microsoft.com/office/drawing/2014/main" val="2490034527"/>
                  </a:ext>
                </a:extLst>
              </a:tr>
            </a:tbl>
          </a:graphicData>
        </a:graphic>
      </p:graphicFrame>
    </p:spTree>
    <p:extLst>
      <p:ext uri="{BB962C8B-B14F-4D97-AF65-F5344CB8AC3E}">
        <p14:creationId xmlns:p14="http://schemas.microsoft.com/office/powerpoint/2010/main" val="181773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7197" y="432352"/>
            <a:ext cx="7195433" cy="523220"/>
          </a:xfrm>
          <a:prstGeom prst="rect">
            <a:avLst/>
          </a:prstGeom>
          <a:noFill/>
        </p:spPr>
        <p:txBody>
          <a:bodyPr wrap="square" rtlCol="0">
            <a:spAutoFit/>
          </a:bodyPr>
          <a:lstStyle/>
          <a:p>
            <a:pPr algn="ctr"/>
            <a:r>
              <a:rPr lang="en-US" sz="2800" b="1" dirty="0">
                <a:solidFill>
                  <a:schemeClr val="bg1"/>
                </a:solidFill>
                <a:latin typeface="Berlin Sans FB" panose="020E0602020502020306" pitchFamily="34" charset="0"/>
              </a:rPr>
              <a:t>REFERENCES</a:t>
            </a:r>
            <a:r>
              <a:rPr lang="en-US" sz="2400" b="1" dirty="0">
                <a:solidFill>
                  <a:schemeClr val="bg1"/>
                </a:solidFill>
                <a:latin typeface="Berlin Sans FB" panose="020E0602020502020306" pitchFamily="34" charset="0"/>
              </a:rPr>
              <a:t> </a:t>
            </a:r>
          </a:p>
        </p:txBody>
      </p:sp>
      <p:sp>
        <p:nvSpPr>
          <p:cNvPr id="2" name="TextBox 1"/>
          <p:cNvSpPr txBox="1"/>
          <p:nvPr/>
        </p:nvSpPr>
        <p:spPr>
          <a:xfrm>
            <a:off x="777240" y="943166"/>
            <a:ext cx="10927080" cy="45653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endParaRPr lang="en-US" dirty="0">
              <a:solidFill>
                <a:schemeClr val="bg1"/>
              </a:solidFill>
              <a:latin typeface="Berlin Sans FB" panose="020E0602020502020306" pitchFamily="34" charset="0"/>
            </a:endParaRPr>
          </a:p>
        </p:txBody>
      </p:sp>
      <p:sp>
        <p:nvSpPr>
          <p:cNvPr id="5" name="Rectangle 4"/>
          <p:cNvSpPr/>
          <p:nvPr/>
        </p:nvSpPr>
        <p:spPr>
          <a:xfrm>
            <a:off x="857250" y="960120"/>
            <a:ext cx="10869930" cy="4305730"/>
          </a:xfrm>
          <a:prstGeom prst="rect">
            <a:avLst/>
          </a:prstGeom>
        </p:spPr>
        <p:txBody>
          <a:bodyPr wrap="square">
            <a:spAutoFit/>
          </a:bodyPr>
          <a:lstStyle/>
          <a:p>
            <a:pPr algn="just">
              <a:lnSpc>
                <a:spcPct val="200000"/>
              </a:lnSpc>
              <a:buFont typeface="Wingdings" pitchFamily="2" charset="2"/>
              <a:buChar char="ü"/>
            </a:pPr>
            <a:r>
              <a:rPr lang="en-US" sz="2000" dirty="0">
                <a:solidFill>
                  <a:schemeClr val="bg1"/>
                </a:solidFill>
                <a:latin typeface="Berlin Sans FB"/>
              </a:rPr>
              <a:t> </a:t>
            </a:r>
            <a:r>
              <a:rPr lang="en-US" sz="2000" dirty="0" err="1">
                <a:solidFill>
                  <a:schemeClr val="bg1"/>
                </a:solidFill>
                <a:latin typeface="Berlin Sans FB"/>
              </a:rPr>
              <a:t>Ruize</a:t>
            </a:r>
            <a:r>
              <a:rPr lang="en-US" sz="2000" dirty="0">
                <a:solidFill>
                  <a:schemeClr val="bg1"/>
                </a:solidFill>
                <a:latin typeface="Berlin Sans FB"/>
              </a:rPr>
              <a:t> </a:t>
            </a:r>
            <a:r>
              <a:rPr lang="en-US" sz="2000" dirty="0" err="1">
                <a:solidFill>
                  <a:schemeClr val="bg1"/>
                </a:solidFill>
                <a:latin typeface="Berlin Sans FB"/>
              </a:rPr>
              <a:t>Xu</a:t>
            </a:r>
            <a:r>
              <a:rPr lang="en-US" sz="2000" dirty="0">
                <a:solidFill>
                  <a:schemeClr val="bg1"/>
                </a:solidFill>
                <a:latin typeface="Berlin Sans FB"/>
              </a:rPr>
              <a:t>, </a:t>
            </a:r>
            <a:r>
              <a:rPr lang="en-US" sz="2000" dirty="0" err="1">
                <a:solidFill>
                  <a:schemeClr val="bg1"/>
                </a:solidFill>
                <a:latin typeface="Berlin Sans FB"/>
              </a:rPr>
              <a:t>Shengli</a:t>
            </a:r>
            <a:r>
              <a:rPr lang="en-US" sz="2000" dirty="0">
                <a:solidFill>
                  <a:schemeClr val="bg1"/>
                </a:solidFill>
                <a:latin typeface="Berlin Sans FB"/>
              </a:rPr>
              <a:t> Zhou, And </a:t>
            </a:r>
            <a:r>
              <a:rPr lang="en-US" sz="2000" dirty="0" err="1">
                <a:solidFill>
                  <a:schemeClr val="bg1"/>
                </a:solidFill>
                <a:latin typeface="Berlin Sans FB"/>
              </a:rPr>
              <a:t>Wen</a:t>
            </a:r>
            <a:r>
              <a:rPr lang="en-US" sz="2000" dirty="0">
                <a:solidFill>
                  <a:schemeClr val="bg1"/>
                </a:solidFill>
                <a:latin typeface="Berlin Sans FB"/>
              </a:rPr>
              <a:t> J. Li, </a:t>
            </a:r>
            <a:r>
              <a:rPr lang="en-US" sz="2000" dirty="0" err="1">
                <a:solidFill>
                  <a:schemeClr val="bg1"/>
                </a:solidFill>
                <a:latin typeface="Berlin Sans FB"/>
              </a:rPr>
              <a:t>Mems</a:t>
            </a:r>
            <a:r>
              <a:rPr lang="en-US" sz="2000" dirty="0">
                <a:solidFill>
                  <a:schemeClr val="bg1"/>
                </a:solidFill>
                <a:latin typeface="Berlin Sans FB"/>
              </a:rPr>
              <a:t> Accelerometer Based Nonspecific-User Hand Gesture Recognition </a:t>
            </a:r>
            <a:r>
              <a:rPr lang="en-US" sz="2000" dirty="0" err="1">
                <a:solidFill>
                  <a:schemeClr val="bg1"/>
                </a:solidFill>
                <a:latin typeface="Berlin Sans FB"/>
              </a:rPr>
              <a:t>Ieee</a:t>
            </a:r>
            <a:r>
              <a:rPr lang="en-US" sz="2000" dirty="0">
                <a:solidFill>
                  <a:schemeClr val="bg1"/>
                </a:solidFill>
                <a:latin typeface="Berlin Sans FB"/>
              </a:rPr>
              <a:t> Sensors Journal, Vol. 12, No. 5, May 2012 </a:t>
            </a:r>
          </a:p>
          <a:p>
            <a:pPr algn="just">
              <a:lnSpc>
                <a:spcPct val="200000"/>
              </a:lnSpc>
              <a:buFont typeface="Wingdings" pitchFamily="2" charset="2"/>
              <a:buChar char="ü"/>
            </a:pPr>
            <a:r>
              <a:rPr lang="en-US" sz="2000" dirty="0">
                <a:solidFill>
                  <a:schemeClr val="bg1"/>
                </a:solidFill>
                <a:latin typeface="Berlin Sans FB"/>
              </a:rPr>
              <a:t> C. M. Bishop (2006), Pattern Recognition and Machine Learning, 1st ed. New York: Springer. </a:t>
            </a:r>
          </a:p>
          <a:p>
            <a:pPr algn="just">
              <a:lnSpc>
                <a:spcPct val="200000"/>
              </a:lnSpc>
              <a:buFont typeface="Wingdings" pitchFamily="2" charset="2"/>
              <a:buChar char="ü"/>
            </a:pPr>
            <a:r>
              <a:rPr lang="en-US" sz="2000" dirty="0">
                <a:solidFill>
                  <a:schemeClr val="bg1"/>
                </a:solidFill>
                <a:latin typeface="Berlin Sans FB"/>
              </a:rPr>
              <a:t>S. S. </a:t>
            </a:r>
            <a:r>
              <a:rPr lang="en-US" sz="2000" dirty="0" err="1">
                <a:solidFill>
                  <a:schemeClr val="bg1"/>
                </a:solidFill>
                <a:latin typeface="Berlin Sans FB"/>
              </a:rPr>
              <a:t>Fels</a:t>
            </a:r>
            <a:r>
              <a:rPr lang="en-US" sz="2000" dirty="0">
                <a:solidFill>
                  <a:schemeClr val="bg1"/>
                </a:solidFill>
                <a:latin typeface="Berlin Sans FB"/>
              </a:rPr>
              <a:t> and G. E. Hinton(1993), ―Glove-talk: A neural network interface between a data glove and a speech synthesizer,‖ IEEE Trans. Neural Network.</a:t>
            </a:r>
          </a:p>
          <a:p>
            <a:pPr algn="just">
              <a:lnSpc>
                <a:spcPct val="200000"/>
              </a:lnSpc>
              <a:buFont typeface="Wingdings" pitchFamily="2" charset="2"/>
              <a:buChar char="ü"/>
            </a:pPr>
            <a:r>
              <a:rPr lang="en-US" sz="2000" dirty="0">
                <a:solidFill>
                  <a:schemeClr val="bg1"/>
                </a:solidFill>
                <a:latin typeface="Berlin Sans FB"/>
              </a:rPr>
              <a:t>W. T. Freeman and C. D. </a:t>
            </a:r>
            <a:r>
              <a:rPr lang="en-US" sz="2000" dirty="0" err="1">
                <a:solidFill>
                  <a:schemeClr val="bg1"/>
                </a:solidFill>
                <a:latin typeface="Berlin Sans FB"/>
              </a:rPr>
              <a:t>Weissman</a:t>
            </a:r>
            <a:r>
              <a:rPr lang="en-US" sz="2000" dirty="0">
                <a:solidFill>
                  <a:schemeClr val="bg1"/>
                </a:solidFill>
                <a:latin typeface="Berlin Sans FB"/>
              </a:rPr>
              <a:t> (1995) , ―TV control by hand gestures, ‖presented at the IEEE Int. Workshop on Automatic Face and Gesture Recognition, Zurich, Switzerland.</a:t>
            </a:r>
          </a:p>
        </p:txBody>
      </p:sp>
    </p:spTree>
    <p:extLst>
      <p:ext uri="{BB962C8B-B14F-4D97-AF65-F5344CB8AC3E}">
        <p14:creationId xmlns:p14="http://schemas.microsoft.com/office/powerpoint/2010/main" val="22178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70243362-electronics-wallpapers.jpg"/>
          <p:cNvPicPr>
            <a:picLocks noChangeAspect="1"/>
          </p:cNvPicPr>
          <p:nvPr/>
        </p:nvPicPr>
        <p:blipFill>
          <a:blip r:embed="rId2"/>
          <a:stretch>
            <a:fillRect/>
          </a:stretch>
        </p:blipFill>
        <p:spPr>
          <a:xfrm>
            <a:off x="2125980" y="727710"/>
            <a:ext cx="7802880" cy="4876800"/>
          </a:xfrm>
          <a:prstGeom prst="rect">
            <a:avLst/>
          </a:prstGeom>
        </p:spPr>
      </p:pic>
      <p:sp>
        <p:nvSpPr>
          <p:cNvPr id="5" name="TextBox 4"/>
          <p:cNvSpPr txBox="1"/>
          <p:nvPr/>
        </p:nvSpPr>
        <p:spPr>
          <a:xfrm>
            <a:off x="2811780" y="5829300"/>
            <a:ext cx="6835140" cy="707886"/>
          </a:xfrm>
          <a:prstGeom prst="rect">
            <a:avLst/>
          </a:prstGeom>
          <a:noFill/>
        </p:spPr>
        <p:txBody>
          <a:bodyPr wrap="square" rtlCol="0">
            <a:spAutoFit/>
          </a:bodyPr>
          <a:lstStyle/>
          <a:p>
            <a:pPr algn="ctr"/>
            <a:r>
              <a:rPr lang="en-US" sz="4000" b="1" dirty="0">
                <a:solidFill>
                  <a:schemeClr val="bg1"/>
                </a:solidFill>
                <a:latin typeface="Gabriola" pitchFamily="82"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0324" y="526775"/>
            <a:ext cx="2295938" cy="461665"/>
          </a:xfrm>
          <a:prstGeom prst="rect">
            <a:avLst/>
          </a:prstGeom>
          <a:noFill/>
        </p:spPr>
        <p:txBody>
          <a:bodyPr wrap="square" rtlCol="0">
            <a:spAutoFit/>
          </a:bodyPr>
          <a:lstStyle/>
          <a:p>
            <a:r>
              <a:rPr lang="en-US" sz="2400" b="1">
                <a:solidFill>
                  <a:schemeClr val="bg1"/>
                </a:solidFill>
                <a:latin typeface="Berlin Sans FB" panose="020E0602020502020306" pitchFamily="34" charset="0"/>
              </a:rPr>
              <a:t>ABSTRACT :</a:t>
            </a:r>
            <a:endParaRPr lang="en-US" sz="2400" b="1" dirty="0">
              <a:solidFill>
                <a:schemeClr val="bg1"/>
              </a:solidFill>
              <a:latin typeface="Berlin Sans FB" panose="020E0602020502020306" pitchFamily="34" charset="0"/>
            </a:endParaRPr>
          </a:p>
        </p:txBody>
      </p:sp>
      <p:sp>
        <p:nvSpPr>
          <p:cNvPr id="3" name="TextBox 2"/>
          <p:cNvSpPr txBox="1"/>
          <p:nvPr/>
        </p:nvSpPr>
        <p:spPr>
          <a:xfrm>
            <a:off x="1580324" y="1242391"/>
            <a:ext cx="9183754" cy="3727367"/>
          </a:xfrm>
          <a:prstGeom prst="rect">
            <a:avLst/>
          </a:prstGeom>
          <a:noFill/>
        </p:spPr>
        <p:txBody>
          <a:bodyPr wrap="square" rtlCol="0">
            <a:spAutoFit/>
          </a:bodyPr>
          <a:lstStyle/>
          <a:p>
            <a:pPr algn="just">
              <a:lnSpc>
                <a:spcPct val="150000"/>
              </a:lnSpc>
            </a:pPr>
            <a:r>
              <a:rPr lang="en-US" sz="2000" dirty="0">
                <a:solidFill>
                  <a:schemeClr val="bg1"/>
                </a:solidFill>
                <a:latin typeface="Berlin Sans FB" panose="020E0602020502020306" pitchFamily="34" charset="0"/>
              </a:rPr>
              <a:t>The hand glove fitted with Flex sensors and Arduino Uno as a Controller. All the gestures made by the hand glove (with Flex sensor) is converted into different messages and commands for the operation of different devices. Sign language is a useful tool to ease the communication between the deaf and the mute community and the normal people. This project is useful for differently abled, speech-impaired and paralyzed patients who cannot speak properly. This work is done to check feasibility of recognizing sign language using flex sensor and displaying the data, which proved to be an efficient system.</a:t>
            </a:r>
          </a:p>
        </p:txBody>
      </p:sp>
    </p:spTree>
    <p:extLst>
      <p:ext uri="{BB962C8B-B14F-4D97-AF65-F5344CB8AC3E}">
        <p14:creationId xmlns:p14="http://schemas.microsoft.com/office/powerpoint/2010/main" val="55486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1173" y="576470"/>
            <a:ext cx="4581939" cy="461665"/>
          </a:xfrm>
          <a:prstGeom prst="rect">
            <a:avLst/>
          </a:prstGeom>
          <a:noFill/>
        </p:spPr>
        <p:txBody>
          <a:bodyPr wrap="square" rtlCol="0">
            <a:spAutoFit/>
          </a:bodyPr>
          <a:lstStyle/>
          <a:p>
            <a:r>
              <a:rPr lang="en-US" sz="2400" b="1" dirty="0">
                <a:solidFill>
                  <a:schemeClr val="bg1"/>
                </a:solidFill>
                <a:latin typeface="Berlin Sans FB" panose="020E0602020502020306" pitchFamily="34" charset="0"/>
              </a:rPr>
              <a:t>HARDWARE COMPONENTS :</a:t>
            </a:r>
          </a:p>
        </p:txBody>
      </p:sp>
      <p:sp>
        <p:nvSpPr>
          <p:cNvPr id="5" name="TextBox 4"/>
          <p:cNvSpPr txBox="1"/>
          <p:nvPr/>
        </p:nvSpPr>
        <p:spPr>
          <a:xfrm>
            <a:off x="1441173" y="1212575"/>
            <a:ext cx="7961244" cy="465069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Arduino UNO</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Flex Sensors</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APR 33A3 Voice Module</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LCD 16*2 </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Speaker</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Bread Board or PCB board</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Jumper Wires</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Gloves</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Resistors</a:t>
            </a:r>
          </a:p>
          <a:p>
            <a:pPr marL="457200" indent="-457200">
              <a:lnSpc>
                <a:spcPct val="150000"/>
              </a:lnSpc>
              <a:buFont typeface="Arial" panose="020B0604020202020204" pitchFamily="34" charset="0"/>
              <a:buChar char="•"/>
            </a:pPr>
            <a:r>
              <a:rPr lang="en-US" sz="2000" dirty="0">
                <a:solidFill>
                  <a:schemeClr val="bg1"/>
                </a:solidFill>
                <a:latin typeface="Berlin Sans FB" panose="020E0602020502020306" pitchFamily="34" charset="0"/>
              </a:rPr>
              <a:t>Capacitors</a:t>
            </a:r>
          </a:p>
        </p:txBody>
      </p:sp>
    </p:spTree>
    <p:extLst>
      <p:ext uri="{BB962C8B-B14F-4D97-AF65-F5344CB8AC3E}">
        <p14:creationId xmlns:p14="http://schemas.microsoft.com/office/powerpoint/2010/main" val="1940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0504" y="526774"/>
            <a:ext cx="4055166" cy="461665"/>
          </a:xfrm>
          <a:prstGeom prst="rect">
            <a:avLst/>
          </a:prstGeom>
          <a:noFill/>
        </p:spPr>
        <p:txBody>
          <a:bodyPr wrap="square" rtlCol="0">
            <a:spAutoFit/>
          </a:bodyPr>
          <a:lstStyle/>
          <a:p>
            <a:r>
              <a:rPr lang="en-US" sz="2400" b="1" dirty="0">
                <a:solidFill>
                  <a:schemeClr val="bg1"/>
                </a:solidFill>
                <a:latin typeface="Berlin Sans FB" panose="020E0602020502020306" pitchFamily="34" charset="0"/>
              </a:rPr>
              <a:t>SOFTWARE REQUIRED :</a:t>
            </a:r>
          </a:p>
        </p:txBody>
      </p:sp>
      <p:sp>
        <p:nvSpPr>
          <p:cNvPr id="6" name="TextBox 5"/>
          <p:cNvSpPr txBox="1"/>
          <p:nvPr/>
        </p:nvSpPr>
        <p:spPr>
          <a:xfrm>
            <a:off x="1550504" y="1371600"/>
            <a:ext cx="4422913" cy="400110"/>
          </a:xfrm>
          <a:prstGeom prst="rect">
            <a:avLst/>
          </a:prstGeom>
          <a:noFill/>
        </p:spPr>
        <p:txBody>
          <a:bodyPr wrap="square" rtlCol="0">
            <a:spAutoFit/>
          </a:bodyPr>
          <a:lstStyle/>
          <a:p>
            <a:r>
              <a:rPr lang="en-US" sz="2000" dirty="0">
                <a:solidFill>
                  <a:schemeClr val="bg1"/>
                </a:solidFill>
                <a:latin typeface="Berlin Sans FB" panose="020E0602020502020306" pitchFamily="34" charset="0"/>
              </a:rPr>
              <a:t>C/C++ Using Arduino Software.</a:t>
            </a:r>
          </a:p>
        </p:txBody>
      </p:sp>
    </p:spTree>
    <p:extLst>
      <p:ext uri="{BB962C8B-B14F-4D97-AF65-F5344CB8AC3E}">
        <p14:creationId xmlns:p14="http://schemas.microsoft.com/office/powerpoint/2010/main" val="399087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628650" y="1576287"/>
            <a:ext cx="2571750" cy="1104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Berlin Sans FB" panose="020E0602020502020306" pitchFamily="34" charset="0"/>
            </a:endParaRPr>
          </a:p>
        </p:txBody>
      </p:sp>
      <p:sp>
        <p:nvSpPr>
          <p:cNvPr id="5" name="Rectangle 4"/>
          <p:cNvSpPr/>
          <p:nvPr/>
        </p:nvSpPr>
        <p:spPr>
          <a:xfrm>
            <a:off x="8798615" y="1642963"/>
            <a:ext cx="2495550" cy="882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Berlin Sans FB" panose="020E0602020502020306" pitchFamily="34" charset="0"/>
            </a:endParaRPr>
          </a:p>
        </p:txBody>
      </p:sp>
      <p:sp>
        <p:nvSpPr>
          <p:cNvPr id="6" name="Rectangle 5"/>
          <p:cNvSpPr/>
          <p:nvPr/>
        </p:nvSpPr>
        <p:spPr>
          <a:xfrm>
            <a:off x="5162550" y="1920134"/>
            <a:ext cx="2305050" cy="34671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a:latin typeface="Berlin Sans FB" panose="020E0602020502020306" pitchFamily="34" charset="0"/>
            </a:endParaRPr>
          </a:p>
        </p:txBody>
      </p:sp>
      <p:sp>
        <p:nvSpPr>
          <p:cNvPr id="24" name="TextBox 23"/>
          <p:cNvSpPr txBox="1"/>
          <p:nvPr/>
        </p:nvSpPr>
        <p:spPr>
          <a:xfrm>
            <a:off x="771525" y="1713238"/>
            <a:ext cx="2305050" cy="830997"/>
          </a:xfrm>
          <a:prstGeom prst="rect">
            <a:avLst/>
          </a:prstGeom>
          <a:noFill/>
        </p:spPr>
        <p:txBody>
          <a:bodyPr wrap="square" rtlCol="0">
            <a:spAutoFit/>
          </a:bodyPr>
          <a:lstStyle/>
          <a:p>
            <a:pPr algn="ctr"/>
            <a:r>
              <a:rPr lang="en-US" sz="2400" dirty="0">
                <a:solidFill>
                  <a:schemeClr val="bg1"/>
                </a:solidFill>
                <a:latin typeface="Berlin Sans FB" panose="020E0602020502020306" pitchFamily="34" charset="0"/>
              </a:rPr>
              <a:t>POWER SUPPLY</a:t>
            </a:r>
          </a:p>
        </p:txBody>
      </p:sp>
      <p:sp>
        <p:nvSpPr>
          <p:cNvPr id="25" name="TextBox 24"/>
          <p:cNvSpPr txBox="1"/>
          <p:nvPr/>
        </p:nvSpPr>
        <p:spPr>
          <a:xfrm>
            <a:off x="9189140" y="1786495"/>
            <a:ext cx="1714500" cy="461665"/>
          </a:xfrm>
          <a:prstGeom prst="rect">
            <a:avLst/>
          </a:prstGeom>
          <a:noFill/>
        </p:spPr>
        <p:txBody>
          <a:bodyPr wrap="square" rtlCol="0">
            <a:spAutoFit/>
          </a:bodyPr>
          <a:lstStyle/>
          <a:p>
            <a:pPr algn="ctr"/>
            <a:r>
              <a:rPr lang="en-US" sz="2400" dirty="0">
                <a:solidFill>
                  <a:schemeClr val="bg1"/>
                </a:solidFill>
                <a:latin typeface="Berlin Sans FB" panose="020E0602020502020306" pitchFamily="34" charset="0"/>
              </a:rPr>
              <a:t>LCD</a:t>
            </a:r>
          </a:p>
        </p:txBody>
      </p:sp>
      <p:sp>
        <p:nvSpPr>
          <p:cNvPr id="26" name="TextBox 25"/>
          <p:cNvSpPr txBox="1"/>
          <p:nvPr/>
        </p:nvSpPr>
        <p:spPr>
          <a:xfrm>
            <a:off x="5333171" y="3220362"/>
            <a:ext cx="1963807" cy="830997"/>
          </a:xfrm>
          <a:prstGeom prst="rect">
            <a:avLst/>
          </a:prstGeom>
          <a:noFill/>
        </p:spPr>
        <p:txBody>
          <a:bodyPr wrap="square" rtlCol="0">
            <a:spAutoFit/>
          </a:bodyPr>
          <a:lstStyle/>
          <a:p>
            <a:pPr algn="ctr"/>
            <a:r>
              <a:rPr lang="en-US" sz="2400" dirty="0">
                <a:solidFill>
                  <a:schemeClr val="bg1"/>
                </a:solidFill>
                <a:latin typeface="Berlin Sans FB" panose="020E0602020502020306" pitchFamily="34" charset="0"/>
              </a:rPr>
              <a:t>ARDUINO</a:t>
            </a:r>
          </a:p>
          <a:p>
            <a:pPr algn="ctr"/>
            <a:r>
              <a:rPr lang="en-US" sz="2400" dirty="0">
                <a:solidFill>
                  <a:schemeClr val="bg1"/>
                </a:solidFill>
                <a:latin typeface="Berlin Sans FB" panose="020E0602020502020306" pitchFamily="34" charset="0"/>
              </a:rPr>
              <a:t>UNO</a:t>
            </a:r>
          </a:p>
        </p:txBody>
      </p:sp>
      <p:sp>
        <p:nvSpPr>
          <p:cNvPr id="27" name="Oval 26"/>
          <p:cNvSpPr/>
          <p:nvPr/>
        </p:nvSpPr>
        <p:spPr>
          <a:xfrm>
            <a:off x="9825410" y="3051809"/>
            <a:ext cx="1947490" cy="16142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Berlin Sans FB" panose="020E0602020502020306" pitchFamily="34" charset="0"/>
            </a:endParaRPr>
          </a:p>
        </p:txBody>
      </p:sp>
      <p:sp>
        <p:nvSpPr>
          <p:cNvPr id="28" name="TextBox 27"/>
          <p:cNvSpPr txBox="1"/>
          <p:nvPr/>
        </p:nvSpPr>
        <p:spPr>
          <a:xfrm>
            <a:off x="9944100" y="3650364"/>
            <a:ext cx="1748790" cy="461665"/>
          </a:xfrm>
          <a:prstGeom prst="rect">
            <a:avLst/>
          </a:prstGeom>
          <a:noFill/>
        </p:spPr>
        <p:txBody>
          <a:bodyPr wrap="square" rtlCol="0">
            <a:spAutoFit/>
          </a:bodyPr>
          <a:lstStyle/>
          <a:p>
            <a:pPr algn="ctr"/>
            <a:r>
              <a:rPr lang="en-US" sz="2400" dirty="0">
                <a:solidFill>
                  <a:schemeClr val="bg1"/>
                </a:solidFill>
                <a:latin typeface="Berlin Sans FB" panose="020E0602020502020306" pitchFamily="34" charset="0"/>
              </a:rPr>
              <a:t>SPEAKER</a:t>
            </a:r>
          </a:p>
        </p:txBody>
      </p:sp>
      <p:sp>
        <p:nvSpPr>
          <p:cNvPr id="37" name="TextBox 36"/>
          <p:cNvSpPr txBox="1"/>
          <p:nvPr/>
        </p:nvSpPr>
        <p:spPr>
          <a:xfrm>
            <a:off x="482256" y="5854178"/>
            <a:ext cx="4038599" cy="457200"/>
          </a:xfrm>
          <a:prstGeom prst="rect">
            <a:avLst/>
          </a:prstGeom>
          <a:noFill/>
        </p:spPr>
        <p:txBody>
          <a:bodyPr wrap="square" rtlCol="0">
            <a:spAutoFit/>
          </a:bodyPr>
          <a:lstStyle/>
          <a:p>
            <a:pPr algn="ctr"/>
            <a:r>
              <a:rPr lang="en-US" sz="2400" dirty="0">
                <a:solidFill>
                  <a:schemeClr val="bg1"/>
                </a:solidFill>
                <a:latin typeface="Berlin Sans FB" panose="020E0602020502020306" pitchFamily="34" charset="0"/>
              </a:rPr>
              <a:t>FLEX SENSORS</a:t>
            </a:r>
          </a:p>
        </p:txBody>
      </p:sp>
      <p:sp>
        <p:nvSpPr>
          <p:cNvPr id="2" name="TextBox 1"/>
          <p:cNvSpPr txBox="1"/>
          <p:nvPr/>
        </p:nvSpPr>
        <p:spPr>
          <a:xfrm>
            <a:off x="534850" y="278296"/>
            <a:ext cx="4110658" cy="523220"/>
          </a:xfrm>
          <a:prstGeom prst="rect">
            <a:avLst/>
          </a:prstGeom>
          <a:noFill/>
        </p:spPr>
        <p:txBody>
          <a:bodyPr wrap="square" rtlCol="0">
            <a:spAutoFit/>
          </a:bodyPr>
          <a:lstStyle/>
          <a:p>
            <a:r>
              <a:rPr lang="en-US" sz="2800" dirty="0">
                <a:solidFill>
                  <a:schemeClr val="bg1"/>
                </a:solidFill>
                <a:latin typeface="Berlin Sans FB" panose="020E0602020502020306" pitchFamily="34" charset="0"/>
              </a:rPr>
              <a:t>BLOCK DIAGRAM :</a:t>
            </a:r>
          </a:p>
        </p:txBody>
      </p:sp>
      <p:sp>
        <p:nvSpPr>
          <p:cNvPr id="3" name="Right Arrow 2"/>
          <p:cNvSpPr/>
          <p:nvPr/>
        </p:nvSpPr>
        <p:spPr>
          <a:xfrm>
            <a:off x="7467600" y="1920134"/>
            <a:ext cx="1331015" cy="32802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7" name="Right Arrow 6"/>
          <p:cNvSpPr/>
          <p:nvPr/>
        </p:nvSpPr>
        <p:spPr>
          <a:xfrm>
            <a:off x="7456170" y="4887005"/>
            <a:ext cx="1002030" cy="342965"/>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ight Arrow 7"/>
          <p:cNvSpPr/>
          <p:nvPr/>
        </p:nvSpPr>
        <p:spPr>
          <a:xfrm>
            <a:off x="3200400" y="1920134"/>
            <a:ext cx="1962150" cy="46111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3" name="Rounded Rectangle 12"/>
          <p:cNvSpPr/>
          <p:nvPr/>
        </p:nvSpPr>
        <p:spPr>
          <a:xfrm>
            <a:off x="327991" y="3036912"/>
            <a:ext cx="4500769" cy="26935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628650" y="3389243"/>
            <a:ext cx="573985" cy="2054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Berlin Sans FB" panose="020E0602020502020306" pitchFamily="34" charset="0"/>
              </a:rPr>
              <a:t>1</a:t>
            </a:r>
          </a:p>
        </p:txBody>
      </p:sp>
      <p:sp>
        <p:nvSpPr>
          <p:cNvPr id="44" name="Rectangle 43"/>
          <p:cNvSpPr/>
          <p:nvPr/>
        </p:nvSpPr>
        <p:spPr>
          <a:xfrm>
            <a:off x="1450077" y="3389243"/>
            <a:ext cx="573985" cy="2054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Berlin Sans FB" panose="020E0602020502020306" pitchFamily="34" charset="0"/>
              </a:rPr>
              <a:t>2</a:t>
            </a:r>
          </a:p>
        </p:txBody>
      </p:sp>
      <p:sp>
        <p:nvSpPr>
          <p:cNvPr id="45" name="Rectangle 44"/>
          <p:cNvSpPr/>
          <p:nvPr/>
        </p:nvSpPr>
        <p:spPr>
          <a:xfrm>
            <a:off x="2303187" y="3389243"/>
            <a:ext cx="573985" cy="2054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Berlin Sans FB" panose="020E0602020502020306" pitchFamily="34" charset="0"/>
              </a:rPr>
              <a:t>3</a:t>
            </a:r>
          </a:p>
        </p:txBody>
      </p:sp>
      <p:sp>
        <p:nvSpPr>
          <p:cNvPr id="46" name="Rectangle 45"/>
          <p:cNvSpPr/>
          <p:nvPr/>
        </p:nvSpPr>
        <p:spPr>
          <a:xfrm>
            <a:off x="3099974" y="3389243"/>
            <a:ext cx="573985" cy="2054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Berlin Sans FB" panose="020E0602020502020306" pitchFamily="34" charset="0"/>
              </a:rPr>
              <a:t>4</a:t>
            </a:r>
          </a:p>
        </p:txBody>
      </p:sp>
      <p:sp>
        <p:nvSpPr>
          <p:cNvPr id="47" name="Rectangle 46"/>
          <p:cNvSpPr/>
          <p:nvPr/>
        </p:nvSpPr>
        <p:spPr>
          <a:xfrm>
            <a:off x="3946870" y="3389243"/>
            <a:ext cx="573985" cy="2054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Berlin Sans FB" panose="020E0602020502020306" pitchFamily="34" charset="0"/>
              </a:rPr>
              <a:t>5</a:t>
            </a:r>
          </a:p>
        </p:txBody>
      </p:sp>
      <p:sp>
        <p:nvSpPr>
          <p:cNvPr id="14" name="Right Arrow 13"/>
          <p:cNvSpPr/>
          <p:nvPr/>
        </p:nvSpPr>
        <p:spPr>
          <a:xfrm>
            <a:off x="4828760" y="4174435"/>
            <a:ext cx="333790" cy="241835"/>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2" name="Rectangle 21"/>
          <p:cNvSpPr/>
          <p:nvPr/>
        </p:nvSpPr>
        <p:spPr>
          <a:xfrm>
            <a:off x="8435340" y="4606290"/>
            <a:ext cx="1371600" cy="84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APR 33A3 VOICE MODULE</a:t>
            </a:r>
          </a:p>
        </p:txBody>
      </p:sp>
      <p:sp>
        <p:nvSpPr>
          <p:cNvPr id="29" name="Bent-Up Arrow 28"/>
          <p:cNvSpPr/>
          <p:nvPr/>
        </p:nvSpPr>
        <p:spPr>
          <a:xfrm>
            <a:off x="9795510" y="4652010"/>
            <a:ext cx="1177290" cy="400050"/>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70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2930" y="576470"/>
            <a:ext cx="11269979" cy="5416868"/>
          </a:xfrm>
          <a:prstGeom prst="rect">
            <a:avLst/>
          </a:prstGeom>
          <a:noFill/>
        </p:spPr>
        <p:txBody>
          <a:bodyPr wrap="square" rtlCol="0">
            <a:spAutoFit/>
          </a:bodyPr>
          <a:lstStyle/>
          <a:p>
            <a:r>
              <a:rPr lang="en-US" sz="2800" b="1">
                <a:solidFill>
                  <a:schemeClr val="bg1"/>
                </a:solidFill>
                <a:latin typeface="Berlin Sans FB" panose="020E0602020502020306" pitchFamily="34" charset="0"/>
              </a:rPr>
              <a:t>  WORKING </a:t>
            </a:r>
            <a:r>
              <a:rPr lang="en-US" sz="2800" b="1" dirty="0">
                <a:solidFill>
                  <a:schemeClr val="bg1"/>
                </a:solidFill>
                <a:latin typeface="Berlin Sans FB" panose="020E0602020502020306" pitchFamily="34" charset="0"/>
              </a:rPr>
              <a:t>:</a:t>
            </a:r>
          </a:p>
          <a:p>
            <a:pPr algn="just"/>
            <a:endParaRPr lang="en-US" sz="2000" dirty="0">
              <a:solidFill>
                <a:schemeClr val="bg1"/>
              </a:solidFill>
              <a:latin typeface="Berlin Sans FB" panose="020E0602020502020306" pitchFamily="34" charset="0"/>
            </a:endParaRPr>
          </a:p>
          <a:p>
            <a:pPr marL="342900" indent="-342900" algn="just">
              <a:lnSpc>
                <a:spcPct val="150000"/>
              </a:lnSpc>
              <a:buFont typeface="Wingdings" panose="05000000000000000000" pitchFamily="2" charset="2"/>
              <a:buChar char="ü"/>
            </a:pPr>
            <a:r>
              <a:rPr lang="en-US" sz="2000" dirty="0">
                <a:solidFill>
                  <a:schemeClr val="bg1"/>
                </a:solidFill>
                <a:latin typeface="Berlin Sans FB" panose="020E0602020502020306" pitchFamily="34" charset="0"/>
              </a:rPr>
              <a:t>In general, deaf/dumb people have difficulty in communicating with others who do not understand sign language. </a:t>
            </a:r>
          </a:p>
          <a:p>
            <a:pPr marL="342900" indent="-342900" algn="just">
              <a:lnSpc>
                <a:spcPct val="150000"/>
              </a:lnSpc>
              <a:buFont typeface="Wingdings" panose="05000000000000000000" pitchFamily="2" charset="2"/>
              <a:buChar char="ü"/>
            </a:pPr>
            <a:r>
              <a:rPr lang="en-US" sz="2000" dirty="0">
                <a:solidFill>
                  <a:schemeClr val="bg1"/>
                </a:solidFill>
                <a:latin typeface="Berlin Sans FB" panose="020E0602020502020306" pitchFamily="34" charset="0"/>
              </a:rPr>
              <a:t>The Hand gesture glove is a normal, cloth driving glove fitted with flex sensors. The sensors output a stream of data that varies with degree of bend made by the fingers. </a:t>
            </a:r>
          </a:p>
          <a:p>
            <a:pPr marL="342900" indent="-342900" algn="just">
              <a:lnSpc>
                <a:spcPct val="150000"/>
              </a:lnSpc>
              <a:buFont typeface="Wingdings" panose="05000000000000000000" pitchFamily="2" charset="2"/>
              <a:buChar char="ü"/>
            </a:pPr>
            <a:r>
              <a:rPr lang="en-US" sz="2000" dirty="0">
                <a:solidFill>
                  <a:schemeClr val="bg1"/>
                </a:solidFill>
                <a:latin typeface="Berlin Sans FB" panose="020E0602020502020306" pitchFamily="34" charset="0"/>
              </a:rPr>
              <a:t>Flex sensors are sensors that change in resistance depending on the amount of bend on the sensor. </a:t>
            </a:r>
          </a:p>
          <a:p>
            <a:pPr marL="342900" indent="-342900" algn="just">
              <a:lnSpc>
                <a:spcPct val="150000"/>
              </a:lnSpc>
              <a:buFont typeface="Wingdings" panose="05000000000000000000" pitchFamily="2" charset="2"/>
              <a:buChar char="ü"/>
            </a:pPr>
            <a:r>
              <a:rPr lang="en-US" sz="2000" dirty="0">
                <a:solidFill>
                  <a:schemeClr val="bg1"/>
                </a:solidFill>
                <a:latin typeface="Berlin Sans FB" panose="020E0602020502020306" pitchFamily="34" charset="0"/>
              </a:rPr>
              <a:t>They convert the change in bend to electrical resistance - the more the bend, the more the resistance value.</a:t>
            </a:r>
          </a:p>
          <a:p>
            <a:pPr marL="342900" indent="-342900" algn="just">
              <a:lnSpc>
                <a:spcPct val="150000"/>
              </a:lnSpc>
              <a:buFont typeface="Wingdings" panose="05000000000000000000" pitchFamily="2" charset="2"/>
              <a:buChar char="ü"/>
            </a:pPr>
            <a:r>
              <a:rPr lang="en-US" sz="2000" dirty="0">
                <a:solidFill>
                  <a:schemeClr val="bg1"/>
                </a:solidFill>
                <a:latin typeface="Berlin Sans FB" panose="020E0602020502020306" pitchFamily="34" charset="0"/>
              </a:rPr>
              <a:t> The output from the sensor is converted to digital and processed by using microcontroller and then it responds in the voice using speaker and it can be displayed on the LCD screen also.</a:t>
            </a:r>
          </a:p>
          <a:p>
            <a:pPr algn="just"/>
            <a:endParaRPr lang="en-US" sz="28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67864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1539" y="646043"/>
            <a:ext cx="5158409" cy="461665"/>
          </a:xfrm>
          <a:prstGeom prst="rect">
            <a:avLst/>
          </a:prstGeom>
          <a:noFill/>
        </p:spPr>
        <p:txBody>
          <a:bodyPr wrap="square" rtlCol="0">
            <a:spAutoFit/>
          </a:bodyPr>
          <a:lstStyle/>
          <a:p>
            <a:r>
              <a:rPr lang="en-US" sz="2400" b="1" dirty="0">
                <a:solidFill>
                  <a:schemeClr val="bg1"/>
                </a:solidFill>
                <a:latin typeface="Berlin Sans FB" panose="020E0602020502020306" pitchFamily="34" charset="0"/>
              </a:rPr>
              <a:t>OUTCOMES :</a:t>
            </a:r>
          </a:p>
        </p:txBody>
      </p:sp>
      <p:sp>
        <p:nvSpPr>
          <p:cNvPr id="3" name="TextBox 2"/>
          <p:cNvSpPr txBox="1"/>
          <p:nvPr/>
        </p:nvSpPr>
        <p:spPr>
          <a:xfrm>
            <a:off x="1461052" y="1490870"/>
            <a:ext cx="9432235" cy="1015663"/>
          </a:xfrm>
          <a:prstGeom prst="rect">
            <a:avLst/>
          </a:prstGeom>
          <a:noFill/>
        </p:spPr>
        <p:txBody>
          <a:bodyPr wrap="square" rtlCol="0">
            <a:spAutoFit/>
          </a:bodyPr>
          <a:lstStyle/>
          <a:p>
            <a:pPr algn="just"/>
            <a:r>
              <a:rPr lang="en-US" sz="2000" dirty="0">
                <a:solidFill>
                  <a:schemeClr val="bg1"/>
                </a:solidFill>
                <a:latin typeface="Berlin Sans FB" panose="020E0602020502020306" pitchFamily="34" charset="0"/>
              </a:rPr>
              <a:t>The output from the sensor is converted to digital and processed by using microcontroller and then it responds in the voice using speaker and it can be displayed on the LCD screen also.</a:t>
            </a:r>
          </a:p>
        </p:txBody>
      </p:sp>
    </p:spTree>
    <p:extLst>
      <p:ext uri="{BB962C8B-B14F-4D97-AF65-F5344CB8AC3E}">
        <p14:creationId xmlns:p14="http://schemas.microsoft.com/office/powerpoint/2010/main" val="75694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39190" y="962661"/>
            <a:ext cx="10325100" cy="400110"/>
          </a:xfrm>
          <a:prstGeom prst="rect">
            <a:avLst/>
          </a:prstGeom>
          <a:noFill/>
        </p:spPr>
        <p:txBody>
          <a:bodyPr wrap="square" rtlCol="0">
            <a:spAutoFit/>
          </a:bodyPr>
          <a:lstStyle/>
          <a:p>
            <a:pPr algn="ctr"/>
            <a:r>
              <a:rPr lang="en-US" sz="2000" b="1" dirty="0">
                <a:solidFill>
                  <a:schemeClr val="bg1"/>
                </a:solidFill>
                <a:latin typeface="Berlin Sans FB"/>
                <a:cs typeface="Times New Roman" pitchFamily="18" charset="0"/>
              </a:rPr>
              <a:t>Hand Gesture Recognition And Voice Conversion System For Dumb People :</a:t>
            </a:r>
          </a:p>
        </p:txBody>
      </p:sp>
      <p:sp>
        <p:nvSpPr>
          <p:cNvPr id="4" name="TextBox 3"/>
          <p:cNvSpPr txBox="1"/>
          <p:nvPr/>
        </p:nvSpPr>
        <p:spPr>
          <a:xfrm>
            <a:off x="845820" y="1314450"/>
            <a:ext cx="10378440" cy="4247317"/>
          </a:xfrm>
          <a:prstGeom prst="rect">
            <a:avLst/>
          </a:prstGeom>
          <a:noFill/>
        </p:spPr>
        <p:txBody>
          <a:bodyPr wrap="square" rtlCol="0">
            <a:spAutoFit/>
          </a:bodyPr>
          <a:lstStyle/>
          <a:p>
            <a:pPr marL="342900" indent="-342900" algn="just">
              <a:lnSpc>
                <a:spcPct val="150000"/>
              </a:lnSpc>
              <a:buFont typeface="Arial" pitchFamily="34" charset="0"/>
              <a:buChar char="•"/>
            </a:pPr>
            <a:endParaRPr lang="en-US" dirty="0">
              <a:solidFill>
                <a:schemeClr val="bg1"/>
              </a:solidFill>
              <a:latin typeface="Berlin Sans FB"/>
            </a:endParaRPr>
          </a:p>
          <a:p>
            <a:pPr marL="342900" indent="-342900" algn="just">
              <a:lnSpc>
                <a:spcPct val="150000"/>
              </a:lnSpc>
              <a:buFont typeface="Arial" pitchFamily="34" charset="0"/>
              <a:buChar char="•"/>
            </a:pPr>
            <a:r>
              <a:rPr lang="en-US" dirty="0">
                <a:solidFill>
                  <a:schemeClr val="bg1"/>
                </a:solidFill>
                <a:latin typeface="Berlin Sans FB"/>
              </a:rPr>
              <a:t> In our country around 2.78% of peoples are not able to speak (dumb). Their communications with others are only using the motion of their hands and expressions. </a:t>
            </a:r>
          </a:p>
          <a:p>
            <a:pPr marL="342900" indent="-342900" algn="just">
              <a:lnSpc>
                <a:spcPct val="150000"/>
              </a:lnSpc>
              <a:buFont typeface="Arial" pitchFamily="34" charset="0"/>
              <a:buChar char="•"/>
            </a:pPr>
            <a:r>
              <a:rPr lang="en-US" dirty="0">
                <a:solidFill>
                  <a:schemeClr val="bg1"/>
                </a:solidFill>
                <a:latin typeface="Berlin Sans FB"/>
              </a:rPr>
              <a:t>We proposed a new technique called artificial speaking mouth for dumb people. It will be very helpful to them for conveying their thoughts to others.</a:t>
            </a:r>
          </a:p>
          <a:p>
            <a:pPr marL="342900" indent="-342900" algn="just">
              <a:lnSpc>
                <a:spcPct val="150000"/>
              </a:lnSpc>
              <a:buFont typeface="Arial" pitchFamily="34" charset="0"/>
              <a:buChar char="•"/>
            </a:pPr>
            <a:r>
              <a:rPr lang="en-US" dirty="0">
                <a:solidFill>
                  <a:schemeClr val="bg1"/>
                </a:solidFill>
                <a:latin typeface="Berlin Sans FB"/>
              </a:rPr>
              <a:t>Some peoples are easily able to get the information from their motions. The remaining is not able to understand their way of conveying the message. In order to overcome the complexity the artificial mouth is introduced for the dumb peoples. </a:t>
            </a:r>
          </a:p>
          <a:p>
            <a:pPr marL="342900" indent="-342900" algn="just">
              <a:lnSpc>
                <a:spcPct val="150000"/>
              </a:lnSpc>
              <a:buFont typeface="Arial" pitchFamily="34" charset="0"/>
              <a:buChar char="•"/>
            </a:pPr>
            <a:r>
              <a:rPr lang="en-US" dirty="0">
                <a:solidFill>
                  <a:schemeClr val="bg1"/>
                </a:solidFill>
                <a:latin typeface="Berlin Sans FB"/>
              </a:rPr>
              <a:t>This system is based on the motion sensor. According to dumb people, for every motion they have a meaning. That message is kept in a database. </a:t>
            </a:r>
          </a:p>
        </p:txBody>
      </p:sp>
      <p:sp>
        <p:nvSpPr>
          <p:cNvPr id="5" name="TextBox 4"/>
          <p:cNvSpPr txBox="1"/>
          <p:nvPr/>
        </p:nvSpPr>
        <p:spPr>
          <a:xfrm>
            <a:off x="1303020" y="285750"/>
            <a:ext cx="4892040" cy="461665"/>
          </a:xfrm>
          <a:prstGeom prst="rect">
            <a:avLst/>
          </a:prstGeom>
          <a:noFill/>
        </p:spPr>
        <p:txBody>
          <a:bodyPr wrap="square" rtlCol="0">
            <a:spAutoFit/>
          </a:bodyPr>
          <a:lstStyle/>
          <a:p>
            <a:r>
              <a:rPr lang="en-US" sz="2400" b="1" dirty="0">
                <a:solidFill>
                  <a:schemeClr val="bg1"/>
                </a:solidFill>
                <a:latin typeface="Berlin Sans FB"/>
              </a:rPr>
              <a:t>LITERATURE SURVEY :</a:t>
            </a:r>
          </a:p>
        </p:txBody>
      </p:sp>
      <p:sp>
        <p:nvSpPr>
          <p:cNvPr id="6" name="TextBox 5"/>
          <p:cNvSpPr txBox="1"/>
          <p:nvPr/>
        </p:nvSpPr>
        <p:spPr>
          <a:xfrm>
            <a:off x="4572000" y="5692140"/>
            <a:ext cx="6606540" cy="923330"/>
          </a:xfrm>
          <a:prstGeom prst="rect">
            <a:avLst/>
          </a:prstGeom>
          <a:noFill/>
        </p:spPr>
        <p:txBody>
          <a:bodyPr wrap="square" rtlCol="0">
            <a:spAutoFit/>
          </a:bodyPr>
          <a:lstStyle/>
          <a:p>
            <a:r>
              <a:rPr lang="en-US" b="1" dirty="0">
                <a:solidFill>
                  <a:schemeClr val="bg1"/>
                </a:solidFill>
                <a:latin typeface="Berlin Sans FB"/>
              </a:rPr>
              <a:t>International Journal of Scientific &amp; Engineering Research, Volume 5, Issue 5, May-2014  ISSN 2229-5518 (WWW.IJSER.COM)</a:t>
            </a:r>
          </a:p>
        </p:txBody>
      </p:sp>
      <p:sp>
        <p:nvSpPr>
          <p:cNvPr id="9" name="TextBox 8"/>
          <p:cNvSpPr txBox="1"/>
          <p:nvPr/>
        </p:nvSpPr>
        <p:spPr>
          <a:xfrm>
            <a:off x="3703320" y="1074420"/>
            <a:ext cx="3977640" cy="646331"/>
          </a:xfrm>
          <a:prstGeom prst="rect">
            <a:avLst/>
          </a:prstGeom>
          <a:noFill/>
        </p:spPr>
        <p:txBody>
          <a:bodyPr wrap="square" rtlCol="0">
            <a:spAutoFit/>
          </a:bodyPr>
          <a:lstStyle/>
          <a:p>
            <a:pPr algn="ctr"/>
            <a:endParaRPr lang="en-US" b="1" dirty="0">
              <a:solidFill>
                <a:schemeClr val="bg1"/>
              </a:solidFill>
              <a:latin typeface="Berlin Sans FB"/>
            </a:endParaRPr>
          </a:p>
          <a:p>
            <a:pPr algn="ctr"/>
            <a:r>
              <a:rPr lang="en-US" b="1" dirty="0">
                <a:solidFill>
                  <a:schemeClr val="bg1"/>
                </a:solidFill>
                <a:latin typeface="Berlin Sans FB"/>
              </a:rPr>
              <a:t> (</a:t>
            </a:r>
            <a:r>
              <a:rPr lang="en-US" b="1" dirty="0" err="1">
                <a:solidFill>
                  <a:schemeClr val="bg1"/>
                </a:solidFill>
                <a:latin typeface="Berlin Sans FB"/>
              </a:rPr>
              <a:t>V.Padmanabhan</a:t>
            </a:r>
            <a:r>
              <a:rPr lang="en-US" b="1" dirty="0">
                <a:solidFill>
                  <a:schemeClr val="bg1"/>
                </a:solidFill>
                <a:latin typeface="Berlin Sans FB"/>
              </a:rPr>
              <a:t>, </a:t>
            </a:r>
            <a:r>
              <a:rPr lang="en-US" b="1" dirty="0" err="1">
                <a:solidFill>
                  <a:schemeClr val="bg1"/>
                </a:solidFill>
                <a:latin typeface="Berlin Sans FB"/>
              </a:rPr>
              <a:t>M.Sornalatha</a:t>
            </a:r>
            <a:r>
              <a:rPr lang="en-US" b="1" dirty="0">
                <a:solidFill>
                  <a:schemeClr val="bg1"/>
                </a:solidFill>
                <a:latin typeface="Berlin Sans FB"/>
              </a:rPr>
              <a:t>) </a:t>
            </a:r>
          </a:p>
        </p:txBody>
      </p:sp>
    </p:spTree>
    <p:extLst>
      <p:ext uri="{BB962C8B-B14F-4D97-AF65-F5344CB8AC3E}">
        <p14:creationId xmlns:p14="http://schemas.microsoft.com/office/powerpoint/2010/main" val="242974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7290" y="548640"/>
            <a:ext cx="10172700" cy="461665"/>
          </a:xfrm>
          <a:prstGeom prst="rect">
            <a:avLst/>
          </a:prstGeom>
          <a:noFill/>
        </p:spPr>
        <p:txBody>
          <a:bodyPr wrap="square" rtlCol="0">
            <a:spAutoFit/>
          </a:bodyPr>
          <a:lstStyle/>
          <a:p>
            <a:pPr algn="ctr"/>
            <a:r>
              <a:rPr lang="en-US" sz="2400" b="1" dirty="0">
                <a:solidFill>
                  <a:schemeClr val="bg1"/>
                </a:solidFill>
                <a:latin typeface="Berlin Sans FB"/>
              </a:rPr>
              <a:t>Gesture </a:t>
            </a:r>
            <a:r>
              <a:rPr lang="en-US" sz="2400" b="1" dirty="0" err="1">
                <a:solidFill>
                  <a:schemeClr val="bg1"/>
                </a:solidFill>
                <a:latin typeface="Berlin Sans FB"/>
              </a:rPr>
              <a:t>Recognization</a:t>
            </a:r>
            <a:r>
              <a:rPr lang="en-US" sz="2400" b="1" dirty="0">
                <a:solidFill>
                  <a:schemeClr val="bg1"/>
                </a:solidFill>
                <a:latin typeface="Berlin Sans FB"/>
              </a:rPr>
              <a:t> &amp; Conversion For Deaf And Dumb People: </a:t>
            </a:r>
          </a:p>
        </p:txBody>
      </p:sp>
      <p:sp>
        <p:nvSpPr>
          <p:cNvPr id="5" name="TextBox 4"/>
          <p:cNvSpPr txBox="1"/>
          <p:nvPr/>
        </p:nvSpPr>
        <p:spPr>
          <a:xfrm>
            <a:off x="857250" y="1463041"/>
            <a:ext cx="10854690" cy="3728649"/>
          </a:xfrm>
          <a:prstGeom prst="rect">
            <a:avLst/>
          </a:prstGeom>
          <a:noFill/>
        </p:spPr>
        <p:txBody>
          <a:bodyPr wrap="square" rtlCol="0">
            <a:spAutoFit/>
          </a:bodyPr>
          <a:lstStyle/>
          <a:p>
            <a:pPr algn="just">
              <a:lnSpc>
                <a:spcPct val="150000"/>
              </a:lnSpc>
              <a:buFont typeface="Arial" pitchFamily="34" charset="0"/>
              <a:buChar char="•"/>
            </a:pPr>
            <a:r>
              <a:rPr lang="en-US" sz="2000" dirty="0">
                <a:solidFill>
                  <a:schemeClr val="bg1"/>
                </a:solidFill>
                <a:latin typeface="Berlin Sans FB"/>
              </a:rPr>
              <a:t>In this system a data glove is used as input device which is normal cloth driving gloves fitted with five flex sensors along the length of each finger and the thumb. </a:t>
            </a:r>
          </a:p>
          <a:p>
            <a:pPr algn="just">
              <a:lnSpc>
                <a:spcPct val="150000"/>
              </a:lnSpc>
              <a:buFont typeface="Arial" pitchFamily="34" charset="0"/>
              <a:buChar char="•"/>
            </a:pPr>
            <a:r>
              <a:rPr lang="en-US" sz="2000" dirty="0">
                <a:solidFill>
                  <a:schemeClr val="bg1"/>
                </a:solidFill>
                <a:latin typeface="Berlin Sans FB"/>
              </a:rPr>
              <a:t>Generally mute people use sign language for communication but the communication is become difficult with others who do not understand sign language. </a:t>
            </a:r>
          </a:p>
          <a:p>
            <a:pPr algn="just">
              <a:lnSpc>
                <a:spcPct val="150000"/>
              </a:lnSpc>
              <a:buFont typeface="Arial" pitchFamily="34" charset="0"/>
              <a:buChar char="•"/>
            </a:pPr>
            <a:r>
              <a:rPr lang="en-US" sz="2000" dirty="0">
                <a:solidFill>
                  <a:schemeClr val="bg1"/>
                </a:solidFill>
                <a:latin typeface="Berlin Sans FB"/>
              </a:rPr>
              <a:t>In this project, microcontroller and sensor based gesture to voice converter is presented. This is basically, a data glove and micro-controller based system. </a:t>
            </a:r>
          </a:p>
          <a:p>
            <a:pPr algn="just">
              <a:lnSpc>
                <a:spcPct val="150000"/>
              </a:lnSpc>
              <a:buFont typeface="Arial" pitchFamily="34" charset="0"/>
              <a:buChar char="•"/>
            </a:pPr>
            <a:r>
              <a:rPr lang="en-US" sz="2000" dirty="0">
                <a:solidFill>
                  <a:schemeClr val="bg1"/>
                </a:solidFill>
                <a:latin typeface="Berlin Sans FB"/>
              </a:rPr>
              <a:t>Flex sensor based data glove can detect all the movements of a hand and microcontroller based system converts some specified movements into human recognizable voice. </a:t>
            </a:r>
          </a:p>
        </p:txBody>
      </p:sp>
      <p:sp>
        <p:nvSpPr>
          <p:cNvPr id="6" name="TextBox 5"/>
          <p:cNvSpPr txBox="1"/>
          <p:nvPr/>
        </p:nvSpPr>
        <p:spPr>
          <a:xfrm>
            <a:off x="3120390" y="5383530"/>
            <a:ext cx="8446770" cy="923330"/>
          </a:xfrm>
          <a:prstGeom prst="rect">
            <a:avLst/>
          </a:prstGeom>
          <a:noFill/>
        </p:spPr>
        <p:txBody>
          <a:bodyPr wrap="square" rtlCol="0">
            <a:spAutoFit/>
          </a:bodyPr>
          <a:lstStyle/>
          <a:p>
            <a:r>
              <a:rPr lang="en-US" b="1" dirty="0">
                <a:solidFill>
                  <a:schemeClr val="bg1"/>
                </a:solidFill>
                <a:latin typeface="Berlin Sans FB"/>
              </a:rPr>
              <a:t>International Journal Of innovative Technologies(IJITECH) - ISSN 2321-8665 Vol.04,Issue.03, March-2016, Pages:0525-0526 </a:t>
            </a:r>
          </a:p>
          <a:p>
            <a:r>
              <a:rPr lang="en-US" b="1" dirty="0">
                <a:solidFill>
                  <a:schemeClr val="bg1"/>
                </a:solidFill>
                <a:latin typeface="Berlin Sans FB"/>
              </a:rPr>
              <a:t>(WWW.IJITECH.ORG)</a:t>
            </a:r>
          </a:p>
        </p:txBody>
      </p:sp>
      <p:sp>
        <p:nvSpPr>
          <p:cNvPr id="7" name="TextBox 6"/>
          <p:cNvSpPr txBox="1"/>
          <p:nvPr/>
        </p:nvSpPr>
        <p:spPr>
          <a:xfrm>
            <a:off x="3646170" y="800100"/>
            <a:ext cx="4114800" cy="646331"/>
          </a:xfrm>
          <a:prstGeom prst="rect">
            <a:avLst/>
          </a:prstGeom>
          <a:noFill/>
        </p:spPr>
        <p:txBody>
          <a:bodyPr wrap="square" rtlCol="0">
            <a:spAutoFit/>
          </a:bodyPr>
          <a:lstStyle/>
          <a:p>
            <a:pPr algn="ctr"/>
            <a:endParaRPr lang="en-US" dirty="0">
              <a:solidFill>
                <a:schemeClr val="bg1"/>
              </a:solidFill>
              <a:latin typeface="Berlin Sans FB"/>
            </a:endParaRPr>
          </a:p>
          <a:p>
            <a:pPr algn="ctr"/>
            <a:r>
              <a:rPr lang="en-US" dirty="0">
                <a:solidFill>
                  <a:schemeClr val="bg1"/>
                </a:solidFill>
                <a:latin typeface="Berlin Sans FB"/>
              </a:rPr>
              <a:t> ( </a:t>
            </a:r>
            <a:r>
              <a:rPr lang="en-US" b="1" dirty="0" err="1">
                <a:solidFill>
                  <a:schemeClr val="bg1"/>
                </a:solidFill>
                <a:latin typeface="Berlin Sans FB"/>
              </a:rPr>
              <a:t>Allada</a:t>
            </a:r>
            <a:r>
              <a:rPr lang="en-US" b="1" dirty="0">
                <a:solidFill>
                  <a:schemeClr val="bg1"/>
                </a:solidFill>
                <a:latin typeface="Berlin Sans FB"/>
              </a:rPr>
              <a:t> </a:t>
            </a:r>
            <a:r>
              <a:rPr lang="en-US" b="1" dirty="0" err="1">
                <a:solidFill>
                  <a:schemeClr val="bg1"/>
                </a:solidFill>
                <a:latin typeface="Berlin Sans FB"/>
              </a:rPr>
              <a:t>Ramesh</a:t>
            </a:r>
            <a:r>
              <a:rPr lang="en-US" b="1" dirty="0">
                <a:solidFill>
                  <a:schemeClr val="bg1"/>
                </a:solidFill>
                <a:latin typeface="Berlin Sans FB"/>
              </a:rPr>
              <a:t>, </a:t>
            </a:r>
            <a:r>
              <a:rPr lang="en-US" b="1" dirty="0" err="1">
                <a:solidFill>
                  <a:schemeClr val="bg1"/>
                </a:solidFill>
                <a:latin typeface="Berlin Sans FB"/>
              </a:rPr>
              <a:t>B.V.Reddy</a:t>
            </a:r>
            <a:r>
              <a:rPr lang="en-US" b="1" dirty="0">
                <a:solidFill>
                  <a:schemeClr val="bg1"/>
                </a:solidFill>
                <a:latin typeface="Berlin Sans FB"/>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207</TotalTime>
  <Words>843</Words>
  <Application>Microsoft Office PowerPoint</Application>
  <PresentationFormat>Widescreen</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HAND GESTURE LEARNING FOR MUTE PEOPLE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LEARNING FOR MUTE PEOPLE</dc:title>
  <dc:creator>Sudheer Parasaram</dc:creator>
  <cp:lastModifiedBy>USER</cp:lastModifiedBy>
  <cp:revision>62</cp:revision>
  <dcterms:created xsi:type="dcterms:W3CDTF">2018-01-08T15:05:15Z</dcterms:created>
  <dcterms:modified xsi:type="dcterms:W3CDTF">2018-01-10T08:34:38Z</dcterms:modified>
</cp:coreProperties>
</file>