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60" r:id="rId5"/>
    <p:sldId id="261" r:id="rId6"/>
    <p:sldId id="263" r:id="rId7"/>
    <p:sldId id="264" r:id="rId8"/>
    <p:sldId id="265" r:id="rId9"/>
    <p:sldId id="266" r:id="rId10"/>
    <p:sldId id="267" r:id="rId11"/>
    <p:sldId id="268" r:id="rId12"/>
    <p:sldId id="273" r:id="rId13"/>
    <p:sldId id="269" r:id="rId14"/>
    <p:sldId id="270" r:id="rId15"/>
    <p:sldId id="271" r:id="rId16"/>
    <p:sldId id="274" r:id="rId17"/>
    <p:sldId id="259" r:id="rId18"/>
  </p:sldIdLst>
  <p:sldSz cx="12192000" cy="6858000"/>
  <p:notesSz cx="6858000" cy="9144000"/>
  <p:embeddedFontLst>
    <p:embeddedFont>
      <p:font typeface="Bell MT" panose="02020503060305020303" pitchFamily="18" charset="0"/>
      <p:regular r:id="rId20"/>
      <p:bold r:id="rId21"/>
      <p:italic r:id="rId22"/>
    </p:embeddedFont>
    <p:embeddedFont>
      <p:font typeface="Imprint MT Shadow" panose="04020605060303030202" pitchFamily="82" charset="0"/>
      <p:regular r:id="rId23"/>
    </p:embeddedFont>
    <p:embeddedFont>
      <p:font typeface="Lato Black" panose="020F0502020204030204" pitchFamily="34" charset="0"/>
      <p:bold r:id="rId24"/>
      <p:boldItalic r:id="rId25"/>
    </p:embeddedFont>
    <p:embeddedFont>
      <p:font typeface="Libre Baskerville" panose="020F0502020204030204" pitchFamily="2"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28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59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177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2361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33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51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852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19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8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51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26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646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60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hanux1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Bhanux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916769"/>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cap="none" dirty="0">
                <a:solidFill>
                  <a:srgbClr val="002060"/>
                </a:solidFill>
                <a:effectLst>
                  <a:outerShdw blurRad="38100" dist="38100" dir="2700000" algn="tl">
                    <a:srgbClr val="000000">
                      <a:alpha val="43137"/>
                    </a:srgbClr>
                  </a:outerShdw>
                </a:effectLst>
                <a:latin typeface="Bell MT" panose="02020503060305020303" pitchFamily="18" charset="0"/>
                <a:ea typeface="Calibri"/>
                <a:cs typeface="Calibri"/>
                <a:sym typeface="Calibri"/>
              </a:rPr>
              <a:t>AMCAT – Exploratory Data Analysis</a:t>
            </a:r>
            <a:endParaRPr sz="1800" b="1" dirty="0">
              <a:solidFill>
                <a:srgbClr val="002060"/>
              </a:solidFill>
              <a:effectLst>
                <a:outerShdw blurRad="38100" dist="38100" dir="2700000" algn="tl">
                  <a:srgbClr val="000000">
                    <a:alpha val="43137"/>
                  </a:srgbClr>
                </a:outerShdw>
              </a:effectLst>
              <a:latin typeface="Bell MT" panose="020205030603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2" name="Picture 1">
            <a:extLst>
              <a:ext uri="{FF2B5EF4-FFF2-40B4-BE49-F238E27FC236}">
                <a16:creationId xmlns:a16="http://schemas.microsoft.com/office/drawing/2014/main" id="{FF58A851-2258-0BDE-49E2-2109420D5EA0}"/>
              </a:ext>
            </a:extLst>
          </p:cNvPr>
          <p:cNvPicPr>
            <a:picLocks noChangeAspect="1"/>
          </p:cNvPicPr>
          <p:nvPr/>
        </p:nvPicPr>
        <p:blipFill>
          <a:blip r:embed="rId3"/>
          <a:stretch>
            <a:fillRect/>
          </a:stretch>
        </p:blipFill>
        <p:spPr>
          <a:xfrm>
            <a:off x="3716824" y="914397"/>
            <a:ext cx="7617928" cy="5207029"/>
          </a:xfrm>
          <a:prstGeom prst="rect">
            <a:avLst/>
          </a:prstGeom>
        </p:spPr>
      </p:pic>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Bivariate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409576" y="417440"/>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How do logical reasoning scores vary across different job cities ? Get top 20</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757446" y="665918"/>
            <a:ext cx="3257963" cy="25742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For the top 20 job cities, Gulbarga city had the higher logical reasoning score of 680 and lower score was found in Sambalpur city respectively.</a:t>
            </a:r>
          </a:p>
        </p:txBody>
      </p:sp>
    </p:spTree>
    <p:extLst>
      <p:ext uri="{BB962C8B-B14F-4D97-AF65-F5344CB8AC3E}">
        <p14:creationId xmlns:p14="http://schemas.microsoft.com/office/powerpoint/2010/main" val="44067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Bivariate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437318"/>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What is the distribution of salaries across different job cities?</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6908255" y="934275"/>
            <a:ext cx="4508494" cy="239533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Out of top 20 job cities, cities like VIZAG, </a:t>
            </a:r>
            <a:r>
              <a:rPr lang="en-US" sz="1800" i="1" dirty="0" err="1">
                <a:solidFill>
                  <a:srgbClr val="002060"/>
                </a:solidFill>
              </a:rPr>
              <a:t>Tirunelvelli</a:t>
            </a:r>
            <a:r>
              <a:rPr lang="en-US" sz="1800" i="1" dirty="0">
                <a:solidFill>
                  <a:srgbClr val="002060"/>
                </a:solidFill>
              </a:rPr>
              <a:t> , BANGLORE holds the same average salary package of 1,05,000.In which Howrah is the one with lowest average salary package.</a:t>
            </a:r>
          </a:p>
        </p:txBody>
      </p:sp>
      <p:pic>
        <p:nvPicPr>
          <p:cNvPr id="3" name="Picture 2">
            <a:extLst>
              <a:ext uri="{FF2B5EF4-FFF2-40B4-BE49-F238E27FC236}">
                <a16:creationId xmlns:a16="http://schemas.microsoft.com/office/drawing/2014/main" id="{F464C5E2-EC10-7B63-F7EB-A7EBAE3235A8}"/>
              </a:ext>
            </a:extLst>
          </p:cNvPr>
          <p:cNvPicPr>
            <a:picLocks noChangeAspect="1"/>
          </p:cNvPicPr>
          <p:nvPr/>
        </p:nvPicPr>
        <p:blipFill>
          <a:blip r:embed="rId3"/>
          <a:stretch>
            <a:fillRect/>
          </a:stretch>
        </p:blipFill>
        <p:spPr>
          <a:xfrm>
            <a:off x="218661" y="1103243"/>
            <a:ext cx="6441115" cy="5610219"/>
          </a:xfrm>
          <a:prstGeom prst="rect">
            <a:avLst/>
          </a:prstGeom>
        </p:spPr>
      </p:pic>
    </p:spTree>
    <p:extLst>
      <p:ext uri="{BB962C8B-B14F-4D97-AF65-F5344CB8AC3E}">
        <p14:creationId xmlns:p14="http://schemas.microsoft.com/office/powerpoint/2010/main" val="288513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Bivariate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437318"/>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How do computer programming scores vary across different specializations?</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460513" y="5416826"/>
            <a:ext cx="11270974" cy="75537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This bar graph of top 10 records indicates that computer and communication engineering specialization topped among the all with a score of computer programming is 655, in which computer applications scores less around 470.</a:t>
            </a:r>
          </a:p>
        </p:txBody>
      </p:sp>
      <p:pic>
        <p:nvPicPr>
          <p:cNvPr id="2" name="Picture 1">
            <a:extLst>
              <a:ext uri="{FF2B5EF4-FFF2-40B4-BE49-F238E27FC236}">
                <a16:creationId xmlns:a16="http://schemas.microsoft.com/office/drawing/2014/main" id="{705B58D6-7DC2-EF04-5506-E655C102395E}"/>
              </a:ext>
            </a:extLst>
          </p:cNvPr>
          <p:cNvPicPr>
            <a:picLocks noChangeAspect="1"/>
          </p:cNvPicPr>
          <p:nvPr/>
        </p:nvPicPr>
        <p:blipFill>
          <a:blip r:embed="rId3"/>
          <a:stretch>
            <a:fillRect/>
          </a:stretch>
        </p:blipFill>
        <p:spPr>
          <a:xfrm>
            <a:off x="948880" y="1063484"/>
            <a:ext cx="9850293" cy="4035291"/>
          </a:xfrm>
          <a:prstGeom prst="rect">
            <a:avLst/>
          </a:prstGeom>
        </p:spPr>
      </p:pic>
    </p:spTree>
    <p:extLst>
      <p:ext uri="{BB962C8B-B14F-4D97-AF65-F5344CB8AC3E}">
        <p14:creationId xmlns:p14="http://schemas.microsoft.com/office/powerpoint/2010/main" val="398995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Bivariate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397562"/>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How does the distribution of graduation years vary across different states?</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7981122" y="1490871"/>
            <a:ext cx="3548270" cy="252453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Concerned heatmap shows that 263 candidates form Uttar Pradesh got graduated in 2014 and 234 candidates in 2013,which correlates with the facilities available in the cities to topped among all.</a:t>
            </a:r>
          </a:p>
        </p:txBody>
      </p:sp>
      <p:pic>
        <p:nvPicPr>
          <p:cNvPr id="3" name="Picture 2">
            <a:extLst>
              <a:ext uri="{FF2B5EF4-FFF2-40B4-BE49-F238E27FC236}">
                <a16:creationId xmlns:a16="http://schemas.microsoft.com/office/drawing/2014/main" id="{D8D40CEA-DD89-0E7C-8B26-081B6C22E86D}"/>
              </a:ext>
            </a:extLst>
          </p:cNvPr>
          <p:cNvPicPr>
            <a:picLocks noChangeAspect="1"/>
          </p:cNvPicPr>
          <p:nvPr/>
        </p:nvPicPr>
        <p:blipFill>
          <a:blip r:embed="rId3"/>
          <a:stretch>
            <a:fillRect/>
          </a:stretch>
        </p:blipFill>
        <p:spPr>
          <a:xfrm>
            <a:off x="99391" y="894519"/>
            <a:ext cx="7384774" cy="5721759"/>
          </a:xfrm>
          <a:prstGeom prst="rect">
            <a:avLst/>
          </a:prstGeom>
        </p:spPr>
      </p:pic>
    </p:spTree>
    <p:extLst>
      <p:ext uri="{BB962C8B-B14F-4D97-AF65-F5344CB8AC3E}">
        <p14:creationId xmlns:p14="http://schemas.microsoft.com/office/powerpoint/2010/main" val="358496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Bivariate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397562"/>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Is there a correlation between 10th and 12th percentages?</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7295322" y="1550506"/>
            <a:ext cx="3548270" cy="252453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We can see the strong positive correlation between the 10th and 12th percentages with Pearson value of correlation 0.64 .</a:t>
            </a:r>
          </a:p>
          <a:p>
            <a:pPr>
              <a:buClr>
                <a:srgbClr val="FF0000"/>
              </a:buClr>
              <a:buSzPts val="4400"/>
            </a:pPr>
            <a:r>
              <a:rPr lang="en-US" sz="1800" i="1" dirty="0">
                <a:solidFill>
                  <a:srgbClr val="002060"/>
                </a:solidFill>
              </a:rPr>
              <a:t>If the student who scores better in 10th will definitely score in 12th grade too.</a:t>
            </a:r>
          </a:p>
        </p:txBody>
      </p:sp>
      <p:pic>
        <p:nvPicPr>
          <p:cNvPr id="2" name="Picture 1">
            <a:extLst>
              <a:ext uri="{FF2B5EF4-FFF2-40B4-BE49-F238E27FC236}">
                <a16:creationId xmlns:a16="http://schemas.microsoft.com/office/drawing/2014/main" id="{18324727-0D46-3B27-6E10-3ED946665BCD}"/>
              </a:ext>
            </a:extLst>
          </p:cNvPr>
          <p:cNvPicPr>
            <a:picLocks noChangeAspect="1"/>
          </p:cNvPicPr>
          <p:nvPr/>
        </p:nvPicPr>
        <p:blipFill>
          <a:blip r:embed="rId3"/>
          <a:stretch>
            <a:fillRect/>
          </a:stretch>
        </p:blipFill>
        <p:spPr>
          <a:xfrm>
            <a:off x="516835" y="1205533"/>
            <a:ext cx="6315075" cy="5162550"/>
          </a:xfrm>
          <a:prstGeom prst="rect">
            <a:avLst/>
          </a:prstGeom>
        </p:spPr>
      </p:pic>
    </p:spTree>
    <p:extLst>
      <p:ext uri="{BB962C8B-B14F-4D97-AF65-F5344CB8AC3E}">
        <p14:creationId xmlns:p14="http://schemas.microsoft.com/office/powerpoint/2010/main" val="186385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Bivariate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397562"/>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How do quantitative ability scores correlate with computer programming scores?</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8244508" y="1935219"/>
            <a:ext cx="3548270" cy="252453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A strong positive correlation value of 0.64 can be seen that there is linear relationship between programming scores and quantitative scores .</a:t>
            </a:r>
          </a:p>
          <a:p>
            <a:pPr>
              <a:buClr>
                <a:srgbClr val="FF0000"/>
              </a:buClr>
              <a:buSzPts val="4400"/>
            </a:pPr>
            <a:r>
              <a:rPr lang="en-US" sz="1800" i="1" dirty="0">
                <a:solidFill>
                  <a:srgbClr val="002060"/>
                </a:solidFill>
              </a:rPr>
              <a:t>And this type of candidates have good effect on salary &amp; skillset.</a:t>
            </a:r>
          </a:p>
        </p:txBody>
      </p:sp>
      <p:pic>
        <p:nvPicPr>
          <p:cNvPr id="2" name="Picture 1">
            <a:extLst>
              <a:ext uri="{FF2B5EF4-FFF2-40B4-BE49-F238E27FC236}">
                <a16:creationId xmlns:a16="http://schemas.microsoft.com/office/drawing/2014/main" id="{DEE2BDAF-3DB4-6867-4448-22916D34FE51}"/>
              </a:ext>
            </a:extLst>
          </p:cNvPr>
          <p:cNvPicPr>
            <a:picLocks noChangeAspect="1"/>
          </p:cNvPicPr>
          <p:nvPr/>
        </p:nvPicPr>
        <p:blipFill>
          <a:blip r:embed="rId3"/>
          <a:stretch>
            <a:fillRect/>
          </a:stretch>
        </p:blipFill>
        <p:spPr>
          <a:xfrm>
            <a:off x="73922" y="1292081"/>
            <a:ext cx="8048625" cy="5162550"/>
          </a:xfrm>
          <a:prstGeom prst="rect">
            <a:avLst/>
          </a:prstGeom>
        </p:spPr>
      </p:pic>
    </p:spTree>
    <p:extLst>
      <p:ext uri="{BB962C8B-B14F-4D97-AF65-F5344CB8AC3E}">
        <p14:creationId xmlns:p14="http://schemas.microsoft.com/office/powerpoint/2010/main" val="364587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Conclusion :</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238540" y="496957"/>
            <a:ext cx="11380303" cy="77028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600" i="1" dirty="0">
                <a:solidFill>
                  <a:srgbClr val="002060"/>
                </a:solidFill>
              </a:rPr>
              <a:t>	Through this entire Exploratory Data Analysis, the drawn insights deals with the salary field which gives the hypothetical ideas about the how the particular parameters contributes the job opportunities. Few key points are...</a:t>
            </a:r>
          </a:p>
          <a:p>
            <a:pPr>
              <a:buClr>
                <a:srgbClr val="FF0000"/>
              </a:buClr>
              <a:buSzPts val="4400"/>
            </a:pPr>
            <a:endParaRPr lang="en-US" sz="1600" i="1" dirty="0">
              <a:solidFill>
                <a:srgbClr val="002060"/>
              </a:solidFill>
            </a:endParaRPr>
          </a:p>
        </p:txBody>
      </p:sp>
      <p:sp>
        <p:nvSpPr>
          <p:cNvPr id="2" name="TextBox 1">
            <a:extLst>
              <a:ext uri="{FF2B5EF4-FFF2-40B4-BE49-F238E27FC236}">
                <a16:creationId xmlns:a16="http://schemas.microsoft.com/office/drawing/2014/main" id="{1DDD9FBE-71C6-0E01-0BCF-FEA6997C5BB0}"/>
              </a:ext>
            </a:extLst>
          </p:cNvPr>
          <p:cNvSpPr txBox="1"/>
          <p:nvPr/>
        </p:nvSpPr>
        <p:spPr>
          <a:xfrm>
            <a:off x="238540" y="1371600"/>
            <a:ext cx="11459818" cy="4638706"/>
          </a:xfrm>
          <a:prstGeom prst="rect">
            <a:avLst/>
          </a:prstGeom>
          <a:noFill/>
        </p:spPr>
        <p:txBody>
          <a:bodyPr wrap="square" rtlCol="0">
            <a:spAutoFit/>
          </a:bodyPr>
          <a:lstStyle/>
          <a:p>
            <a:r>
              <a:rPr lang="en-US" b="1" dirty="0">
                <a:solidFill>
                  <a:schemeClr val="accent4">
                    <a:lumMod val="75000"/>
                  </a:schemeClr>
                </a:solidFill>
              </a:rPr>
              <a:t>Salary Distribution:</a:t>
            </a:r>
            <a:endParaRPr lang="en-US" dirty="0">
              <a:solidFill>
                <a:srgbClr val="002060"/>
              </a:solidFill>
            </a:endParaRPr>
          </a:p>
          <a:p>
            <a:r>
              <a:rPr lang="en-US" dirty="0">
                <a:solidFill>
                  <a:srgbClr val="002060"/>
                </a:solidFill>
              </a:rPr>
              <a:t>	The salary attribute shows right-skewed outliers, indicating that a few candidates earn significantly more than the average salary.</a:t>
            </a:r>
          </a:p>
          <a:p>
            <a:endParaRPr lang="en-US" b="1" dirty="0">
              <a:solidFill>
                <a:schemeClr val="accent4">
                  <a:lumMod val="75000"/>
                </a:schemeClr>
              </a:solidFill>
            </a:endParaRPr>
          </a:p>
          <a:p>
            <a:r>
              <a:rPr lang="en-US" b="1" dirty="0">
                <a:solidFill>
                  <a:schemeClr val="accent4">
                    <a:lumMod val="75000"/>
                  </a:schemeClr>
                </a:solidFill>
              </a:rPr>
              <a:t>Engineering Scores:</a:t>
            </a:r>
            <a:endParaRPr lang="en-US" dirty="0">
              <a:solidFill>
                <a:srgbClr val="002060"/>
              </a:solidFill>
            </a:endParaRPr>
          </a:p>
          <a:p>
            <a:r>
              <a:rPr lang="en-US" dirty="0">
                <a:solidFill>
                  <a:srgbClr val="002060"/>
                </a:solidFill>
              </a:rPr>
              <a:t>	Fields like Computer Science, Mechanical Engineering, Civil Engineering, Electrical Engineering, and Telecom Engineering have right-skewed outliers, suggesting higher scores pulling the mean to the right.</a:t>
            </a:r>
          </a:p>
          <a:p>
            <a:endParaRPr lang="en-US" dirty="0">
              <a:solidFill>
                <a:srgbClr val="002060"/>
              </a:solidFill>
            </a:endParaRPr>
          </a:p>
          <a:p>
            <a:r>
              <a:rPr lang="en-US" b="1" dirty="0">
                <a:solidFill>
                  <a:schemeClr val="accent4">
                    <a:lumMod val="75000"/>
                  </a:schemeClr>
                </a:solidFill>
              </a:rPr>
              <a:t>Specializations:</a:t>
            </a:r>
            <a:endParaRPr lang="en-US" dirty="0">
              <a:solidFill>
                <a:srgbClr val="002060"/>
              </a:solidFill>
            </a:endParaRPr>
          </a:p>
          <a:p>
            <a:r>
              <a:rPr lang="en-US" dirty="0">
                <a:solidFill>
                  <a:srgbClr val="002060"/>
                </a:solidFill>
              </a:rPr>
              <a:t>	Electronics and Communication Engineering has the highest number of candidates (800), while Electronics and Instrumentation Engineering has the least (32).</a:t>
            </a:r>
          </a:p>
          <a:p>
            <a:endParaRPr lang="en-US" dirty="0">
              <a:solidFill>
                <a:srgbClr val="002060"/>
              </a:solidFill>
            </a:endParaRPr>
          </a:p>
          <a:p>
            <a:r>
              <a:rPr lang="en-US" b="1" dirty="0">
                <a:solidFill>
                  <a:schemeClr val="accent4">
                    <a:lumMod val="75000"/>
                  </a:schemeClr>
                </a:solidFill>
              </a:rPr>
              <a:t>State-wise Participation:</a:t>
            </a:r>
            <a:endParaRPr lang="en-US" dirty="0">
              <a:solidFill>
                <a:srgbClr val="002060"/>
              </a:solidFill>
            </a:endParaRPr>
          </a:p>
          <a:p>
            <a:r>
              <a:rPr lang="en-US" dirty="0">
                <a:solidFill>
                  <a:srgbClr val="002060"/>
                </a:solidFill>
              </a:rPr>
              <a:t>	Uttar Pradesh has the highest number of candidates (915) taking the AMCAT exam, compared to other states.</a:t>
            </a:r>
          </a:p>
          <a:p>
            <a:endParaRPr lang="en-US" dirty="0">
              <a:solidFill>
                <a:srgbClr val="002060"/>
              </a:solidFill>
            </a:endParaRPr>
          </a:p>
          <a:p>
            <a:r>
              <a:rPr lang="en-US" b="1" dirty="0">
                <a:solidFill>
                  <a:schemeClr val="accent4">
                    <a:lumMod val="75000"/>
                  </a:schemeClr>
                </a:solidFill>
              </a:rPr>
              <a:t>Hypothesis Analysis:</a:t>
            </a:r>
            <a:endParaRPr lang="en-US" dirty="0">
              <a:solidFill>
                <a:srgbClr val="002060"/>
              </a:solidFill>
            </a:endParaRPr>
          </a:p>
          <a:p>
            <a:pPr>
              <a:spcAft>
                <a:spcPts val="120"/>
              </a:spcAft>
            </a:pPr>
            <a:r>
              <a:rPr lang="en-US" dirty="0">
                <a:solidFill>
                  <a:srgbClr val="002060"/>
                </a:solidFill>
              </a:rPr>
              <a:t>	</a:t>
            </a:r>
            <a:r>
              <a:rPr lang="en-US" sz="1420" dirty="0">
                <a:solidFill>
                  <a:srgbClr val="002060"/>
                </a:solidFill>
              </a:rPr>
              <a:t>We Reject the null hypothesis as " There is a significant difference between 10th and 12</a:t>
            </a:r>
            <a:r>
              <a:rPr lang="en-US" sz="1420" baseline="30000" dirty="0">
                <a:solidFill>
                  <a:srgbClr val="002060"/>
                </a:solidFill>
              </a:rPr>
              <a:t>th</a:t>
            </a:r>
            <a:r>
              <a:rPr lang="en-US" sz="1420" dirty="0">
                <a:solidFill>
                  <a:srgbClr val="002060"/>
                </a:solidFill>
              </a:rPr>
              <a:t> percentages. It means that there is a statistically significant difference between 10th and 12</a:t>
            </a:r>
            <a:r>
              <a:rPr lang="en-US" sz="1420" baseline="30000" dirty="0">
                <a:solidFill>
                  <a:srgbClr val="002060"/>
                </a:solidFill>
              </a:rPr>
              <a:t>th</a:t>
            </a:r>
            <a:r>
              <a:rPr lang="en-US" sz="1420" dirty="0">
                <a:solidFill>
                  <a:srgbClr val="002060"/>
                </a:solidFill>
              </a:rPr>
              <a:t> percentages. Similarly , quantitative &amp; computer programming have a strong significance of association between them, since the p-value is less than at 0.05 significance level.</a:t>
            </a:r>
          </a:p>
          <a:p>
            <a:endParaRPr lang="en-US" dirty="0">
              <a:solidFill>
                <a:srgbClr val="002060"/>
              </a:solidFill>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13209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4102652"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Imprint MT Shadow" panose="04020605060303030202" pitchFamily="82" charset="0"/>
                <a:ea typeface="Libre Baskerville"/>
                <a:cs typeface="Libre Baskerville"/>
                <a:sym typeface="Libre Baskerville"/>
              </a:rPr>
              <a:t>THANK YOU</a:t>
            </a:r>
            <a:endParaRPr sz="1800" b="0" i="0" u="none" strike="noStrike" cap="none" dirty="0">
              <a:solidFill>
                <a:schemeClr val="dk1"/>
              </a:solidFill>
              <a:latin typeface="Imprint MT Shadow" panose="04020605060303030202" pitchFamily="82" charset="0"/>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06778" y="4092068"/>
            <a:ext cx="7007400" cy="138495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Contact Links…..</a:t>
            </a: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IN" sz="1600" b="1" dirty="0">
                <a:solidFill>
                  <a:schemeClr val="dk1"/>
                </a:solidFill>
                <a:latin typeface="Calibri"/>
                <a:ea typeface="Calibri"/>
                <a:cs typeface="Calibri"/>
                <a:sym typeface="Calibri"/>
              </a:rPr>
              <a:t>LinkedIn :  </a:t>
            </a:r>
            <a:r>
              <a:rPr lang="en-IN" sz="1600" b="1" dirty="0">
                <a:solidFill>
                  <a:schemeClr val="dk1"/>
                </a:solidFill>
                <a:latin typeface="Calibri"/>
                <a:ea typeface="Calibri"/>
                <a:cs typeface="Calibri"/>
                <a:sym typeface="Calibri"/>
                <a:hlinkClick r:id="rId3"/>
              </a:rPr>
              <a:t>https://www.linkedin.com/in/bhanux18/</a:t>
            </a:r>
            <a:endParaRPr lang="en-IN" sz="16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endParaRPr lang="en-IN" sz="16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IN" sz="1600" b="1" dirty="0">
                <a:solidFill>
                  <a:schemeClr val="dk1"/>
                </a:solidFill>
                <a:latin typeface="Calibri"/>
                <a:ea typeface="Calibri"/>
                <a:cs typeface="Calibri"/>
                <a:sym typeface="Calibri"/>
              </a:rPr>
              <a:t>GitHub   :  </a:t>
            </a:r>
            <a:r>
              <a:rPr lang="en-IN" sz="1600" b="1" dirty="0">
                <a:solidFill>
                  <a:schemeClr val="dk1"/>
                </a:solidFill>
                <a:latin typeface="Calibri"/>
                <a:ea typeface="Calibri"/>
                <a:cs typeface="Calibri"/>
                <a:sym typeface="Calibri"/>
                <a:hlinkClick r:id="rId4"/>
              </a:rPr>
              <a:t>https://github.com/Bhanux18</a:t>
            </a:r>
            <a:endParaRPr lang="en-IN" sz="16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8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 :</a:t>
            </a:r>
            <a:endParaRPr sz="16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Google Shape;104;p3">
            <a:extLst>
              <a:ext uri="{FF2B5EF4-FFF2-40B4-BE49-F238E27FC236}">
                <a16:creationId xmlns:a16="http://schemas.microsoft.com/office/drawing/2014/main" id="{532FCC40-7D7E-DD1C-FF0B-E5482D2F4855}"/>
              </a:ext>
            </a:extLst>
          </p:cNvPr>
          <p:cNvSpPr txBox="1"/>
          <p:nvPr/>
        </p:nvSpPr>
        <p:spPr>
          <a:xfrm>
            <a:off x="906777" y="965032"/>
            <a:ext cx="10602735" cy="64629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My self </a:t>
            </a:r>
            <a:r>
              <a:rPr lang="en-IN" sz="1800" b="1" dirty="0">
                <a:solidFill>
                  <a:srgbClr val="C00000"/>
                </a:solidFill>
                <a:latin typeface="Calibri"/>
                <a:ea typeface="Calibri"/>
                <a:cs typeface="Calibri"/>
                <a:sym typeface="Calibri"/>
              </a:rPr>
              <a:t>Suryapakula Bhanuprakash </a:t>
            </a:r>
            <a:r>
              <a:rPr lang="en-IN" sz="1800" dirty="0">
                <a:solidFill>
                  <a:schemeClr val="dk1"/>
                </a:solidFill>
                <a:latin typeface="Calibri"/>
                <a:ea typeface="Calibri"/>
                <a:cs typeface="Calibri"/>
                <a:sym typeface="Calibri"/>
              </a:rPr>
              <a:t>(IN9240486). I had a Masters Degree in </a:t>
            </a:r>
            <a:r>
              <a:rPr lang="en-IN" sz="1800" dirty="0">
                <a:solidFill>
                  <a:srgbClr val="C00000"/>
                </a:solidFill>
                <a:latin typeface="Calibri"/>
                <a:ea typeface="Calibri"/>
                <a:cs typeface="Calibri"/>
                <a:sym typeface="Calibri"/>
              </a:rPr>
              <a:t>Statistics</a:t>
            </a:r>
            <a:r>
              <a:rPr lang="en-IN" sz="1800" dirty="0">
                <a:solidFill>
                  <a:schemeClr val="dk1"/>
                </a:solidFill>
                <a:latin typeface="Calibri"/>
                <a:ea typeface="Calibri"/>
                <a:cs typeface="Calibri"/>
                <a:sym typeface="Calibri"/>
              </a:rPr>
              <a:t> from Pondicherry University ,passed out in the year May’2023.</a:t>
            </a:r>
            <a:endParaRPr sz="1800" dirty="0">
              <a:solidFill>
                <a:schemeClr val="dk1"/>
              </a:solidFill>
              <a:latin typeface="Calibri"/>
              <a:ea typeface="Calibri"/>
              <a:cs typeface="Calibri"/>
              <a:sym typeface="Calibri"/>
            </a:endParaRPr>
          </a:p>
        </p:txBody>
      </p:sp>
      <p:sp>
        <p:nvSpPr>
          <p:cNvPr id="3" name="Google Shape;104;p3">
            <a:extLst>
              <a:ext uri="{FF2B5EF4-FFF2-40B4-BE49-F238E27FC236}">
                <a16:creationId xmlns:a16="http://schemas.microsoft.com/office/drawing/2014/main" id="{B3639CC7-08FD-3AA3-2FF8-6097F4D1190E}"/>
              </a:ext>
            </a:extLst>
          </p:cNvPr>
          <p:cNvSpPr txBox="1"/>
          <p:nvPr/>
        </p:nvSpPr>
        <p:spPr>
          <a:xfrm>
            <a:off x="906777" y="1665078"/>
            <a:ext cx="10602735"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Calibri"/>
                <a:ea typeface="Calibri"/>
                <a:cs typeface="Calibri"/>
                <a:sym typeface="Calibri"/>
              </a:rPr>
              <a:t>	As a statistics student, I want to learn data science because how and where the domain knowledge is utilized in large amounts of data and in turn it helps me to survive in the job market, opens up many exciting job opportunities, and allows me to contribute my findings in solving undefined challenges.</a:t>
            </a:r>
            <a:endParaRPr sz="1800" dirty="0">
              <a:solidFill>
                <a:schemeClr val="dk1"/>
              </a:solidFill>
              <a:latin typeface="Calibri"/>
              <a:ea typeface="Calibri"/>
              <a:cs typeface="Calibri"/>
              <a:sym typeface="Calibri"/>
            </a:endParaRPr>
          </a:p>
        </p:txBody>
      </p:sp>
      <p:sp>
        <p:nvSpPr>
          <p:cNvPr id="4" name="Google Shape;104;p3">
            <a:extLst>
              <a:ext uri="{FF2B5EF4-FFF2-40B4-BE49-F238E27FC236}">
                <a16:creationId xmlns:a16="http://schemas.microsoft.com/office/drawing/2014/main" id="{A0BAD048-8C1B-BBF8-2415-9C54DEE1E393}"/>
              </a:ext>
            </a:extLst>
          </p:cNvPr>
          <p:cNvSpPr txBox="1"/>
          <p:nvPr/>
        </p:nvSpPr>
        <p:spPr>
          <a:xfrm>
            <a:off x="906776" y="2738968"/>
            <a:ext cx="10602735"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Calibri"/>
                <a:ea typeface="Calibri"/>
                <a:cs typeface="Calibri"/>
                <a:sym typeface="Calibri"/>
              </a:rPr>
              <a:t>	I had worked as a MIS-Executive in Kalamandir and now I’m looking for better opportunities. And finally I thank </a:t>
            </a:r>
            <a:r>
              <a:rPr lang="en-US" sz="1800" b="1" dirty="0">
                <a:solidFill>
                  <a:srgbClr val="C00000"/>
                </a:solidFill>
                <a:latin typeface="Calibri"/>
                <a:ea typeface="Calibri"/>
                <a:cs typeface="Calibri"/>
                <a:sym typeface="Calibri"/>
              </a:rPr>
              <a:t>Innomatics</a:t>
            </a:r>
            <a:r>
              <a:rPr lang="en-US" sz="1800" dirty="0">
                <a:solidFill>
                  <a:schemeClr val="dk1"/>
                </a:solidFill>
                <a:latin typeface="Calibri"/>
                <a:ea typeface="Calibri"/>
                <a:cs typeface="Calibri"/>
                <a:sym typeface="Calibri"/>
              </a:rPr>
              <a:t> for providing an opportunity to grow &amp; upskill my knowledge and to assist my career path.</a:t>
            </a: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54000" y="23368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dirty="0">
                <a:solidFill>
                  <a:srgbClr val="FF0000"/>
                </a:solidFill>
              </a:rPr>
              <a:t>Business Problem :</a:t>
            </a:r>
          </a:p>
        </p:txBody>
      </p:sp>
      <p:sp>
        <p:nvSpPr>
          <p:cNvPr id="2" name="Google Shape;110;p4">
            <a:extLst>
              <a:ext uri="{FF2B5EF4-FFF2-40B4-BE49-F238E27FC236}">
                <a16:creationId xmlns:a16="http://schemas.microsoft.com/office/drawing/2014/main" id="{A0A1852B-6A4F-F205-4AE1-A95449B72698}"/>
              </a:ext>
            </a:extLst>
          </p:cNvPr>
          <p:cNvSpPr txBox="1">
            <a:spLocks/>
          </p:cNvSpPr>
          <p:nvPr/>
        </p:nvSpPr>
        <p:spPr>
          <a:xfrm>
            <a:off x="938880" y="745390"/>
            <a:ext cx="10675546" cy="84818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0000"/>
              </a:lnSpc>
              <a:buClr>
                <a:srgbClr val="FF0000"/>
              </a:buClr>
              <a:buSzPts val="4400"/>
            </a:pPr>
            <a:r>
              <a:rPr lang="en-US" sz="1600" dirty="0">
                <a:solidFill>
                  <a:schemeClr val="tx1"/>
                </a:solidFill>
              </a:rPr>
              <a:t>The main aim of this project is with respect to current job market over higher competition, how likely do freshers as well as experienced candidates can get the job in concerned domain of interest. In which how the salary will deviate with respect to the Job location, Specialization, Skills, Exam Scores, College Tiers ,Experience and more parameters are involved.</a:t>
            </a:r>
          </a:p>
        </p:txBody>
      </p:sp>
      <p:sp>
        <p:nvSpPr>
          <p:cNvPr id="3" name="Google Shape;110;p4">
            <a:extLst>
              <a:ext uri="{FF2B5EF4-FFF2-40B4-BE49-F238E27FC236}">
                <a16:creationId xmlns:a16="http://schemas.microsoft.com/office/drawing/2014/main" id="{B98DBBF4-8427-B41D-DA16-753F2CDD20BB}"/>
              </a:ext>
            </a:extLst>
          </p:cNvPr>
          <p:cNvSpPr txBox="1">
            <a:spLocks/>
          </p:cNvSpPr>
          <p:nvPr/>
        </p:nvSpPr>
        <p:spPr>
          <a:xfrm>
            <a:off x="254000" y="1868724"/>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2000" b="1" dirty="0">
                <a:solidFill>
                  <a:srgbClr val="FF0000"/>
                </a:solidFill>
              </a:rPr>
              <a:t>Objective of the Project :</a:t>
            </a:r>
          </a:p>
        </p:txBody>
      </p:sp>
      <p:sp>
        <p:nvSpPr>
          <p:cNvPr id="4" name="Google Shape;110;p4">
            <a:extLst>
              <a:ext uri="{FF2B5EF4-FFF2-40B4-BE49-F238E27FC236}">
                <a16:creationId xmlns:a16="http://schemas.microsoft.com/office/drawing/2014/main" id="{A05302D2-234F-E4B5-E4EF-4232599D8700}"/>
              </a:ext>
            </a:extLst>
          </p:cNvPr>
          <p:cNvSpPr txBox="1">
            <a:spLocks/>
          </p:cNvSpPr>
          <p:nvPr/>
        </p:nvSpPr>
        <p:spPr>
          <a:xfrm>
            <a:off x="938879" y="2512514"/>
            <a:ext cx="10675545" cy="84818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0000"/>
              </a:lnSpc>
              <a:buClr>
                <a:srgbClr val="FF0000"/>
              </a:buClr>
              <a:buSzPts val="4400"/>
            </a:pPr>
            <a:r>
              <a:rPr lang="en-US" sz="1600" dirty="0">
                <a:solidFill>
                  <a:schemeClr val="tx1"/>
                </a:solidFill>
              </a:rPr>
              <a:t>The initial goal of an AMCAT (Aspiring Minds Computer Adaptive Test) project, especially when focusing on data analysis, is to conduct an Exploratory Data Analysis (EDA) on the dataset. This process aims to identify patterns and relationships within the data, offering valuable insights into the employment outcomes of engineering graduates.</a:t>
            </a:r>
          </a:p>
        </p:txBody>
      </p:sp>
      <p:sp>
        <p:nvSpPr>
          <p:cNvPr id="6" name="Google Shape;110;p4">
            <a:extLst>
              <a:ext uri="{FF2B5EF4-FFF2-40B4-BE49-F238E27FC236}">
                <a16:creationId xmlns:a16="http://schemas.microsoft.com/office/drawing/2014/main" id="{B3DEB56A-8B60-5107-B71F-2A2CC4766887}"/>
              </a:ext>
            </a:extLst>
          </p:cNvPr>
          <p:cNvSpPr txBox="1">
            <a:spLocks/>
          </p:cNvSpPr>
          <p:nvPr/>
        </p:nvSpPr>
        <p:spPr>
          <a:xfrm>
            <a:off x="254000" y="3593776"/>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2000" b="1" dirty="0">
                <a:solidFill>
                  <a:srgbClr val="FF0000"/>
                </a:solidFill>
              </a:rPr>
              <a:t>Summary of the Data :</a:t>
            </a:r>
          </a:p>
        </p:txBody>
      </p:sp>
      <p:sp>
        <p:nvSpPr>
          <p:cNvPr id="7" name="Google Shape;110;p4">
            <a:extLst>
              <a:ext uri="{FF2B5EF4-FFF2-40B4-BE49-F238E27FC236}">
                <a16:creationId xmlns:a16="http://schemas.microsoft.com/office/drawing/2014/main" id="{C93A0B2A-E92D-17C9-0500-A7B67226C535}"/>
              </a:ext>
            </a:extLst>
          </p:cNvPr>
          <p:cNvSpPr txBox="1">
            <a:spLocks/>
          </p:cNvSpPr>
          <p:nvPr/>
        </p:nvSpPr>
        <p:spPr>
          <a:xfrm>
            <a:off x="938879" y="4646228"/>
            <a:ext cx="10675545" cy="84818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0000"/>
              </a:lnSpc>
              <a:buClr>
                <a:srgbClr val="FF0000"/>
              </a:buClr>
              <a:buSzPts val="4400"/>
            </a:pPr>
            <a:r>
              <a:rPr lang="en-US" sz="1600" dirty="0">
                <a:solidFill>
                  <a:schemeClr val="tx1"/>
                </a:solidFill>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9451" y="524683"/>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dirty="0">
                <a:solidFill>
                  <a:srgbClr val="FF0000"/>
                </a:solidFill>
              </a:rPr>
              <a:t>Exploratory Data Analysis: </a:t>
            </a:r>
          </a:p>
        </p:txBody>
      </p:sp>
      <p:sp>
        <p:nvSpPr>
          <p:cNvPr id="6" name="TextBox 5">
            <a:extLst>
              <a:ext uri="{FF2B5EF4-FFF2-40B4-BE49-F238E27FC236}">
                <a16:creationId xmlns:a16="http://schemas.microsoft.com/office/drawing/2014/main" id="{5FF54F35-A3F6-9C31-0E34-E1F5F9114917}"/>
              </a:ext>
            </a:extLst>
          </p:cNvPr>
          <p:cNvSpPr txBox="1"/>
          <p:nvPr/>
        </p:nvSpPr>
        <p:spPr>
          <a:xfrm>
            <a:off x="945412" y="1012088"/>
            <a:ext cx="9659639" cy="3539430"/>
          </a:xfrm>
          <a:prstGeom prst="rect">
            <a:avLst/>
          </a:prstGeom>
          <a:noFill/>
        </p:spPr>
        <p:txBody>
          <a:bodyPr wrap="square" rtlCol="0">
            <a:spAutoFit/>
          </a:bodyPr>
          <a:lstStyle/>
          <a:p>
            <a:r>
              <a:rPr lang="en-US" dirty="0"/>
              <a:t>This process involves concerned points in order extract insights through Visual and Non-Visual approaches.</a:t>
            </a:r>
          </a:p>
          <a:p>
            <a:endParaRPr lang="en-US" dirty="0"/>
          </a:p>
          <a:p>
            <a:pPr marL="285750" indent="-285750">
              <a:buFont typeface="Wingdings" panose="05000000000000000000" pitchFamily="2" charset="2"/>
              <a:buChar char="ü"/>
            </a:pPr>
            <a:r>
              <a:rPr lang="en-US" b="1" dirty="0"/>
              <a:t>Data Cleaning Steps  </a:t>
            </a:r>
          </a:p>
          <a:p>
            <a:r>
              <a:rPr lang="en-US" dirty="0"/>
              <a:t>	- Removing duplicates, handling missing values, correcting errors.</a:t>
            </a:r>
          </a:p>
          <a:p>
            <a:r>
              <a:rPr lang="en-US" dirty="0"/>
              <a:t>	</a:t>
            </a:r>
          </a:p>
          <a:p>
            <a:pPr marL="285750" indent="-285750">
              <a:buFont typeface="Wingdings" panose="05000000000000000000" pitchFamily="2" charset="2"/>
              <a:buChar char="ü"/>
            </a:pPr>
            <a:r>
              <a:rPr lang="en-US" b="1" dirty="0"/>
              <a:t>Data Manipulation Steps</a:t>
            </a:r>
          </a:p>
          <a:p>
            <a:pPr lvl="4"/>
            <a:r>
              <a:rPr lang="en-US" dirty="0"/>
              <a:t>	- Sorting data, creating new variables, merging datasets.</a:t>
            </a:r>
          </a:p>
          <a:p>
            <a:pPr lvl="3"/>
            <a:r>
              <a:rPr lang="en-US" dirty="0"/>
              <a:t>	</a:t>
            </a:r>
          </a:p>
          <a:p>
            <a:pPr marL="285750" indent="-285750">
              <a:buFont typeface="Wingdings" panose="05000000000000000000" pitchFamily="2" charset="2"/>
              <a:buChar char="ü"/>
            </a:pPr>
            <a:r>
              <a:rPr lang="en-US" b="1" dirty="0"/>
              <a:t>Univariate Analysis  Steps</a:t>
            </a:r>
          </a:p>
          <a:p>
            <a:r>
              <a:rPr lang="en-US" dirty="0"/>
              <a:t>	- Non-Visual: Calculating mean, median, mode, and standard deviation.</a:t>
            </a:r>
          </a:p>
          <a:p>
            <a:r>
              <a:rPr lang="en-US" dirty="0"/>
              <a:t>	- Visual: Plotting histograms and box plots to visualize data distribution.</a:t>
            </a:r>
          </a:p>
          <a:p>
            <a:endParaRPr lang="en-US" dirty="0"/>
          </a:p>
          <a:p>
            <a:pPr marL="285750" indent="-285750">
              <a:buFont typeface="Wingdings" panose="05000000000000000000" pitchFamily="2" charset="2"/>
              <a:buChar char="ü"/>
            </a:pPr>
            <a:r>
              <a:rPr lang="en-US" b="1" dirty="0"/>
              <a:t>Bivariate Analysis  Steps </a:t>
            </a:r>
          </a:p>
          <a:p>
            <a:r>
              <a:rPr lang="en-US" dirty="0"/>
              <a:t>	- Non-Visual: Calculating correlation coefficients, performing regression analysis.</a:t>
            </a:r>
          </a:p>
          <a:p>
            <a:r>
              <a:rPr lang="en-US" dirty="0"/>
              <a:t>	- Visual: Creating scatter plots and heatmaps to explore relationships between variables.</a:t>
            </a:r>
          </a:p>
          <a:p>
            <a:endParaRPr lang="en-US" dirty="0"/>
          </a:p>
        </p:txBody>
      </p:sp>
    </p:spTree>
    <p:extLst>
      <p:ext uri="{BB962C8B-B14F-4D97-AF65-F5344CB8AC3E}">
        <p14:creationId xmlns:p14="http://schemas.microsoft.com/office/powerpoint/2010/main" val="297147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Univariate Analysis :</a:t>
            </a:r>
          </a:p>
        </p:txBody>
      </p:sp>
      <p:pic>
        <p:nvPicPr>
          <p:cNvPr id="5" name="Picture 4">
            <a:extLst>
              <a:ext uri="{FF2B5EF4-FFF2-40B4-BE49-F238E27FC236}">
                <a16:creationId xmlns:a16="http://schemas.microsoft.com/office/drawing/2014/main" id="{0D73CFD9-1322-5D78-29E8-1B5B0AA93415}"/>
              </a:ext>
            </a:extLst>
          </p:cNvPr>
          <p:cNvPicPr>
            <a:picLocks noChangeAspect="1"/>
          </p:cNvPicPr>
          <p:nvPr/>
        </p:nvPicPr>
        <p:blipFill>
          <a:blip r:embed="rId3"/>
          <a:stretch>
            <a:fillRect/>
          </a:stretch>
        </p:blipFill>
        <p:spPr>
          <a:xfrm>
            <a:off x="152193" y="1142997"/>
            <a:ext cx="5490732" cy="3967281"/>
          </a:xfrm>
          <a:prstGeom prst="rect">
            <a:avLst/>
          </a:prstGeom>
        </p:spPr>
      </p:pic>
      <p:pic>
        <p:nvPicPr>
          <p:cNvPr id="6" name="Picture 5">
            <a:extLst>
              <a:ext uri="{FF2B5EF4-FFF2-40B4-BE49-F238E27FC236}">
                <a16:creationId xmlns:a16="http://schemas.microsoft.com/office/drawing/2014/main" id="{4B8E0656-F179-FE27-59D8-BDEB0049AE77}"/>
              </a:ext>
            </a:extLst>
          </p:cNvPr>
          <p:cNvPicPr>
            <a:picLocks noChangeAspect="1"/>
          </p:cNvPicPr>
          <p:nvPr/>
        </p:nvPicPr>
        <p:blipFill>
          <a:blip r:embed="rId4"/>
          <a:stretch>
            <a:fillRect/>
          </a:stretch>
        </p:blipFill>
        <p:spPr>
          <a:xfrm>
            <a:off x="5953539" y="1142998"/>
            <a:ext cx="5816254" cy="3967282"/>
          </a:xfrm>
          <a:prstGeom prst="rect">
            <a:avLst/>
          </a:prstGeom>
        </p:spPr>
      </p:pic>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397562"/>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What is the distribution of a Target Column ?</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516835" y="5350378"/>
            <a:ext cx="10515600" cy="496957"/>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The targeted salary attribute having outliers that are skewed right . It indicates that most of the candidates having higher salaries than the average.</a:t>
            </a:r>
          </a:p>
        </p:txBody>
      </p:sp>
    </p:spTree>
    <p:extLst>
      <p:ext uri="{BB962C8B-B14F-4D97-AF65-F5344CB8AC3E}">
        <p14:creationId xmlns:p14="http://schemas.microsoft.com/office/powerpoint/2010/main" val="405282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Univariate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397562"/>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What are the top 10 most common specializations among candidates?</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665922" y="5575852"/>
            <a:ext cx="10783956" cy="616227"/>
          </a:xfrm>
          <a:prstGeom prst="rect">
            <a:avLst/>
          </a:prstGeom>
          <a:noFill/>
          <a:ln>
            <a:noFill/>
          </a:ln>
        </p:spPr>
        <p:txBody>
          <a:bodyPr spcFirstLastPara="1" wrap="square" lIns="91425" tIns="45700" rIns="91425" bIns="45700" anchor="ctr" anchorCtr="0">
            <a:normAutofit fontScale="85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From the above plot it is observed that on top 10 Specializations, Electronics and Communication Engineering got topped in first with 800 candidates for this Specialization and the least admitted course was Electronics and Instrumental engineering holds 32 candidates.</a:t>
            </a:r>
          </a:p>
        </p:txBody>
      </p:sp>
      <p:pic>
        <p:nvPicPr>
          <p:cNvPr id="2" name="Picture 1">
            <a:extLst>
              <a:ext uri="{FF2B5EF4-FFF2-40B4-BE49-F238E27FC236}">
                <a16:creationId xmlns:a16="http://schemas.microsoft.com/office/drawing/2014/main" id="{4388FFE2-2318-72D9-DD02-364F69C6D83E}"/>
              </a:ext>
            </a:extLst>
          </p:cNvPr>
          <p:cNvPicPr>
            <a:picLocks noChangeAspect="1"/>
          </p:cNvPicPr>
          <p:nvPr/>
        </p:nvPicPr>
        <p:blipFill>
          <a:blip r:embed="rId3"/>
          <a:stretch>
            <a:fillRect/>
          </a:stretch>
        </p:blipFill>
        <p:spPr>
          <a:xfrm>
            <a:off x="665922" y="1023731"/>
            <a:ext cx="10366513" cy="4372307"/>
          </a:xfrm>
          <a:prstGeom prst="rect">
            <a:avLst/>
          </a:prstGeom>
        </p:spPr>
      </p:pic>
    </p:spTree>
    <p:extLst>
      <p:ext uri="{BB962C8B-B14F-4D97-AF65-F5344CB8AC3E}">
        <p14:creationId xmlns:p14="http://schemas.microsoft.com/office/powerpoint/2010/main" val="365423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4" name="Picture 3">
            <a:extLst>
              <a:ext uri="{FF2B5EF4-FFF2-40B4-BE49-F238E27FC236}">
                <a16:creationId xmlns:a16="http://schemas.microsoft.com/office/drawing/2014/main" id="{ED7BE4FC-E196-A76D-D439-1271725FF141}"/>
              </a:ext>
            </a:extLst>
          </p:cNvPr>
          <p:cNvPicPr>
            <a:picLocks noChangeAspect="1"/>
          </p:cNvPicPr>
          <p:nvPr/>
        </p:nvPicPr>
        <p:blipFill>
          <a:blip r:embed="rId3"/>
          <a:stretch>
            <a:fillRect/>
          </a:stretch>
        </p:blipFill>
        <p:spPr>
          <a:xfrm>
            <a:off x="5903505" y="496957"/>
            <a:ext cx="5999689" cy="3359610"/>
          </a:xfrm>
          <a:prstGeom prst="rect">
            <a:avLst/>
          </a:prstGeom>
        </p:spPr>
      </p:pic>
      <p:sp>
        <p:nvSpPr>
          <p:cNvPr id="110" name="Google Shape;110;p4"/>
          <p:cNvSpPr txBox="1">
            <a:spLocks noGrp="1"/>
          </p:cNvSpPr>
          <p:nvPr>
            <p:ph type="title"/>
          </p:nvPr>
        </p:nvSpPr>
        <p:spPr>
          <a:xfrm>
            <a:off x="0" y="30245"/>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Univariate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264191" y="517502"/>
            <a:ext cx="5754699" cy="496957"/>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How do the top 10% of candidates in Computer Science scores</a:t>
            </a:r>
          </a:p>
          <a:p>
            <a:pPr>
              <a:buClr>
                <a:srgbClr val="FF0000"/>
              </a:buClr>
              <a:buSzPts val="4400"/>
            </a:pPr>
            <a:r>
              <a:rPr lang="en-US" sz="1800" b="1" i="1" dirty="0">
                <a:solidFill>
                  <a:schemeClr val="accent2">
                    <a:lumMod val="75000"/>
                  </a:schemeClr>
                </a:solidFill>
              </a:rPr>
              <a:t> compare to the rest?</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509310" y="1173121"/>
            <a:ext cx="5215630" cy="143093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600" i="1" dirty="0">
                <a:solidFill>
                  <a:srgbClr val="002060"/>
                </a:solidFill>
              </a:rPr>
              <a:t>This comparison highlights that the top 10% of candidates not only score higher but also have more consistent performance in Computer Science, because of higher median scores with less variability. Unlike more variability and a lower median score of the rest scores.</a:t>
            </a:r>
          </a:p>
        </p:txBody>
      </p:sp>
      <p:sp>
        <p:nvSpPr>
          <p:cNvPr id="9" name="Google Shape;110;p4">
            <a:extLst>
              <a:ext uri="{FF2B5EF4-FFF2-40B4-BE49-F238E27FC236}">
                <a16:creationId xmlns:a16="http://schemas.microsoft.com/office/drawing/2014/main" id="{3FFFE89C-D939-8451-5A89-478F027624FA}"/>
              </a:ext>
            </a:extLst>
          </p:cNvPr>
          <p:cNvSpPr txBox="1">
            <a:spLocks/>
          </p:cNvSpPr>
          <p:nvPr/>
        </p:nvSpPr>
        <p:spPr>
          <a:xfrm>
            <a:off x="6674978" y="4771025"/>
            <a:ext cx="5112832" cy="10433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600" i="1" dirty="0">
                <a:solidFill>
                  <a:srgbClr val="002060"/>
                </a:solidFill>
              </a:rPr>
              <a:t>From the top 10 records , this bar plot highlights that students from Uttar Pradesh about 915 are in higher than other states taken AMCAT Exam.</a:t>
            </a:r>
          </a:p>
        </p:txBody>
      </p:sp>
      <p:sp>
        <p:nvSpPr>
          <p:cNvPr id="10" name="Google Shape;110;p4">
            <a:extLst>
              <a:ext uri="{FF2B5EF4-FFF2-40B4-BE49-F238E27FC236}">
                <a16:creationId xmlns:a16="http://schemas.microsoft.com/office/drawing/2014/main" id="{C489C590-FAF5-F45C-9963-ECC103E78555}"/>
              </a:ext>
            </a:extLst>
          </p:cNvPr>
          <p:cNvSpPr txBox="1">
            <a:spLocks/>
          </p:cNvSpPr>
          <p:nvPr/>
        </p:nvSpPr>
        <p:spPr>
          <a:xfrm>
            <a:off x="6405315" y="4423036"/>
            <a:ext cx="499607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How many candidates graduated in each year?</a:t>
            </a:r>
          </a:p>
        </p:txBody>
      </p:sp>
      <p:pic>
        <p:nvPicPr>
          <p:cNvPr id="2" name="Picture 1">
            <a:extLst>
              <a:ext uri="{FF2B5EF4-FFF2-40B4-BE49-F238E27FC236}">
                <a16:creationId xmlns:a16="http://schemas.microsoft.com/office/drawing/2014/main" id="{00D83452-E666-7545-4856-BF8EA7229A99}"/>
              </a:ext>
            </a:extLst>
          </p:cNvPr>
          <p:cNvPicPr>
            <a:picLocks noChangeAspect="1"/>
          </p:cNvPicPr>
          <p:nvPr/>
        </p:nvPicPr>
        <p:blipFill>
          <a:blip r:embed="rId4"/>
          <a:stretch>
            <a:fillRect/>
          </a:stretch>
        </p:blipFill>
        <p:spPr>
          <a:xfrm>
            <a:off x="264191" y="3608088"/>
            <a:ext cx="5754699" cy="2951919"/>
          </a:xfrm>
          <a:prstGeom prst="rect">
            <a:avLst/>
          </a:prstGeom>
        </p:spPr>
      </p:pic>
    </p:spTree>
    <p:extLst>
      <p:ext uri="{BB962C8B-B14F-4D97-AF65-F5344CB8AC3E}">
        <p14:creationId xmlns:p14="http://schemas.microsoft.com/office/powerpoint/2010/main" val="375979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Univariate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397562"/>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How many college students from each state ?</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725556" y="4432853"/>
            <a:ext cx="10515600" cy="496957"/>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a:solidFill>
                  <a:srgbClr val="002060"/>
                </a:solidFill>
              </a:rPr>
              <a:t>From the top 10 records, this bar plot highlights that students from Uttar Pradesh about 915 are in higher than other states taken AMCAT Exam</a:t>
            </a:r>
          </a:p>
        </p:txBody>
      </p:sp>
      <p:pic>
        <p:nvPicPr>
          <p:cNvPr id="3" name="Picture 2">
            <a:extLst>
              <a:ext uri="{FF2B5EF4-FFF2-40B4-BE49-F238E27FC236}">
                <a16:creationId xmlns:a16="http://schemas.microsoft.com/office/drawing/2014/main" id="{F7B68C3C-2F0A-70A4-501A-C83A2D4830F9}"/>
              </a:ext>
            </a:extLst>
          </p:cNvPr>
          <p:cNvPicPr>
            <a:picLocks noChangeAspect="1"/>
          </p:cNvPicPr>
          <p:nvPr/>
        </p:nvPicPr>
        <p:blipFill>
          <a:blip r:embed="rId3"/>
          <a:stretch>
            <a:fillRect/>
          </a:stretch>
        </p:blipFill>
        <p:spPr>
          <a:xfrm>
            <a:off x="1070113" y="1020421"/>
            <a:ext cx="9353550" cy="3124200"/>
          </a:xfrm>
          <a:prstGeom prst="rect">
            <a:avLst/>
          </a:prstGeom>
        </p:spPr>
      </p:pic>
    </p:spTree>
    <p:extLst>
      <p:ext uri="{BB962C8B-B14F-4D97-AF65-F5344CB8AC3E}">
        <p14:creationId xmlns:p14="http://schemas.microsoft.com/office/powerpoint/2010/main" val="14286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10515600" cy="4969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2000" b="1" u="sng" dirty="0">
                <a:solidFill>
                  <a:srgbClr val="FF0000"/>
                </a:solidFill>
              </a:rPr>
              <a:t>Bivariate Analysis :</a:t>
            </a:r>
          </a:p>
        </p:txBody>
      </p:sp>
      <p:sp>
        <p:nvSpPr>
          <p:cNvPr id="7" name="Google Shape;110;p4">
            <a:extLst>
              <a:ext uri="{FF2B5EF4-FFF2-40B4-BE49-F238E27FC236}">
                <a16:creationId xmlns:a16="http://schemas.microsoft.com/office/drawing/2014/main" id="{15ADCBF2-FFF5-F6BD-F82E-ABC83FF75646}"/>
              </a:ext>
            </a:extLst>
          </p:cNvPr>
          <p:cNvSpPr txBox="1">
            <a:spLocks/>
          </p:cNvSpPr>
          <p:nvPr/>
        </p:nvSpPr>
        <p:spPr>
          <a:xfrm>
            <a:off x="516835" y="397562"/>
            <a:ext cx="10515600" cy="4969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b="1" i="1" dirty="0">
                <a:solidFill>
                  <a:schemeClr val="accent2">
                    <a:lumMod val="75000"/>
                  </a:schemeClr>
                </a:solidFill>
              </a:rPr>
              <a:t>Do male and female candidates have different average salaries?</a:t>
            </a:r>
          </a:p>
        </p:txBody>
      </p:sp>
      <p:sp>
        <p:nvSpPr>
          <p:cNvPr id="8" name="Google Shape;110;p4">
            <a:extLst>
              <a:ext uri="{FF2B5EF4-FFF2-40B4-BE49-F238E27FC236}">
                <a16:creationId xmlns:a16="http://schemas.microsoft.com/office/drawing/2014/main" id="{C3F6A286-460D-210D-4907-8465B2FE9B9D}"/>
              </a:ext>
            </a:extLst>
          </p:cNvPr>
          <p:cNvSpPr txBox="1">
            <a:spLocks/>
          </p:cNvSpPr>
          <p:nvPr/>
        </p:nvSpPr>
        <p:spPr>
          <a:xfrm>
            <a:off x="7147560" y="2323106"/>
            <a:ext cx="4414520" cy="172057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1800" i="1" dirty="0" err="1">
                <a:solidFill>
                  <a:srgbClr val="002060"/>
                </a:solidFill>
              </a:rPr>
              <a:t>Yes,We</a:t>
            </a:r>
            <a:r>
              <a:rPr lang="en-US" sz="1800" i="1" dirty="0">
                <a:solidFill>
                  <a:srgbClr val="002060"/>
                </a:solidFill>
              </a:rPr>
              <a:t> can see that males are tend to earn a higher distributed salaries </a:t>
            </a:r>
          </a:p>
          <a:p>
            <a:pPr>
              <a:buClr>
                <a:srgbClr val="FF0000"/>
              </a:buClr>
              <a:buSzPts val="4400"/>
            </a:pPr>
            <a:r>
              <a:rPr lang="en-US" sz="1800" i="1" dirty="0">
                <a:solidFill>
                  <a:srgbClr val="002060"/>
                </a:solidFill>
              </a:rPr>
              <a:t>compared to the females though the average salary tend to approximately same.</a:t>
            </a:r>
          </a:p>
        </p:txBody>
      </p:sp>
      <p:pic>
        <p:nvPicPr>
          <p:cNvPr id="2" name="Picture 1">
            <a:extLst>
              <a:ext uri="{FF2B5EF4-FFF2-40B4-BE49-F238E27FC236}">
                <a16:creationId xmlns:a16="http://schemas.microsoft.com/office/drawing/2014/main" id="{31364463-5CA8-BA9D-4A06-A229D9C41DA4}"/>
              </a:ext>
            </a:extLst>
          </p:cNvPr>
          <p:cNvPicPr>
            <a:picLocks noChangeAspect="1"/>
          </p:cNvPicPr>
          <p:nvPr/>
        </p:nvPicPr>
        <p:blipFill>
          <a:blip r:embed="rId3"/>
          <a:stretch>
            <a:fillRect/>
          </a:stretch>
        </p:blipFill>
        <p:spPr>
          <a:xfrm>
            <a:off x="129208" y="1224457"/>
            <a:ext cx="6639340" cy="5235981"/>
          </a:xfrm>
          <a:prstGeom prst="rect">
            <a:avLst/>
          </a:prstGeom>
        </p:spPr>
      </p:pic>
    </p:spTree>
    <p:extLst>
      <p:ext uri="{BB962C8B-B14F-4D97-AF65-F5344CB8AC3E}">
        <p14:creationId xmlns:p14="http://schemas.microsoft.com/office/powerpoint/2010/main" val="35422670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1305</Words>
  <Application>Microsoft Office PowerPoint</Application>
  <PresentationFormat>Widescreen</PresentationFormat>
  <Paragraphs>89</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Imprint MT Shadow</vt:lpstr>
      <vt:lpstr>Bell MT</vt:lpstr>
      <vt:lpstr>Libre Baskerville</vt:lpstr>
      <vt:lpstr>Calibri</vt:lpstr>
      <vt:lpstr>Lato Black</vt:lpstr>
      <vt:lpstr>Times New Roman</vt:lpstr>
      <vt:lpstr>Wingdings</vt:lpstr>
      <vt:lpstr>Office Theme</vt:lpstr>
      <vt:lpstr>PowerPoint Presentation</vt:lpstr>
      <vt:lpstr>PowerPoint Presentation</vt:lpstr>
      <vt:lpstr>Business Problem :</vt:lpstr>
      <vt:lpstr>Exploratory Data Analysis: </vt:lpstr>
      <vt:lpstr>Univariate Analysis :</vt:lpstr>
      <vt:lpstr>Univariate Analysis :</vt:lpstr>
      <vt:lpstr>Univariate Analysis :</vt:lpstr>
      <vt:lpstr>Univariate Analysis :</vt:lpstr>
      <vt:lpstr>Bivariate Analysis :</vt:lpstr>
      <vt:lpstr>Bivariate Analysis :</vt:lpstr>
      <vt:lpstr>Bivariate Analysis :</vt:lpstr>
      <vt:lpstr>Bivariate Analysis :</vt:lpstr>
      <vt:lpstr>Bivariate Analysis :</vt:lpstr>
      <vt:lpstr>Bivariate Analysis :</vt:lpstr>
      <vt:lpstr>Bivariate Analysis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BHANUPRAKASH .</cp:lastModifiedBy>
  <cp:revision>21</cp:revision>
  <cp:lastPrinted>2024-10-03T19:08:49Z</cp:lastPrinted>
  <dcterms:created xsi:type="dcterms:W3CDTF">2021-02-16T05:19:01Z</dcterms:created>
  <dcterms:modified xsi:type="dcterms:W3CDTF">2024-10-03T19:08:53Z</dcterms:modified>
</cp:coreProperties>
</file>