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22"/>
  </p:notesMasterIdLst>
  <p:handoutMasterIdLst>
    <p:handoutMasterId r:id="rId23"/>
  </p:handoutMasterIdLst>
  <p:sldIdLst>
    <p:sldId id="320" r:id="rId5"/>
    <p:sldId id="259" r:id="rId6"/>
    <p:sldId id="312" r:id="rId7"/>
    <p:sldId id="304" r:id="rId8"/>
    <p:sldId id="281" r:id="rId9"/>
    <p:sldId id="314" r:id="rId10"/>
    <p:sldId id="328" r:id="rId11"/>
    <p:sldId id="327" r:id="rId12"/>
    <p:sldId id="326" r:id="rId13"/>
    <p:sldId id="323" r:id="rId14"/>
    <p:sldId id="315" r:id="rId15"/>
    <p:sldId id="324" r:id="rId16"/>
    <p:sldId id="325" r:id="rId17"/>
    <p:sldId id="316" r:id="rId18"/>
    <p:sldId id="321" r:id="rId19"/>
    <p:sldId id="322" r:id="rId20"/>
    <p:sldId id="31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4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FF9900"/>
    <a:srgbClr val="99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81034" autoAdjust="0"/>
  </p:normalViewPr>
  <p:slideViewPr>
    <p:cSldViewPr snapToGrid="0" showGuides="1">
      <p:cViewPr varScale="1">
        <p:scale>
          <a:sx n="71" d="100"/>
          <a:sy n="71" d="100"/>
        </p:scale>
        <p:origin x="-1814"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3/26/2024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862384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168068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479848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11210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70000" lnSpcReduction="20000"/>
          </a:bodyPr>
          <a:lstStyle/>
          <a:p>
            <a:pPr>
              <a:lnSpc>
                <a:spcPct val="107000"/>
              </a:lnSpc>
              <a:spcBef>
                <a:spcPts val="1600"/>
              </a:spcBef>
              <a:spcAft>
                <a:spcPts val="640"/>
              </a:spcAft>
            </a:pPr>
            <a:r>
              <a:rPr lang="en-US" sz="1400" dirty="0">
                <a:solidFill>
                  <a:srgbClr val="000000"/>
                </a:solidFill>
                <a:ea typeface="Times New Roman" panose="02020603050405020304" pitchFamily="18" charset="0"/>
                <a:cs typeface="Times New Roman" panose="02020603050405020304" pitchFamily="18" charset="0"/>
              </a:rPr>
              <a:t>Model :</a:t>
            </a:r>
            <a:endParaRPr lang="en-US" sz="1100" dirty="0">
              <a:ea typeface="Calibri" panose="020F0502020204030204" pitchFamily="34" charset="0"/>
              <a:cs typeface="Times New Roman" panose="02020603050405020304" pitchFamily="18" charset="0"/>
            </a:endParaRPr>
          </a:p>
          <a:p>
            <a:pPr>
              <a:lnSpc>
                <a:spcPct val="107000"/>
              </a:lnSpc>
              <a:spcBef>
                <a:spcPts val="1800"/>
              </a:spcBef>
              <a:spcAft>
                <a:spcPts val="1800"/>
              </a:spcAft>
            </a:pPr>
            <a:r>
              <a:rPr lang="en-US" dirty="0">
                <a:solidFill>
                  <a:srgbClr val="777777"/>
                </a:solidFill>
                <a:ea typeface="Times New Roman" panose="02020603050405020304" pitchFamily="18" charset="0"/>
                <a:cs typeface="Times New Roman" panose="02020603050405020304" pitchFamily="18" charset="0"/>
              </a:rPr>
              <a:t>Model is where the application’s data objects are stored. The model doesn’t know anything about views and controllers. When a model changes, typically it will notify its observers that a change has occurred.</a:t>
            </a:r>
            <a:endParaRPr lang="en-US" sz="1100" dirty="0">
              <a:ea typeface="Calibri" panose="020F0502020204030204" pitchFamily="34" charset="0"/>
              <a:cs typeface="Times New Roman" panose="02020603050405020304" pitchFamily="18" charset="0"/>
            </a:endParaRPr>
          </a:p>
          <a:p>
            <a:pPr>
              <a:spcBef>
                <a:spcPts val="1600"/>
              </a:spcBef>
              <a:spcAft>
                <a:spcPts val="640"/>
              </a:spcAft>
            </a:pPr>
            <a:r>
              <a:rPr lang="en-US" sz="1400" dirty="0">
                <a:solidFill>
                  <a:srgbClr val="000000"/>
                </a:solidFill>
                <a:ea typeface="Times New Roman" panose="02020603050405020304" pitchFamily="18" charset="0"/>
              </a:rPr>
              <a:t>View</a:t>
            </a:r>
            <a:endParaRPr lang="en-US" sz="1400" dirty="0">
              <a:ea typeface="Times New Roman" panose="02020603050405020304" pitchFamily="18" charset="0"/>
            </a:endParaRPr>
          </a:p>
          <a:p>
            <a:pPr>
              <a:spcBef>
                <a:spcPts val="1800"/>
              </a:spcBef>
              <a:spcAft>
                <a:spcPts val="1800"/>
              </a:spcAft>
            </a:pPr>
            <a:r>
              <a:rPr lang="en-US" dirty="0">
                <a:solidFill>
                  <a:srgbClr val="777777"/>
                </a:solidFill>
                <a:ea typeface="Times New Roman" panose="02020603050405020304" pitchFamily="18" charset="0"/>
              </a:rPr>
              <a:t>View is what's presented to the users and how users interact with the app. The view is made with HTML, CSS, JavaScript and often templates</a:t>
            </a:r>
            <a:endParaRPr lang="en-US" sz="1200" dirty="0">
              <a:ea typeface="Times New Roman" panose="02020603050405020304" pitchFamily="18" charset="0"/>
            </a:endParaRPr>
          </a:p>
          <a:p>
            <a:pPr>
              <a:spcBef>
                <a:spcPts val="1600"/>
              </a:spcBef>
              <a:spcAft>
                <a:spcPts val="640"/>
              </a:spcAft>
            </a:pPr>
            <a:r>
              <a:rPr lang="en-US" sz="1400" dirty="0">
                <a:solidFill>
                  <a:srgbClr val="000000"/>
                </a:solidFill>
                <a:ea typeface="Times New Roman" panose="02020603050405020304" pitchFamily="18" charset="0"/>
              </a:rPr>
              <a:t>Controller</a:t>
            </a:r>
            <a:endParaRPr lang="en-US" sz="1400" dirty="0">
              <a:ea typeface="Times New Roman" panose="02020603050405020304" pitchFamily="18" charset="0"/>
            </a:endParaRPr>
          </a:p>
          <a:p>
            <a:pPr>
              <a:spcBef>
                <a:spcPts val="1800"/>
              </a:spcBef>
              <a:spcAft>
                <a:spcPts val="1800"/>
              </a:spcAft>
            </a:pPr>
            <a:r>
              <a:rPr lang="en-US" dirty="0">
                <a:solidFill>
                  <a:srgbClr val="777777"/>
                </a:solidFill>
                <a:ea typeface="Times New Roman" panose="02020603050405020304" pitchFamily="18" charset="0"/>
              </a:rPr>
              <a:t>The controller is the decision maker and the glue between the model and view. The controller updates the view when the model changes. It also adds event listeners to the view and updates the model when the user manipulates the view.</a:t>
            </a:r>
            <a:endParaRPr lang="en-US" sz="1200" dirty="0">
              <a:ea typeface="Times New Roman" panose="02020603050405020304" pitchFamily="18" charset="0"/>
            </a:endParaRPr>
          </a:p>
          <a:p>
            <a:pPr fontAlgn="base">
              <a:lnSpc>
                <a:spcPts val="1980"/>
              </a:lnSpc>
            </a:pPr>
            <a:r>
              <a:rPr lang="en-US" sz="1200" dirty="0">
                <a:solidFill>
                  <a:srgbClr val="333333"/>
                </a:solidFill>
                <a:ea typeface="Times New Roman" panose="02020603050405020304" pitchFamily="18" charset="0"/>
              </a:rPr>
              <a:t>JavaScript now has a number of frameworks boasting support for MVC (or variations on it, which we refer to as the MV* family), allowing developers to easily add structure to their applications without great effort.</a:t>
            </a:r>
            <a:endParaRPr lang="en-US" sz="1200" dirty="0">
              <a:ea typeface="Times New Roman" panose="02020603050405020304" pitchFamily="18" charset="0"/>
            </a:endParaRPr>
          </a:p>
          <a:p>
            <a:pPr fontAlgn="base">
              <a:lnSpc>
                <a:spcPts val="1980"/>
              </a:lnSpc>
            </a:pPr>
            <a:r>
              <a:rPr lang="en-US" sz="1200" dirty="0">
                <a:solidFill>
                  <a:srgbClr val="333333"/>
                </a:solidFill>
                <a:ea typeface="Times New Roman" panose="02020603050405020304" pitchFamily="18" charset="0"/>
              </a:rPr>
              <a:t>These frameworks include the likes of Backbone, Ember.js, and AngularJS. </a:t>
            </a:r>
            <a:endParaRPr lang="en-US" sz="12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xmlns="" val="853072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889140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explains regarding the SOAP format</a:t>
            </a:r>
          </a:p>
        </p:txBody>
      </p:sp>
    </p:spTree>
    <p:extLst>
      <p:ext uri="{BB962C8B-B14F-4D97-AF65-F5344CB8AC3E}">
        <p14:creationId xmlns:p14="http://schemas.microsoft.com/office/powerpoint/2010/main" xmlns="" val="251806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253790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dirty="0"/>
              <a:t>We can also create application</a:t>
            </a:r>
            <a:r>
              <a:rPr lang="en-US" baseline="0" dirty="0"/>
              <a:t> using </a:t>
            </a:r>
            <a:r>
              <a:rPr lang="en-US" baseline="0" dirty="0" err="1"/>
              <a:t>webpack</a:t>
            </a:r>
            <a:r>
              <a:rPr lang="en-US" baseline="0" dirty="0"/>
              <a:t> and babel – use another support ppt</a:t>
            </a:r>
            <a:endParaRPr lang="en-US" dirty="0"/>
          </a:p>
        </p:txBody>
      </p:sp>
    </p:spTree>
    <p:extLst>
      <p:ext uri="{BB962C8B-B14F-4D97-AF65-F5344CB8AC3E}">
        <p14:creationId xmlns:p14="http://schemas.microsoft.com/office/powerpoint/2010/main" xmlns="" val="36484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 It comes with built-in support for JavaScript, </a:t>
            </a:r>
            <a:r>
              <a:rPr lang="en-US" sz="1000" b="0" i="0" kern="1200" dirty="0" err="1">
                <a:solidFill>
                  <a:schemeClr val="tx1"/>
                </a:solidFill>
                <a:effectLst/>
                <a:latin typeface="Arial" pitchFamily="34" charset="0"/>
                <a:ea typeface="+mn-ea"/>
                <a:cs typeface="Arial" pitchFamily="34" charset="0"/>
              </a:rPr>
              <a:t>TypeScript</a:t>
            </a:r>
            <a:r>
              <a:rPr lang="en-US" sz="1000" b="0" i="0" kern="1200" dirty="0">
                <a:solidFill>
                  <a:schemeClr val="tx1"/>
                </a:solidFill>
                <a:effectLst/>
                <a:latin typeface="Arial" pitchFamily="34" charset="0"/>
                <a:ea typeface="+mn-ea"/>
                <a:cs typeface="Arial" pitchFamily="34" charset="0"/>
              </a:rPr>
              <a:t> and Node.js and has a rich ecosystem of extensions for other languages (such as C++, C#, Java, Python, PHP, Go) and runtimes (such as .NET and Unity).</a:t>
            </a:r>
            <a:endParaRPr lang="en-US" dirty="0"/>
          </a:p>
        </p:txBody>
      </p:sp>
    </p:spTree>
    <p:extLst>
      <p:ext uri="{BB962C8B-B14F-4D97-AF65-F5344CB8AC3E}">
        <p14:creationId xmlns:p14="http://schemas.microsoft.com/office/powerpoint/2010/main" xmlns="" val="247031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182072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cstate="print">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xmlns="" val="1999251906"/>
      </p:ext>
    </p:extLst>
  </p:cSld>
  <p:clrMapOvr>
    <a:masterClrMapping/>
  </p:clrMapOvr>
  <p:hf sldNum="0" hdr="0" dt="0"/>
  <p:extLst mod="1">
    <p:ext uri="{DCECCB84-F9BA-43D5-87BE-67443E8EF086}">
      <p15:sldGuideLst xmlns:p15="http://schemas.microsoft.com/office/powerpoint/2012/main" xmlns="">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9726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xmlns=""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xmlns=""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p:oleObj spid="_x0000_s42137" name="think-cell Slide" r:id="rId5"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xmlns="" val="79696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2712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7022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4616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pPr algn="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273972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pPr algn="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cstate="print">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xmlns="" val="397704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A302E52-E6EB-4B46-B7D0-6839C2DC3D7C}" type="datetime1">
              <a:rPr lang="en-US" smtClean="0"/>
              <a:pPr/>
              <a:t>3/26/2024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24469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2" cstate="print">
            <a:extLst>
              <a:ext uri="{96DAC541-7B7A-43D3-8B79-37D633B846F1}">
                <asvg:svgBlip xmlns="" xmlns:asvg="http://schemas.microsoft.com/office/drawing/2016/SVG/main" r:embed="rId13"/>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xmlns=""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9" r:id="rId3"/>
    <p:sldLayoutId id="2147483810" r:id="rId4"/>
    <p:sldLayoutId id="2147483811" r:id="rId5"/>
    <p:sldLayoutId id="2147483812" r:id="rId6"/>
    <p:sldLayoutId id="2147483854" r:id="rId7"/>
    <p:sldLayoutId id="2147483855" r:id="rId8"/>
    <p:sldLayoutId id="2147483856" r:id="rId9"/>
    <p:sldLayoutId id="2147483857" r:id="rId10"/>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388753" cy="720725"/>
          </a:xfrm>
        </p:spPr>
        <p:txBody>
          <a:bodyPr>
            <a:normAutofit/>
          </a:bodyPr>
          <a:lstStyle/>
          <a:p>
            <a:r>
              <a:rPr lang="en-US" sz="3600" dirty="0"/>
              <a:t>Introduction to React</a:t>
            </a:r>
          </a:p>
        </p:txBody>
      </p:sp>
      <p:sp>
        <p:nvSpPr>
          <p:cNvPr id="12" name="Subtitle 11"/>
          <p:cNvSpPr>
            <a:spLocks noGrp="1"/>
          </p:cNvSpPr>
          <p:nvPr>
            <p:ph type="subTitle" idx="1"/>
          </p:nvPr>
        </p:nvSpPr>
        <p:spPr/>
        <p:txBody>
          <a:bodyPr>
            <a:normAutofit/>
          </a:bodyPr>
          <a:lstStyle/>
          <a:p>
            <a:r>
              <a:rPr lang="en-US" sz="2000" b="0" dirty="0"/>
              <a:t>Lesson 01</a:t>
            </a:r>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55755" y="686634"/>
            <a:ext cx="3291840" cy="13716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0" y="4604273"/>
            <a:ext cx="9144000" cy="2253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63737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p:cNvSpPr txBox="1">
            <a:spLocks/>
          </p:cNvSpPr>
          <p:nvPr/>
        </p:nvSpPr>
        <p:spPr>
          <a:xfrm>
            <a:off x="309801" y="354713"/>
            <a:ext cx="8531225" cy="855663"/>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800" dirty="0"/>
              <a:t>Understanding NPM commands</a:t>
            </a:r>
          </a:p>
        </p:txBody>
      </p:sp>
      <p:sp>
        <p:nvSpPr>
          <p:cNvPr id="9" name="Rectangle 3"/>
          <p:cNvSpPr>
            <a:spLocks noChangeArrowheads="1"/>
          </p:cNvSpPr>
          <p:nvPr/>
        </p:nvSpPr>
        <p:spPr bwMode="auto">
          <a:xfrm>
            <a:off x="0" y="-277264"/>
            <a:ext cx="184731" cy="369332"/>
          </a:xfrm>
          <a:prstGeom prst="rect">
            <a:avLst/>
          </a:prstGeom>
          <a:solidFill>
            <a:srgbClr val="F9F2F4"/>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p:cNvSpPr txBox="1"/>
          <p:nvPr/>
        </p:nvSpPr>
        <p:spPr>
          <a:xfrm>
            <a:off x="810228" y="1574156"/>
            <a:ext cx="8030798" cy="3970318"/>
          </a:xfrm>
          <a:prstGeom prst="rect">
            <a:avLst/>
          </a:prstGeom>
          <a:noFill/>
        </p:spPr>
        <p:txBody>
          <a:bodyPr wrap="square" rtlCol="0">
            <a:spAutoFit/>
          </a:bodyPr>
          <a:lstStyle/>
          <a:p>
            <a:endParaRPr lang="en-US" altLang="en-US" dirty="0">
              <a:solidFill>
                <a:srgbClr val="444444"/>
              </a:solidFill>
              <a:cs typeface="Segoe UI" panose="020B0502040204020203" pitchFamily="34" charset="0"/>
            </a:endParaRPr>
          </a:p>
          <a:p>
            <a:r>
              <a:rPr lang="en-US" dirty="0"/>
              <a:t>NPM is the package manager for JavaScript and the world’s largest software registry</a:t>
            </a:r>
            <a:endParaRPr lang="en-US" altLang="en-US" dirty="0">
              <a:solidFill>
                <a:srgbClr val="444444"/>
              </a:solidFill>
              <a:cs typeface="Segoe UI" panose="020B0502040204020203" pitchFamily="34" charset="0"/>
            </a:endParaRPr>
          </a:p>
          <a:p>
            <a:endParaRPr lang="en-US" altLang="en-US" dirty="0">
              <a:solidFill>
                <a:srgbClr val="444444"/>
              </a:solidFill>
              <a:cs typeface="Segoe UI" panose="020B0502040204020203" pitchFamily="34" charset="0"/>
            </a:endParaRPr>
          </a:p>
          <a:p>
            <a:r>
              <a:rPr lang="en-US" altLang="en-US" dirty="0">
                <a:solidFill>
                  <a:srgbClr val="444444"/>
                </a:solidFill>
                <a:cs typeface="Segoe UI" panose="020B0502040204020203" pitchFamily="34" charset="0"/>
              </a:rPr>
              <a:t>To test that you have Node.js and </a:t>
            </a:r>
            <a:r>
              <a:rPr lang="en-US" altLang="en-US" dirty="0" err="1">
                <a:solidFill>
                  <a:srgbClr val="444444"/>
                </a:solidFill>
                <a:cs typeface="Segoe UI" panose="020B0502040204020203" pitchFamily="34" charset="0"/>
              </a:rPr>
              <a:t>npm</a:t>
            </a:r>
            <a:r>
              <a:rPr lang="en-US" altLang="en-US" dirty="0">
                <a:solidFill>
                  <a:srgbClr val="444444"/>
                </a:solidFill>
                <a:cs typeface="Segoe UI" panose="020B0502040204020203" pitchFamily="34" charset="0"/>
              </a:rPr>
              <a:t> correctly installed on your machine, you can type node --version and </a:t>
            </a:r>
            <a:r>
              <a:rPr lang="en-US" altLang="en-US" dirty="0" err="1">
                <a:solidFill>
                  <a:srgbClr val="444444"/>
                </a:solidFill>
                <a:cs typeface="Segoe UI" panose="020B0502040204020203" pitchFamily="34" charset="0"/>
              </a:rPr>
              <a:t>npm</a:t>
            </a:r>
            <a:r>
              <a:rPr lang="en-US" altLang="en-US" dirty="0">
                <a:solidFill>
                  <a:srgbClr val="444444"/>
                </a:solidFill>
                <a:cs typeface="Segoe UI" panose="020B0502040204020203" pitchFamily="34" charset="0"/>
              </a:rPr>
              <a:t> --version in a terminal or command prompt.</a:t>
            </a:r>
            <a:r>
              <a:rPr lang="en-US" altLang="en-US" sz="800" dirty="0"/>
              <a:t> </a:t>
            </a:r>
            <a:endParaRPr lang="en-US" altLang="en-US" sz="2800" dirty="0"/>
          </a:p>
          <a:p>
            <a:endParaRPr lang="en-US" dirty="0"/>
          </a:p>
          <a:p>
            <a:r>
              <a:rPr lang="en-US" dirty="0">
                <a:solidFill>
                  <a:srgbClr val="000000"/>
                </a:solidFill>
              </a:rPr>
              <a:t>You’ll need to have Node &gt;= 6 on your machine. </a:t>
            </a:r>
          </a:p>
          <a:p>
            <a:endParaRPr lang="en-US" dirty="0"/>
          </a:p>
          <a:p>
            <a:endParaRPr lang="en-US" dirty="0"/>
          </a:p>
          <a:p>
            <a:r>
              <a:rPr lang="en-US" dirty="0"/>
              <a:t>Frequently used commands in react will be in next slide </a:t>
            </a:r>
          </a:p>
          <a:p>
            <a:endParaRPr lang="en-US" dirty="0"/>
          </a:p>
          <a:p>
            <a:endParaRPr lang="en-US" dirty="0"/>
          </a:p>
        </p:txBody>
      </p:sp>
      <p:sp>
        <p:nvSpPr>
          <p:cNvPr id="6" name="Rectangle 5"/>
          <p:cNvSpPr/>
          <p:nvPr/>
        </p:nvSpPr>
        <p:spPr>
          <a:xfrm>
            <a:off x="8380207" y="0"/>
            <a:ext cx="763793"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740906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73974" y="865491"/>
            <a:ext cx="7798963" cy="653295"/>
          </a:xfrm>
          <a:prstGeom prst="rect">
            <a:avLst/>
          </a:prstGeom>
        </p:spPr>
        <p:txBody>
          <a:bodyPr wrap="square">
            <a:spAutoFit/>
          </a:bodyPr>
          <a:lstStyle/>
          <a:p>
            <a:r>
              <a:rPr lang="en-US" dirty="0">
                <a:solidFill>
                  <a:srgbClr val="4A4A4A"/>
                </a:solidFill>
              </a:rPr>
              <a:t>To get started with React, install the React CLI tool (Create React App) and run the command to create a new app:</a:t>
            </a:r>
            <a:endParaRPr lang="en-US" dirty="0"/>
          </a:p>
        </p:txBody>
      </p:sp>
      <p:sp>
        <p:nvSpPr>
          <p:cNvPr id="7" name="Title 1"/>
          <p:cNvSpPr>
            <a:spLocks noGrp="1"/>
          </p:cNvSpPr>
          <p:nvPr>
            <p:ph type="title"/>
          </p:nvPr>
        </p:nvSpPr>
        <p:spPr>
          <a:xfrm>
            <a:off x="309801" y="521776"/>
            <a:ext cx="8312649" cy="369469"/>
          </a:xfrm>
        </p:spPr>
        <p:txBody>
          <a:bodyPr>
            <a:normAutofit/>
          </a:bodyPr>
          <a:lstStyle/>
          <a:p>
            <a:r>
              <a:rPr lang="en-US" sz="1800" dirty="0"/>
              <a:t>Getting Started – Installation Steps of React JS</a:t>
            </a:r>
          </a:p>
        </p:txBody>
      </p:sp>
      <p:sp>
        <p:nvSpPr>
          <p:cNvPr id="10" name="Title 6"/>
          <p:cNvSpPr txBox="1">
            <a:spLocks/>
          </p:cNvSpPr>
          <p:nvPr/>
        </p:nvSpPr>
        <p:spPr>
          <a:xfrm>
            <a:off x="309801" y="59658"/>
            <a:ext cx="8531225" cy="855663"/>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Environment Setup for React Application</a:t>
            </a:r>
          </a:p>
          <a:p>
            <a:endParaRPr lang="en-US" sz="4800" dirty="0"/>
          </a:p>
        </p:txBody>
      </p:sp>
      <p:grpSp>
        <p:nvGrpSpPr>
          <p:cNvPr id="21" name="Group 20"/>
          <p:cNvGrpSpPr/>
          <p:nvPr/>
        </p:nvGrpSpPr>
        <p:grpSpPr>
          <a:xfrm>
            <a:off x="481913" y="1693186"/>
            <a:ext cx="8347761" cy="2186691"/>
            <a:chOff x="481913" y="2298357"/>
            <a:chExt cx="8347761" cy="2186691"/>
          </a:xfrm>
        </p:grpSpPr>
        <p:sp>
          <p:nvSpPr>
            <p:cNvPr id="16" name="Rectangle: Rounded Corners 15"/>
            <p:cNvSpPr/>
            <p:nvPr/>
          </p:nvSpPr>
          <p:spPr>
            <a:xfrm>
              <a:off x="481913" y="2298357"/>
              <a:ext cx="8347761" cy="20388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flipH="1">
              <a:off x="1505914" y="2546056"/>
              <a:ext cx="5920422" cy="1938992"/>
            </a:xfrm>
            <a:prstGeom prst="rect">
              <a:avLst/>
            </a:prstGeom>
            <a:noFill/>
          </p:spPr>
          <p:txBody>
            <a:bodyPr wrap="square" rtlCol="0">
              <a:spAutoFit/>
            </a:bodyPr>
            <a:lstStyle/>
            <a:p>
              <a:r>
                <a:rPr lang="en-US" altLang="en-US" sz="2000" dirty="0" err="1">
                  <a:solidFill>
                    <a:srgbClr val="79B6F2"/>
                  </a:solidFill>
                </a:rPr>
                <a:t>npm</a:t>
              </a:r>
              <a:r>
                <a:rPr lang="en-US" altLang="en-US" sz="2000" dirty="0">
                  <a:solidFill>
                    <a:srgbClr val="FFFFFF"/>
                  </a:solidFill>
                </a:rPr>
                <a:t> </a:t>
              </a:r>
              <a:r>
                <a:rPr lang="en-US" altLang="en-US" sz="2000" dirty="0">
                  <a:solidFill>
                    <a:srgbClr val="79B6F2"/>
                  </a:solidFill>
                </a:rPr>
                <a:t>install</a:t>
              </a:r>
              <a:r>
                <a:rPr lang="en-US" altLang="en-US" sz="2000" dirty="0">
                  <a:solidFill>
                    <a:srgbClr val="FFFFFF"/>
                  </a:solidFill>
                </a:rPr>
                <a:t> -g create-react-app</a:t>
              </a:r>
            </a:p>
            <a:p>
              <a:r>
                <a:rPr lang="en-US" altLang="en-US" sz="2000" dirty="0">
                  <a:solidFill>
                    <a:srgbClr val="FFFFFF"/>
                  </a:solidFill>
                </a:rPr>
                <a:t>create-react-app my-app </a:t>
              </a:r>
            </a:p>
            <a:p>
              <a:endParaRPr lang="en-US" altLang="en-US" sz="2000" dirty="0">
                <a:solidFill>
                  <a:srgbClr val="FFFFFF"/>
                </a:solidFill>
              </a:endParaRPr>
            </a:p>
            <a:p>
              <a:r>
                <a:rPr lang="en-US" altLang="en-US" sz="2000" dirty="0">
                  <a:solidFill>
                    <a:srgbClr val="79B6F2"/>
                  </a:solidFill>
                </a:rPr>
                <a:t>cd</a:t>
              </a:r>
              <a:r>
                <a:rPr lang="en-US" altLang="en-US" sz="2000" dirty="0">
                  <a:solidFill>
                    <a:srgbClr val="FFFFFF"/>
                  </a:solidFill>
                </a:rPr>
                <a:t> my-app </a:t>
              </a:r>
            </a:p>
            <a:p>
              <a:r>
                <a:rPr lang="en-US" altLang="en-US" sz="2000" dirty="0" err="1">
                  <a:solidFill>
                    <a:srgbClr val="79B6F2"/>
                  </a:solidFill>
                </a:rPr>
                <a:t>npm</a:t>
              </a:r>
              <a:r>
                <a:rPr lang="en-US" altLang="en-US" sz="2000" dirty="0">
                  <a:solidFill>
                    <a:srgbClr val="FFFFFF"/>
                  </a:solidFill>
                </a:rPr>
                <a:t> start</a:t>
              </a:r>
              <a:r>
                <a:rPr lang="en-US" altLang="en-US" sz="2000" dirty="0"/>
                <a:t> </a:t>
              </a:r>
            </a:p>
            <a:p>
              <a:endParaRPr lang="en-US" sz="2000" dirty="0"/>
            </a:p>
          </p:txBody>
        </p:sp>
      </p:grpSp>
      <p:sp>
        <p:nvSpPr>
          <p:cNvPr id="20" name="Rectangle 19"/>
          <p:cNvSpPr/>
          <p:nvPr/>
        </p:nvSpPr>
        <p:spPr>
          <a:xfrm>
            <a:off x="1124462" y="4590367"/>
            <a:ext cx="7497985" cy="1785104"/>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00000"/>
                </a:solidFill>
                <a:latin typeface="-apple-system"/>
              </a:rPr>
              <a:t>You’ll need to have Node &gt;= 6 on your machine. </a:t>
            </a:r>
          </a:p>
          <a:p>
            <a:pPr marL="285750" indent="-285750">
              <a:buFont typeface="Arial" panose="020B0604020202020204" pitchFamily="34" charset="0"/>
              <a:buChar char="•"/>
            </a:pPr>
            <a:r>
              <a:rPr lang="en-US" b="1" dirty="0"/>
              <a:t>Create-React-App : </a:t>
            </a:r>
            <a:r>
              <a:rPr lang="en-US" dirty="0"/>
              <a:t>creates a frontend build pipeline, so you can use it with any backend you want.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created check for </a:t>
            </a:r>
            <a:r>
              <a:rPr lang="en-US" dirty="0" err="1"/>
              <a:t>Package.json</a:t>
            </a:r>
            <a:r>
              <a:rPr lang="en-US" dirty="0"/>
              <a:t> file inside application folder and move to the folder to start server</a:t>
            </a:r>
          </a:p>
        </p:txBody>
      </p:sp>
      <p:sp>
        <p:nvSpPr>
          <p:cNvPr id="9" name="Rectangle 8"/>
          <p:cNvSpPr/>
          <p:nvPr/>
        </p:nvSpPr>
        <p:spPr>
          <a:xfrm>
            <a:off x="1126374" y="4050456"/>
            <a:ext cx="7798963" cy="369332"/>
          </a:xfrm>
          <a:prstGeom prst="rect">
            <a:avLst/>
          </a:prstGeom>
        </p:spPr>
        <p:txBody>
          <a:bodyPr wrap="square">
            <a:spAutoFit/>
          </a:bodyPr>
          <a:lstStyle/>
          <a:p>
            <a:r>
              <a:rPr lang="en-US" dirty="0"/>
              <a:t>We use –g for using create-react-app  </a:t>
            </a:r>
            <a:r>
              <a:rPr lang="en-US" dirty="0" err="1"/>
              <a:t>gloabally</a:t>
            </a:r>
            <a:endParaRPr lang="en-US" dirty="0"/>
          </a:p>
        </p:txBody>
      </p:sp>
      <p:sp>
        <p:nvSpPr>
          <p:cNvPr id="11" name="Rectangle 10"/>
          <p:cNvSpPr/>
          <p:nvPr/>
        </p:nvSpPr>
        <p:spPr>
          <a:xfrm>
            <a:off x="8380207" y="0"/>
            <a:ext cx="763793"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3959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21681"/>
            <a:ext cx="8312649" cy="426500"/>
          </a:xfrm>
        </p:spPr>
        <p:txBody>
          <a:bodyPr>
            <a:noAutofit/>
          </a:bodyPr>
          <a:lstStyle/>
          <a:p>
            <a:r>
              <a:rPr lang="en-US" sz="2800" dirty="0"/>
              <a:t>Using VS Code</a:t>
            </a:r>
            <a:br>
              <a:rPr lang="en-US" sz="2800" dirty="0"/>
            </a:br>
            <a:endParaRPr lang="en-US" sz="2800" dirty="0"/>
          </a:p>
        </p:txBody>
      </p:sp>
      <p:sp>
        <p:nvSpPr>
          <p:cNvPr id="4" name="Rectangle 3"/>
          <p:cNvSpPr/>
          <p:nvPr/>
        </p:nvSpPr>
        <p:spPr>
          <a:xfrm>
            <a:off x="520861" y="861140"/>
            <a:ext cx="8183301" cy="923330"/>
          </a:xfrm>
          <a:prstGeom prst="rect">
            <a:avLst/>
          </a:prstGeom>
        </p:spPr>
        <p:txBody>
          <a:bodyPr wrap="square">
            <a:spAutoFit/>
          </a:bodyPr>
          <a:lstStyle/>
          <a:p>
            <a:pPr algn="just"/>
            <a:r>
              <a:rPr lang="en-US" dirty="0">
                <a:solidFill>
                  <a:srgbClr val="444444"/>
                </a:solidFill>
              </a:rPr>
              <a:t>Visual Studio Code is a lightweight but powerful source code editor which runs on your desktop and is available for Windows, </a:t>
            </a:r>
            <a:r>
              <a:rPr lang="en-US" dirty="0" err="1">
                <a:solidFill>
                  <a:srgbClr val="444444"/>
                </a:solidFill>
              </a:rPr>
              <a:t>macOS</a:t>
            </a:r>
            <a:r>
              <a:rPr lang="en-US" dirty="0">
                <a:solidFill>
                  <a:srgbClr val="444444"/>
                </a:solidFill>
              </a:rPr>
              <a:t> and Linux.</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79645" y="1974279"/>
            <a:ext cx="6665732" cy="3749474"/>
          </a:xfrm>
          <a:prstGeom prst="rect">
            <a:avLst/>
          </a:prstGeom>
        </p:spPr>
      </p:pic>
      <p:sp>
        <p:nvSpPr>
          <p:cNvPr id="5" name="Rectangle 4"/>
          <p:cNvSpPr/>
          <p:nvPr/>
        </p:nvSpPr>
        <p:spPr>
          <a:xfrm>
            <a:off x="8380207" y="0"/>
            <a:ext cx="763793"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73376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67982"/>
            <a:ext cx="8312649" cy="519097"/>
          </a:xfrm>
        </p:spPr>
        <p:txBody>
          <a:bodyPr>
            <a:normAutofit/>
          </a:bodyPr>
          <a:lstStyle/>
          <a:p>
            <a:r>
              <a:rPr lang="en-US" sz="2800" dirty="0"/>
              <a:t>VS Code extensions for ES6, React</a:t>
            </a:r>
          </a:p>
        </p:txBody>
      </p:sp>
      <p:sp>
        <p:nvSpPr>
          <p:cNvPr id="4" name="Content Placeholder 3"/>
          <p:cNvSpPr>
            <a:spLocks noGrp="1"/>
          </p:cNvSpPr>
          <p:nvPr>
            <p:ph idx="1"/>
          </p:nvPr>
        </p:nvSpPr>
        <p:spPr/>
        <p:txBody>
          <a:bodyPr/>
          <a:lstStyle/>
          <a:p>
            <a:pPr>
              <a:buNone/>
            </a:pPr>
            <a:r>
              <a:rPr lang="en-US" dirty="0"/>
              <a:t>Below listed are the extension available for ES6 and react</a:t>
            </a:r>
          </a:p>
          <a:p>
            <a:pPr>
              <a:buNone/>
            </a:pPr>
            <a:endParaRPr lang="en-US" dirty="0"/>
          </a:p>
          <a:p>
            <a:pPr>
              <a:buNone/>
            </a:pPr>
            <a:endParaRPr lang="en-US" dirty="0"/>
          </a:p>
          <a:p>
            <a:pPr>
              <a:buNone/>
            </a:pPr>
            <a:r>
              <a:rPr lang="en-US" dirty="0"/>
              <a:t>1. Prettier</a:t>
            </a:r>
          </a:p>
          <a:p>
            <a:pPr>
              <a:buNone/>
            </a:pPr>
            <a:r>
              <a:rPr lang="en-US" dirty="0"/>
              <a:t>2. ES Lint</a:t>
            </a:r>
          </a:p>
          <a:p>
            <a:pPr>
              <a:buNone/>
            </a:pPr>
            <a:r>
              <a:rPr lang="en-US" dirty="0"/>
              <a:t>3. Auto Close Tag</a:t>
            </a:r>
          </a:p>
          <a:p>
            <a:pPr>
              <a:buNone/>
            </a:pPr>
            <a:r>
              <a:rPr lang="en-US" dirty="0"/>
              <a:t>4. Auto Import - ES6,TS,JSX,TSX</a:t>
            </a:r>
          </a:p>
          <a:p>
            <a:pPr>
              <a:buNone/>
            </a:pPr>
            <a:r>
              <a:rPr lang="en-US" dirty="0"/>
              <a:t>5. </a:t>
            </a:r>
            <a:r>
              <a:rPr lang="en-US" dirty="0" err="1"/>
              <a:t>npm</a:t>
            </a:r>
            <a:r>
              <a:rPr lang="en-US" dirty="0"/>
              <a:t> </a:t>
            </a:r>
            <a:r>
              <a:rPr lang="en-US" dirty="0" err="1"/>
              <a:t>intellisense</a:t>
            </a:r>
            <a:endParaRPr lang="en-US" dirty="0"/>
          </a:p>
          <a:p>
            <a:pPr>
              <a:buNone/>
            </a:pPr>
            <a:r>
              <a:rPr lang="en-US" dirty="0"/>
              <a:t>6. </a:t>
            </a:r>
            <a:r>
              <a:rPr lang="en-US" dirty="0" err="1"/>
              <a:t>Git</a:t>
            </a:r>
            <a:r>
              <a:rPr lang="en-US" dirty="0"/>
              <a:t> History</a:t>
            </a:r>
          </a:p>
          <a:p>
            <a:pPr>
              <a:buNone/>
            </a:pPr>
            <a:r>
              <a:rPr lang="en-US" dirty="0"/>
              <a:t>7. </a:t>
            </a:r>
            <a:r>
              <a:rPr lang="en-US" dirty="0" err="1"/>
              <a:t>Git</a:t>
            </a:r>
            <a:r>
              <a:rPr lang="en-US" dirty="0"/>
              <a:t> Lens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5" name="Rectangle 4"/>
          <p:cNvSpPr/>
          <p:nvPr/>
        </p:nvSpPr>
        <p:spPr>
          <a:xfrm>
            <a:off x="8380207" y="0"/>
            <a:ext cx="763793"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894962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03498" y="875268"/>
            <a:ext cx="7621929" cy="3416320"/>
          </a:xfrm>
          <a:prstGeom prst="rect">
            <a:avLst/>
          </a:prstGeom>
        </p:spPr>
        <p:txBody>
          <a:bodyPr wrap="square">
            <a:spAutoFit/>
          </a:bodyPr>
          <a:lstStyle/>
          <a:p>
            <a:r>
              <a:rPr lang="en-US" dirty="0">
                <a:solidFill>
                  <a:srgbClr val="555555"/>
                </a:solidFill>
                <a:latin typeface="Open Sans"/>
              </a:rPr>
              <a:t>Create a new file index.html in the web project directory </a:t>
            </a:r>
            <a:r>
              <a:rPr lang="en-US" dirty="0" err="1">
                <a:solidFill>
                  <a:srgbClr val="555555"/>
                </a:solidFill>
                <a:latin typeface="Open Sans"/>
              </a:rPr>
              <a:t>reactjs</a:t>
            </a:r>
            <a:r>
              <a:rPr lang="en-US" dirty="0">
                <a:solidFill>
                  <a:srgbClr val="555555"/>
                </a:solidFill>
                <a:latin typeface="Open Sans"/>
              </a:rPr>
              <a:t>-example</a:t>
            </a:r>
          </a:p>
          <a:p>
            <a:endParaRPr lang="en-US" dirty="0">
              <a:solidFill>
                <a:srgbClr val="555555"/>
              </a:solidFill>
              <a:latin typeface="Open Sans"/>
            </a:endParaRPr>
          </a:p>
          <a:p>
            <a:r>
              <a:rPr lang="en-US" dirty="0"/>
              <a:t>Open up your Vs Code</a:t>
            </a:r>
          </a:p>
          <a:p>
            <a:endParaRPr lang="en-US" dirty="0"/>
          </a:p>
          <a:p>
            <a:r>
              <a:rPr lang="en-US" dirty="0"/>
              <a:t>Create a new file index.html &amp; add the code below.</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Title 1"/>
          <p:cNvSpPr>
            <a:spLocks noGrp="1"/>
          </p:cNvSpPr>
          <p:nvPr>
            <p:ph type="title"/>
          </p:nvPr>
        </p:nvSpPr>
        <p:spPr/>
        <p:txBody>
          <a:bodyPr>
            <a:normAutofit/>
          </a:bodyPr>
          <a:lstStyle/>
          <a:p>
            <a:r>
              <a:rPr lang="en-US" sz="2800" dirty="0"/>
              <a:t>Hello-world application - Example</a:t>
            </a:r>
          </a:p>
        </p:txBody>
      </p:sp>
      <p:sp>
        <p:nvSpPr>
          <p:cNvPr id="9" name="Rectangle 8"/>
          <p:cNvSpPr/>
          <p:nvPr/>
        </p:nvSpPr>
        <p:spPr>
          <a:xfrm>
            <a:off x="1758735" y="3602642"/>
            <a:ext cx="6852140" cy="369332"/>
          </a:xfrm>
          <a:prstGeom prst="rect">
            <a:avLst/>
          </a:prstGeom>
        </p:spPr>
        <p:txBody>
          <a:bodyPr>
            <a:spAutoFit/>
          </a:bodyPr>
          <a:lstStyle/>
          <a:p>
            <a:endParaRPr lang="en-US" dirty="0">
              <a:solidFill>
                <a:schemeClr val="bg1"/>
              </a:solidFill>
            </a:endParaRPr>
          </a:p>
        </p:txBody>
      </p:sp>
      <p:sp>
        <p:nvSpPr>
          <p:cNvPr id="14" name="Rectangle: Rounded Corners 13"/>
          <p:cNvSpPr/>
          <p:nvPr/>
        </p:nvSpPr>
        <p:spPr>
          <a:xfrm>
            <a:off x="745152" y="2689987"/>
            <a:ext cx="7441946" cy="390758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endParaRPr lang="en-US" sz="1600" dirty="0">
              <a:solidFill>
                <a:schemeClr val="bg1"/>
              </a:solidFill>
            </a:endParaRPr>
          </a:p>
          <a:p>
            <a:pPr>
              <a:lnSpc>
                <a:spcPts val="2200"/>
              </a:lnSpc>
            </a:pPr>
            <a:endParaRPr lang="en-US" sz="1600" dirty="0">
              <a:solidFill>
                <a:schemeClr val="bg1"/>
              </a:solidFill>
            </a:endParaRPr>
          </a:p>
          <a:p>
            <a:pPr>
              <a:lnSpc>
                <a:spcPts val="2200"/>
              </a:lnSpc>
            </a:pPr>
            <a:r>
              <a:rPr lang="en-US" sz="1600" dirty="0">
                <a:solidFill>
                  <a:schemeClr val="bg1"/>
                </a:solidFill>
              </a:rPr>
              <a:t>&lt;!DOCTYPE html&gt;</a:t>
            </a:r>
          </a:p>
          <a:p>
            <a:pPr>
              <a:lnSpc>
                <a:spcPts val="2200"/>
              </a:lnSpc>
            </a:pPr>
            <a:r>
              <a:rPr lang="en-US" sz="1600" dirty="0">
                <a:solidFill>
                  <a:schemeClr val="bg1"/>
                </a:solidFill>
              </a:rPr>
              <a:t>&lt;html&gt;</a:t>
            </a:r>
          </a:p>
          <a:p>
            <a:pPr>
              <a:lnSpc>
                <a:spcPts val="2200"/>
              </a:lnSpc>
            </a:pPr>
            <a:r>
              <a:rPr lang="en-US" sz="1600" dirty="0">
                <a:solidFill>
                  <a:schemeClr val="bg1"/>
                </a:solidFill>
              </a:rPr>
              <a:t>&lt;head&gt;</a:t>
            </a:r>
          </a:p>
          <a:p>
            <a:pPr>
              <a:lnSpc>
                <a:spcPts val="2200"/>
              </a:lnSpc>
            </a:pPr>
            <a:r>
              <a:rPr lang="en-US" sz="1600" dirty="0">
                <a:solidFill>
                  <a:schemeClr val="bg1"/>
                </a:solidFill>
              </a:rPr>
              <a:t>&lt;title&gt;React Basic&lt;/title&gt;&lt;/head&gt;</a:t>
            </a:r>
          </a:p>
          <a:p>
            <a:pPr>
              <a:lnSpc>
                <a:spcPts val="2200"/>
              </a:lnSpc>
            </a:pPr>
            <a:r>
              <a:rPr lang="en-US" sz="1600" dirty="0">
                <a:solidFill>
                  <a:schemeClr val="bg1"/>
                </a:solidFill>
              </a:rPr>
              <a:t> &lt;body&gt;</a:t>
            </a:r>
          </a:p>
          <a:p>
            <a:pPr>
              <a:lnSpc>
                <a:spcPts val="2200"/>
              </a:lnSpc>
            </a:pPr>
            <a:r>
              <a:rPr lang="en-US" sz="1600" dirty="0">
                <a:solidFill>
                  <a:schemeClr val="bg1"/>
                </a:solidFill>
              </a:rPr>
              <a:t>    &lt;div id="root"&gt;</a:t>
            </a:r>
          </a:p>
          <a:p>
            <a:pPr>
              <a:lnSpc>
                <a:spcPts val="2200"/>
              </a:lnSpc>
            </a:pPr>
            <a:r>
              <a:rPr lang="en-US" sz="1600" dirty="0">
                <a:solidFill>
                  <a:schemeClr val="bg1"/>
                </a:solidFill>
              </a:rPr>
              <a:t>    &lt;/div&gt;</a:t>
            </a:r>
          </a:p>
          <a:p>
            <a:pPr>
              <a:lnSpc>
                <a:spcPts val="2200"/>
              </a:lnSpc>
            </a:pPr>
            <a:endParaRPr lang="en-US" sz="1600" dirty="0">
              <a:solidFill>
                <a:schemeClr val="bg1"/>
              </a:solidFill>
            </a:endParaRPr>
          </a:p>
          <a:p>
            <a:pPr>
              <a:lnSpc>
                <a:spcPts val="2200"/>
              </a:lnSpc>
            </a:pPr>
            <a:r>
              <a:rPr lang="en-US" sz="1600" dirty="0" err="1">
                <a:solidFill>
                  <a:schemeClr val="bg1"/>
                </a:solidFill>
              </a:rPr>
              <a:t>ReactDOM.render</a:t>
            </a:r>
            <a:r>
              <a:rPr lang="en-US" sz="1600" dirty="0">
                <a:solidFill>
                  <a:schemeClr val="bg1"/>
                </a:solidFill>
              </a:rPr>
              <a:t>(&lt;h1&gt;Hello, world!&lt;/h1&gt;,</a:t>
            </a:r>
            <a:r>
              <a:rPr lang="en-US" sz="1600" dirty="0" err="1">
                <a:solidFill>
                  <a:schemeClr val="bg1"/>
                </a:solidFill>
              </a:rPr>
              <a:t>document.getElementById</a:t>
            </a:r>
            <a:r>
              <a:rPr lang="en-US" sz="1600" dirty="0">
                <a:solidFill>
                  <a:schemeClr val="bg1"/>
                </a:solidFill>
              </a:rPr>
              <a:t>('root'));</a:t>
            </a:r>
          </a:p>
          <a:p>
            <a:pPr>
              <a:lnSpc>
                <a:spcPts val="2200"/>
              </a:lnSpc>
            </a:pPr>
            <a:r>
              <a:rPr lang="en-US" sz="1600" dirty="0">
                <a:solidFill>
                  <a:schemeClr val="bg1"/>
                </a:solidFill>
              </a:rPr>
              <a:t>  &lt;/body&gt;</a:t>
            </a:r>
          </a:p>
          <a:p>
            <a:pPr>
              <a:lnSpc>
                <a:spcPts val="2200"/>
              </a:lnSpc>
            </a:pPr>
            <a:r>
              <a:rPr lang="en-US" sz="1600" dirty="0">
                <a:solidFill>
                  <a:schemeClr val="bg1"/>
                </a:solidFill>
              </a:rPr>
              <a:t>&lt;/html&gt;</a:t>
            </a:r>
          </a:p>
          <a:p>
            <a:pPr>
              <a:lnSpc>
                <a:spcPts val="2200"/>
              </a:lnSpc>
            </a:pPr>
            <a:endParaRPr lang="en-US" sz="1600" dirty="0">
              <a:solidFill>
                <a:schemeClr val="bg1"/>
              </a:solidFill>
            </a:endParaRPr>
          </a:p>
          <a:p>
            <a:pPr algn="ctr">
              <a:lnSpc>
                <a:spcPts val="2200"/>
              </a:lnSpc>
            </a:pPr>
            <a:endParaRPr lang="en-US" sz="1600" dirty="0"/>
          </a:p>
        </p:txBody>
      </p:sp>
      <p:sp>
        <p:nvSpPr>
          <p:cNvPr id="6" name="Rectangle 5"/>
          <p:cNvSpPr/>
          <p:nvPr/>
        </p:nvSpPr>
        <p:spPr>
          <a:xfrm>
            <a:off x="8380207" y="0"/>
            <a:ext cx="763793"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14071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React Hello World program</a:t>
            </a:r>
          </a:p>
        </p:txBody>
      </p:sp>
      <p:sp>
        <p:nvSpPr>
          <p:cNvPr id="4" name="Rectangle 3"/>
          <p:cNvSpPr/>
          <p:nvPr/>
        </p:nvSpPr>
        <p:spPr>
          <a:xfrm>
            <a:off x="8380207" y="0"/>
            <a:ext cx="763793"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47743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2" name="Content Placeholder 1"/>
          <p:cNvSpPr>
            <a:spLocks noGrp="1"/>
          </p:cNvSpPr>
          <p:nvPr>
            <p:ph idx="1"/>
          </p:nvPr>
        </p:nvSpPr>
        <p:spPr>
          <a:xfrm>
            <a:off x="298516" y="1494766"/>
            <a:ext cx="6887389" cy="4801862"/>
          </a:xfrm>
        </p:spPr>
        <p:txBody>
          <a:bodyPr>
            <a:normAutofit/>
          </a:bodyPr>
          <a:lstStyle/>
          <a:p>
            <a:pPr lvl="1"/>
            <a:r>
              <a:rPr lang="en-US" dirty="0"/>
              <a:t>Overview of frameworks, libraries for client side Web applications</a:t>
            </a:r>
          </a:p>
          <a:p>
            <a:pPr lvl="1"/>
            <a:r>
              <a:rPr lang="en-US" dirty="0"/>
              <a:t>React introduction, </a:t>
            </a:r>
          </a:p>
          <a:p>
            <a:pPr lvl="1"/>
            <a:r>
              <a:rPr lang="en-US" dirty="0"/>
              <a:t>Understanding “what” and “why” React</a:t>
            </a:r>
          </a:p>
          <a:p>
            <a:pPr lvl="1"/>
            <a:r>
              <a:rPr lang="en-US" dirty="0"/>
              <a:t>React Component Demonstration using </a:t>
            </a:r>
            <a:r>
              <a:rPr lang="en-US" dirty="0" err="1"/>
              <a:t>codepen</a:t>
            </a:r>
            <a:endParaRPr lang="en-US" dirty="0"/>
          </a:p>
          <a:p>
            <a:pPr lvl="1"/>
            <a:r>
              <a:rPr lang="en-US" dirty="0"/>
              <a:t>Environment Setup for React Application</a:t>
            </a:r>
          </a:p>
          <a:p>
            <a:pPr lvl="1"/>
            <a:r>
              <a:rPr lang="en-US" dirty="0"/>
              <a:t>Understanding NPM commands</a:t>
            </a:r>
          </a:p>
          <a:p>
            <a:pPr lvl="1"/>
            <a:r>
              <a:rPr lang="en-US" dirty="0"/>
              <a:t>Using VS Code</a:t>
            </a:r>
          </a:p>
          <a:p>
            <a:pPr lvl="1"/>
            <a:r>
              <a:rPr lang="en-US" dirty="0"/>
              <a:t>VS Code extensions for ES6, React</a:t>
            </a:r>
          </a:p>
          <a:p>
            <a:pPr lvl="1"/>
            <a:r>
              <a:rPr lang="en-US" dirty="0" err="1"/>
              <a:t>Helloworld</a:t>
            </a:r>
            <a:r>
              <a:rPr lang="en-US" dirty="0"/>
              <a:t> app in React</a:t>
            </a:r>
          </a:p>
        </p:txBody>
      </p:sp>
      <p:sp>
        <p:nvSpPr>
          <p:cNvPr id="4" name="Rectangle 3"/>
          <p:cNvSpPr/>
          <p:nvPr/>
        </p:nvSpPr>
        <p:spPr>
          <a:xfrm>
            <a:off x="8380207" y="0"/>
            <a:ext cx="763793"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301321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82788"/>
            <a:ext cx="8312649" cy="859536"/>
          </a:xfrm>
        </p:spPr>
        <p:txBody>
          <a:bodyPr/>
          <a:lstStyle/>
          <a:p>
            <a:r>
              <a:rPr lang="en-US" dirty="0"/>
              <a:t>Review Questions</a:t>
            </a:r>
          </a:p>
        </p:txBody>
      </p:sp>
      <p:sp>
        <p:nvSpPr>
          <p:cNvPr id="3" name="Content Placeholder 2"/>
          <p:cNvSpPr>
            <a:spLocks noGrp="1"/>
          </p:cNvSpPr>
          <p:nvPr>
            <p:ph idx="1"/>
          </p:nvPr>
        </p:nvSpPr>
        <p:spPr>
          <a:xfrm>
            <a:off x="309801" y="510047"/>
            <a:ext cx="8528209" cy="3679984"/>
          </a:xfrm>
        </p:spPr>
        <p:txBody>
          <a:bodyPr>
            <a:normAutofit/>
          </a:bodyPr>
          <a:lstStyle/>
          <a:p>
            <a:pPr lvl="1" algn="just">
              <a:lnSpc>
                <a:spcPct val="100000"/>
              </a:lnSpc>
            </a:pPr>
            <a:r>
              <a:rPr lang="en-US" sz="2000" dirty="0"/>
              <a:t>Question 1: </a:t>
            </a:r>
          </a:p>
          <a:p>
            <a:pPr lvl="1" algn="just">
              <a:lnSpc>
                <a:spcPct val="100000"/>
              </a:lnSpc>
            </a:pPr>
            <a:r>
              <a:rPr lang="en-US" sz="2000" dirty="0">
                <a:latin typeface="Arial" panose="020B0604020202020204" pitchFamily="34" charset="0"/>
                <a:cs typeface="Arial" panose="020B0604020202020204" pitchFamily="34" charset="0"/>
              </a:rPr>
              <a:t>How to install create react app globally?</a:t>
            </a:r>
          </a:p>
          <a:p>
            <a:pPr lvl="2" algn="just">
              <a:lnSpc>
                <a:spcPct val="100000"/>
              </a:lnSpc>
            </a:pPr>
            <a:r>
              <a:rPr lang="en-US" sz="2000" dirty="0">
                <a:latin typeface="Arial" panose="020B0604020202020204" pitchFamily="34" charset="0"/>
                <a:cs typeface="Arial" panose="020B0604020202020204" pitchFamily="34" charset="0"/>
              </a:rPr>
              <a:t>A) install create-react-app</a:t>
            </a:r>
          </a:p>
          <a:p>
            <a:pPr lvl="2" algn="just">
              <a:lnSpc>
                <a:spcPct val="100000"/>
              </a:lnSpc>
            </a:pPr>
            <a:r>
              <a:rPr lang="en-US" sz="2000" dirty="0">
                <a:latin typeface="Arial" panose="020B0604020202020204" pitchFamily="34" charset="0"/>
                <a:cs typeface="Arial" panose="020B0604020202020204" pitchFamily="34" charset="0"/>
              </a:rPr>
              <a:t>B) </a:t>
            </a:r>
            <a:r>
              <a:rPr lang="en-US" sz="2000" dirty="0" err="1">
                <a:latin typeface="Arial" panose="020B0604020202020204" pitchFamily="34" charset="0"/>
                <a:cs typeface="Arial" panose="020B0604020202020204" pitchFamily="34" charset="0"/>
              </a:rPr>
              <a:t>npm</a:t>
            </a:r>
            <a:r>
              <a:rPr lang="en-US" sz="2000" dirty="0">
                <a:latin typeface="Arial" panose="020B0604020202020204" pitchFamily="34" charset="0"/>
                <a:cs typeface="Arial" panose="020B0604020202020204" pitchFamily="34" charset="0"/>
              </a:rPr>
              <a:t> install create-react-app</a:t>
            </a:r>
          </a:p>
          <a:p>
            <a:pPr lvl="2" algn="just">
              <a:lnSpc>
                <a:spcPct val="100000"/>
              </a:lnSpc>
            </a:pPr>
            <a:r>
              <a:rPr lang="en-US" sz="2000" dirty="0">
                <a:latin typeface="Arial" panose="020B0604020202020204" pitchFamily="34" charset="0"/>
                <a:cs typeface="Arial" panose="020B0604020202020204" pitchFamily="34" charset="0"/>
              </a:rPr>
              <a:t>C) </a:t>
            </a:r>
            <a:r>
              <a:rPr lang="en-US" sz="2000" dirty="0" err="1">
                <a:latin typeface="Arial" panose="020B0604020202020204" pitchFamily="34" charset="0"/>
                <a:cs typeface="Arial" panose="020B0604020202020204" pitchFamily="34" charset="0"/>
              </a:rPr>
              <a:t>npm</a:t>
            </a:r>
            <a:r>
              <a:rPr lang="en-US" sz="2000" dirty="0">
                <a:latin typeface="Arial" panose="020B0604020202020204" pitchFamily="34" charset="0"/>
                <a:cs typeface="Arial" panose="020B0604020202020204" pitchFamily="34" charset="0"/>
              </a:rPr>
              <a:t> install –g install create-react-app</a:t>
            </a:r>
          </a:p>
          <a:p>
            <a:pPr lvl="2" algn="just">
              <a:lnSpc>
                <a:spcPct val="100000"/>
              </a:lnSpc>
            </a:pPr>
            <a:r>
              <a:rPr lang="en-US" sz="2000" dirty="0">
                <a:latin typeface="Arial" panose="020B0604020202020204" pitchFamily="34" charset="0"/>
                <a:cs typeface="Arial" panose="020B0604020202020204" pitchFamily="34" charset="0"/>
              </a:rPr>
              <a:t>D) </a:t>
            </a:r>
            <a:r>
              <a:rPr lang="en-US" sz="2000" dirty="0" err="1">
                <a:latin typeface="Arial" panose="020B0604020202020204" pitchFamily="34" charset="0"/>
                <a:cs typeface="Arial" panose="020B0604020202020204" pitchFamily="34" charset="0"/>
              </a:rPr>
              <a:t>npm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gloabal</a:t>
            </a:r>
            <a:r>
              <a:rPr lang="en-US" sz="2000" dirty="0">
                <a:latin typeface="Arial" panose="020B0604020202020204" pitchFamily="34" charset="0"/>
                <a:cs typeface="Arial" panose="020B0604020202020204" pitchFamily="34" charset="0"/>
              </a:rPr>
              <a:t> install create-react-app</a:t>
            </a:r>
          </a:p>
          <a:p>
            <a:pPr lvl="2" algn="just">
              <a:lnSpc>
                <a:spcPct val="100000"/>
              </a:lnSpc>
            </a:pPr>
            <a:endParaRPr lang="en-US" sz="2000"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450626" y="3127862"/>
            <a:ext cx="8528209" cy="3679984"/>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Wingdings" pitchFamily="2" charset="2"/>
              <a:buChar char="Ø"/>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lang="en-US" sz="1600" kern="1200" dirty="0" smtClean="0">
                <a:solidFill>
                  <a:schemeClr val="bg1">
                    <a:lumMod val="50000"/>
                  </a:schemeClr>
                </a:solidFill>
                <a:latin typeface="Candara" panose="020E0502030303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lang="en-US" sz="1600" kern="1200" dirty="0">
                <a:solidFill>
                  <a:schemeClr val="bg1">
                    <a:lumMod val="50000"/>
                  </a:schemeClr>
                </a:solidFill>
                <a:latin typeface="Candara" panose="020E0502030303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00000"/>
              </a:lnSpc>
            </a:pPr>
            <a:r>
              <a:rPr lang="en-US" sz="2000" dirty="0">
                <a:latin typeface="Arial" panose="020B0604020202020204" pitchFamily="34" charset="0"/>
                <a:cs typeface="Arial" panose="020B0604020202020204" pitchFamily="34" charset="0"/>
              </a:rPr>
              <a:t>Question 2: </a:t>
            </a:r>
          </a:p>
          <a:p>
            <a:pPr lvl="1">
              <a:lnSpc>
                <a:spcPct val="100000"/>
              </a:lnSpc>
            </a:pPr>
            <a:r>
              <a:rPr lang="en-US" sz="2000" dirty="0">
                <a:latin typeface="Arial" panose="020B0604020202020204" pitchFamily="34" charset="0"/>
                <a:cs typeface="Arial" panose="020B0604020202020204" pitchFamily="34" charset="0"/>
              </a:rPr>
              <a:t>Which Command creates a frontend build pipeline, so you can use it with any backend you want.</a:t>
            </a:r>
          </a:p>
          <a:p>
            <a:pPr lvl="1">
              <a:lnSpc>
                <a:spcPct val="100000"/>
              </a:lnSpc>
            </a:pPr>
            <a:endParaRPr lang="en-US" sz="2000" dirty="0">
              <a:latin typeface="Arial" panose="020B0604020202020204" pitchFamily="34" charset="0"/>
              <a:cs typeface="Arial" panose="020B0604020202020204" pitchFamily="34" charset="0"/>
            </a:endParaRPr>
          </a:p>
          <a:p>
            <a:pPr lvl="2">
              <a:lnSpc>
                <a:spcPct val="100000"/>
              </a:lnSpc>
            </a:pPr>
            <a:r>
              <a:rPr lang="en-US" sz="1800" dirty="0">
                <a:latin typeface="Arial" panose="020B0604020202020204" pitchFamily="34" charset="0"/>
                <a:cs typeface="Arial" panose="020B0604020202020204" pitchFamily="34" charset="0"/>
              </a:rPr>
              <a:t>A) React-App</a:t>
            </a:r>
          </a:p>
          <a:p>
            <a:pPr lvl="2">
              <a:lnSpc>
                <a:spcPct val="100000"/>
              </a:lnSpc>
            </a:pPr>
            <a:r>
              <a:rPr lang="en-US" sz="1800" dirty="0">
                <a:latin typeface="Arial" panose="020B0604020202020204" pitchFamily="34" charset="0"/>
                <a:cs typeface="Arial" panose="020B0604020202020204" pitchFamily="34" charset="0"/>
              </a:rPr>
              <a:t>B) create-react-app</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C) create-app</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 React-app</a:t>
            </a:r>
          </a:p>
        </p:txBody>
      </p:sp>
      <p:sp>
        <p:nvSpPr>
          <p:cNvPr id="5" name="Rectangle 4"/>
          <p:cNvSpPr/>
          <p:nvPr/>
        </p:nvSpPr>
        <p:spPr>
          <a:xfrm>
            <a:off x="8380207" y="0"/>
            <a:ext cx="763793"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964141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4" y="1177290"/>
            <a:ext cx="4970006" cy="5101590"/>
          </a:xfrm>
        </p:spPr>
        <p:txBody>
          <a:bodyPr/>
          <a:lstStyle/>
          <a:p>
            <a:endParaRPr lang="en-US" sz="2000" dirty="0" smtClean="0"/>
          </a:p>
          <a:p>
            <a:r>
              <a:rPr lang="en-US" sz="2000" dirty="0" smtClean="0"/>
              <a:t>At </a:t>
            </a:r>
            <a:r>
              <a:rPr lang="en-US" sz="2000" dirty="0"/>
              <a:t>the end of this module you will</a:t>
            </a:r>
          </a:p>
          <a:p>
            <a:r>
              <a:rPr lang="en-US" sz="2000" dirty="0"/>
              <a:t>be able to:</a:t>
            </a:r>
          </a:p>
          <a:p>
            <a:endParaRPr lang="en-US" sz="2000" dirty="0"/>
          </a:p>
          <a:p>
            <a:endParaRPr lang="en-US" sz="2000" dirty="0"/>
          </a:p>
          <a:p>
            <a:pPr lvl="1"/>
            <a:r>
              <a:rPr lang="en-US" dirty="0"/>
              <a:t>Overview of frameworks, libraries for client side Web applications</a:t>
            </a:r>
          </a:p>
          <a:p>
            <a:pPr lvl="1"/>
            <a:r>
              <a:rPr lang="en-US" dirty="0"/>
              <a:t>React introduction, </a:t>
            </a:r>
          </a:p>
          <a:p>
            <a:pPr lvl="1"/>
            <a:r>
              <a:rPr lang="en-US" dirty="0"/>
              <a:t>Understanding “what” and “why” React</a:t>
            </a:r>
          </a:p>
          <a:p>
            <a:pPr lvl="1"/>
            <a:r>
              <a:rPr lang="en-US" dirty="0"/>
              <a:t>React Component Demonstration using </a:t>
            </a:r>
            <a:r>
              <a:rPr lang="en-US" dirty="0" err="1"/>
              <a:t>codepen</a:t>
            </a:r>
            <a:endParaRPr lang="en-US" dirty="0"/>
          </a:p>
          <a:p>
            <a:pPr lvl="1"/>
            <a:r>
              <a:rPr lang="en-US" dirty="0"/>
              <a:t>Environment Setup for React Application</a:t>
            </a:r>
          </a:p>
          <a:p>
            <a:pPr lvl="1"/>
            <a:r>
              <a:rPr lang="en-US" dirty="0"/>
              <a:t>Understanding NPM commands</a:t>
            </a:r>
          </a:p>
          <a:p>
            <a:pPr lvl="1"/>
            <a:r>
              <a:rPr lang="en-US" dirty="0"/>
              <a:t>Using VS Code</a:t>
            </a:r>
          </a:p>
          <a:p>
            <a:pPr lvl="1"/>
            <a:r>
              <a:rPr lang="en-US" dirty="0"/>
              <a:t>VS Code extensions for ES6, React</a:t>
            </a:r>
          </a:p>
          <a:p>
            <a:pPr lvl="1"/>
            <a:r>
              <a:rPr lang="en-US" dirty="0" err="1"/>
              <a:t>Helloworld</a:t>
            </a:r>
            <a:r>
              <a:rPr lang="en-US" dirty="0"/>
              <a:t> app in React</a:t>
            </a:r>
          </a:p>
        </p:txBody>
      </p:sp>
      <p:pic>
        <p:nvPicPr>
          <p:cNvPr id="43010"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67680" y="1673227"/>
            <a:ext cx="3291840" cy="13716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8380207" y="0"/>
            <a:ext cx="763793"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072" y="137105"/>
            <a:ext cx="8361575" cy="2188420"/>
          </a:xfrm>
          <a:prstGeom prst="rect">
            <a:avLst/>
          </a:prstGeom>
        </p:spPr>
        <p:txBody>
          <a:bodyPr wrap="square">
            <a:spAutoFit/>
          </a:bodyPr>
          <a:lstStyle/>
          <a:p>
            <a:pPr>
              <a:lnSpc>
                <a:spcPct val="107000"/>
              </a:lnSpc>
              <a:spcAft>
                <a:spcPts val="800"/>
              </a:spcAft>
            </a:pPr>
            <a:r>
              <a:rPr lang="en-US" sz="2800" dirty="0">
                <a:solidFill>
                  <a:srgbClr val="0070C0"/>
                </a:solidFill>
              </a:rPr>
              <a:t>Overview of frameworks, libraries for client side Web applications</a:t>
            </a:r>
          </a:p>
          <a:p>
            <a:pPr>
              <a:lnSpc>
                <a:spcPct val="107000"/>
              </a:lnSpc>
              <a:spcAft>
                <a:spcPts val="800"/>
              </a:spcAft>
            </a:pPr>
            <a:endParaRPr lang="en-US" sz="2800" dirty="0">
              <a:solidFill>
                <a:schemeClr val="accent1"/>
              </a:solidFill>
              <a:ea typeface="Calibri" panose="020F0502020204030204" pitchFamily="34" charset="0"/>
              <a:cs typeface="Times New Roman" panose="02020603050405020304" pitchFamily="18" charset="0"/>
            </a:endParaRPr>
          </a:p>
          <a:p>
            <a:pPr>
              <a:spcBef>
                <a:spcPts val="1800"/>
              </a:spcBef>
              <a:spcAft>
                <a:spcPts val="1800"/>
              </a:spcAft>
            </a:pPr>
            <a:endParaRPr lang="en-US" dirty="0">
              <a:ea typeface="Times New Roman" panose="02020603050405020304" pitchFamily="18" charset="0"/>
            </a:endParaRPr>
          </a:p>
        </p:txBody>
      </p:sp>
      <p:sp>
        <p:nvSpPr>
          <p:cNvPr id="3" name="Rectangle 2"/>
          <p:cNvSpPr/>
          <p:nvPr/>
        </p:nvSpPr>
        <p:spPr>
          <a:xfrm>
            <a:off x="377073" y="1305340"/>
            <a:ext cx="8361574" cy="4524315"/>
          </a:xfrm>
          <a:prstGeom prst="rect">
            <a:avLst/>
          </a:prstGeom>
        </p:spPr>
        <p:txBody>
          <a:bodyPr wrap="square">
            <a:spAutoFit/>
          </a:bodyPr>
          <a:lstStyle/>
          <a:p>
            <a:endParaRPr lang="en-US" dirty="0"/>
          </a:p>
          <a:p>
            <a:endParaRPr lang="en-US" dirty="0"/>
          </a:p>
          <a:p>
            <a:r>
              <a:rPr lang="en-US" dirty="0"/>
              <a:t>As demand increased for processing the page elements and cross browser compatibility, JavaScript frameworks evolved &amp; eased out the process and provide a standard set of methods, functions, and controls.</a:t>
            </a:r>
          </a:p>
          <a:p>
            <a:endParaRPr lang="en-US" dirty="0"/>
          </a:p>
          <a:p>
            <a:r>
              <a:rPr lang="en-US" dirty="0"/>
              <a:t>Some of the popular JavaScript frameworks included Prototype, YUI, </a:t>
            </a:r>
            <a:r>
              <a:rPr lang="en-US" dirty="0" err="1"/>
              <a:t>ExtJS</a:t>
            </a:r>
            <a:r>
              <a:rPr lang="en-US" dirty="0"/>
              <a:t>, </a:t>
            </a:r>
            <a:r>
              <a:rPr lang="en-US" dirty="0" err="1"/>
              <a:t>MooTools</a:t>
            </a:r>
            <a:r>
              <a:rPr lang="en-US" dirty="0"/>
              <a:t>, and jQuery. </a:t>
            </a:r>
          </a:p>
          <a:p>
            <a:endParaRPr lang="en-US" dirty="0"/>
          </a:p>
          <a:p>
            <a:r>
              <a:rPr lang="en-US" dirty="0"/>
              <a:t>These frameworks allow developers to create shortcuts to working with elements in the Document Object Model (DOM).</a:t>
            </a:r>
          </a:p>
          <a:p>
            <a:endParaRPr lang="en-US" dirty="0"/>
          </a:p>
          <a:p>
            <a:r>
              <a:rPr lang="en-US" dirty="0"/>
              <a:t>Some of the more popular frameworks today include AngularJS, </a:t>
            </a:r>
            <a:r>
              <a:rPr lang="en-US" dirty="0" err="1"/>
              <a:t>EmberJS</a:t>
            </a:r>
            <a:r>
              <a:rPr lang="en-US" dirty="0"/>
              <a:t>, </a:t>
            </a:r>
            <a:r>
              <a:rPr lang="en-US" dirty="0" err="1"/>
              <a:t>ReactJS</a:t>
            </a:r>
            <a:r>
              <a:rPr lang="en-US" dirty="0"/>
              <a:t>, </a:t>
            </a:r>
            <a:r>
              <a:rPr lang="en-US" dirty="0" err="1"/>
              <a:t>Vue</a:t>
            </a:r>
            <a:r>
              <a:rPr lang="en-US" dirty="0"/>
              <a:t> </a:t>
            </a:r>
            <a:r>
              <a:rPr lang="en-US" dirty="0" err="1"/>
              <a:t>Js</a:t>
            </a:r>
            <a:r>
              <a:rPr lang="en-US" dirty="0"/>
              <a:t>, Flutter and </a:t>
            </a:r>
            <a:r>
              <a:rPr lang="en-US" dirty="0" err="1"/>
              <a:t>BackboneJS</a:t>
            </a:r>
            <a:r>
              <a:rPr lang="en-US" dirty="0"/>
              <a:t>.</a:t>
            </a:r>
          </a:p>
          <a:p>
            <a:endParaRPr lang="en-US" dirty="0"/>
          </a:p>
        </p:txBody>
      </p:sp>
      <p:sp>
        <p:nvSpPr>
          <p:cNvPr id="4" name="Rectangle 3"/>
          <p:cNvSpPr/>
          <p:nvPr/>
        </p:nvSpPr>
        <p:spPr>
          <a:xfrm>
            <a:off x="8380207" y="0"/>
            <a:ext cx="763793"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749710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378" y="461039"/>
            <a:ext cx="8531225" cy="855662"/>
          </a:xfrm>
        </p:spPr>
        <p:txBody>
          <a:bodyPr>
            <a:normAutofit/>
          </a:bodyPr>
          <a:lstStyle/>
          <a:p>
            <a:r>
              <a:rPr lang="en-US" sz="2800" dirty="0"/>
              <a:t>React: Introduction</a:t>
            </a:r>
            <a:endParaRPr lang="en-US" sz="4400" dirty="0"/>
          </a:p>
        </p:txBody>
      </p:sp>
      <p:sp>
        <p:nvSpPr>
          <p:cNvPr id="3" name="Content Placeholder 2"/>
          <p:cNvSpPr>
            <a:spLocks noGrp="1"/>
          </p:cNvSpPr>
          <p:nvPr>
            <p:ph idx="4294967295"/>
          </p:nvPr>
        </p:nvSpPr>
        <p:spPr>
          <a:xfrm>
            <a:off x="311085" y="1295400"/>
            <a:ext cx="4830336" cy="5078413"/>
          </a:xfrm>
        </p:spPr>
        <p:txBody>
          <a:bodyPr>
            <a:normAutofit/>
          </a:bodyPr>
          <a:lstStyle/>
          <a:p>
            <a:pPr>
              <a:lnSpc>
                <a:spcPct val="150000"/>
              </a:lnSpc>
            </a:pPr>
            <a:r>
              <a:rPr lang="en-US" dirty="0"/>
              <a:t>It is an open source JavaScript library; components are defined and eventually become HTML</a:t>
            </a:r>
          </a:p>
          <a:p>
            <a:pPr>
              <a:lnSpc>
                <a:spcPct val="150000"/>
              </a:lnSpc>
            </a:pPr>
            <a:endParaRPr lang="en-US" dirty="0"/>
          </a:p>
          <a:p>
            <a:pPr>
              <a:lnSpc>
                <a:spcPct val="150000"/>
              </a:lnSpc>
            </a:pPr>
            <a:r>
              <a:rPr lang="en-US" dirty="0"/>
              <a:t>Developed by Facebook and Instagram</a:t>
            </a:r>
          </a:p>
          <a:p>
            <a:pPr>
              <a:lnSpc>
                <a:spcPct val="150000"/>
              </a:lnSpc>
            </a:pPr>
            <a:endParaRPr lang="en-US" dirty="0"/>
          </a:p>
          <a:p>
            <a:pPr>
              <a:lnSpc>
                <a:spcPct val="150000"/>
              </a:lnSpc>
            </a:pPr>
            <a:r>
              <a:rPr lang="en-US" dirty="0"/>
              <a:t>Intended to be the view("V") or the user interface in MVC</a:t>
            </a:r>
          </a:p>
          <a:p>
            <a:pPr>
              <a:lnSpc>
                <a:spcPct val="150000"/>
              </a:lnSpc>
            </a:pPr>
            <a:endParaRPr lang="en-US" dirty="0"/>
          </a:p>
          <a:p>
            <a:pPr>
              <a:lnSpc>
                <a:spcPct val="150000"/>
              </a:lnSpc>
            </a:pPr>
            <a:r>
              <a:rPr lang="en-US" dirty="0"/>
              <a:t>Aims at effortless development of a large scale Single Page Application (SPA)</a:t>
            </a:r>
          </a:p>
        </p:txBody>
      </p:sp>
      <p:pic>
        <p:nvPicPr>
          <p:cNvPr id="6" name="Content Placeholder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452506" y="2055043"/>
            <a:ext cx="3389805" cy="2223835"/>
          </a:xfrm>
          <a:prstGeom prst="rect">
            <a:avLst/>
          </a:prstGeom>
        </p:spPr>
      </p:pic>
      <p:sp>
        <p:nvSpPr>
          <p:cNvPr id="5" name="Rectangle 4"/>
          <p:cNvSpPr/>
          <p:nvPr/>
        </p:nvSpPr>
        <p:spPr>
          <a:xfrm>
            <a:off x="8380207" y="0"/>
            <a:ext cx="763793"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9198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298450" y="487534"/>
            <a:ext cx="8531225" cy="855663"/>
          </a:xfrm>
        </p:spPr>
        <p:txBody>
          <a:bodyPr>
            <a:noAutofit/>
          </a:bodyPr>
          <a:lstStyle/>
          <a:p>
            <a:r>
              <a:rPr lang="en-US" sz="2800" dirty="0"/>
              <a:t>Understanding “What” and  “Why” React</a:t>
            </a:r>
            <a:br>
              <a:rPr lang="en-US" sz="2800" dirty="0"/>
            </a:br>
            <a:endParaRPr lang="en-US" sz="2800" dirty="0"/>
          </a:p>
        </p:txBody>
      </p:sp>
      <p:sp>
        <p:nvSpPr>
          <p:cNvPr id="2" name="Content Placeholder 1"/>
          <p:cNvSpPr>
            <a:spLocks noGrp="1"/>
          </p:cNvSpPr>
          <p:nvPr>
            <p:ph idx="4294967295"/>
          </p:nvPr>
        </p:nvSpPr>
        <p:spPr>
          <a:xfrm>
            <a:off x="298450" y="1495425"/>
            <a:ext cx="8845550" cy="4643438"/>
          </a:xfrm>
        </p:spPr>
        <p:txBody>
          <a:bodyPr/>
          <a:lstStyle/>
          <a:p>
            <a:pPr marL="285750" indent="-285750">
              <a:lnSpc>
                <a:spcPct val="150000"/>
              </a:lnSpc>
              <a:buFont typeface="Wingdings" panose="05000000000000000000" pitchFamily="2" charset="2"/>
              <a:buChar char="§"/>
            </a:pPr>
            <a:r>
              <a:rPr lang="en-US" dirty="0"/>
              <a:t>React code is easy to understand for developers, designers, and anyone with the knowledge of XML or HTML </a:t>
            </a:r>
          </a:p>
          <a:p>
            <a:pPr marL="285750" indent="-285750">
              <a:lnSpc>
                <a:spcPct val="150000"/>
              </a:lnSpc>
              <a:buFont typeface="Wingdings" panose="05000000000000000000" pitchFamily="2" charset="2"/>
              <a:buChar char="§"/>
            </a:pPr>
            <a:r>
              <a:rPr lang="en-US" dirty="0"/>
              <a:t>It uses JSX which is clean and easy to understand syntax which can be used directly in our JavaScript</a:t>
            </a:r>
          </a:p>
          <a:p>
            <a:pPr marL="285750" indent="-285750">
              <a:lnSpc>
                <a:spcPct val="150000"/>
              </a:lnSpc>
              <a:buFont typeface="Wingdings" panose="05000000000000000000" pitchFamily="2" charset="2"/>
              <a:buChar char="§"/>
            </a:pPr>
            <a:r>
              <a:rPr lang="en-US" dirty="0"/>
              <a:t>Easy to test</a:t>
            </a:r>
          </a:p>
          <a:p>
            <a:pPr marL="285750" indent="-285750">
              <a:lnSpc>
                <a:spcPct val="150000"/>
              </a:lnSpc>
              <a:buFont typeface="Wingdings" panose="05000000000000000000" pitchFamily="2" charset="2"/>
              <a:buChar char="§"/>
            </a:pPr>
            <a:r>
              <a:rPr lang="en-US" dirty="0"/>
              <a:t>Renders quick views</a:t>
            </a:r>
          </a:p>
          <a:p>
            <a:pPr marL="285750" indent="-285750">
              <a:lnSpc>
                <a:spcPct val="150000"/>
              </a:lnSpc>
              <a:buFont typeface="Wingdings" panose="05000000000000000000" pitchFamily="2" charset="2"/>
              <a:buChar char="§"/>
            </a:pPr>
            <a:r>
              <a:rPr lang="en-US" dirty="0"/>
              <a:t>Enforces good coding practices</a:t>
            </a:r>
          </a:p>
          <a:p>
            <a:pPr marL="285750" indent="-285750">
              <a:lnSpc>
                <a:spcPct val="150000"/>
              </a:lnSpc>
              <a:buFont typeface="Wingdings" panose="05000000000000000000" pitchFamily="2" charset="2"/>
              <a:buChar char="§"/>
            </a:pPr>
            <a:r>
              <a:rPr lang="en-US" dirty="0"/>
              <a:t>Supported and used by Facebook</a:t>
            </a:r>
          </a:p>
        </p:txBody>
      </p:sp>
      <p:sp>
        <p:nvSpPr>
          <p:cNvPr id="4" name="Rectangle 3"/>
          <p:cNvSpPr/>
          <p:nvPr/>
        </p:nvSpPr>
        <p:spPr>
          <a:xfrm>
            <a:off x="8380207" y="0"/>
            <a:ext cx="763793"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859536"/>
          </a:xfrm>
        </p:spPr>
        <p:txBody>
          <a:bodyPr>
            <a:normAutofit/>
          </a:bodyPr>
          <a:lstStyle/>
          <a:p>
            <a:r>
              <a:rPr lang="en-US" sz="2800" dirty="0"/>
              <a:t>React Component Demonstration using </a:t>
            </a:r>
            <a:r>
              <a:rPr lang="en-US" sz="2800" dirty="0" err="1"/>
              <a:t>codepen</a:t>
            </a:r>
            <a:endParaRPr lang="en-US" sz="2800" dirty="0"/>
          </a:p>
        </p:txBody>
      </p:sp>
      <p:sp>
        <p:nvSpPr>
          <p:cNvPr id="3" name="Rectangle 2"/>
          <p:cNvSpPr/>
          <p:nvPr/>
        </p:nvSpPr>
        <p:spPr>
          <a:xfrm>
            <a:off x="704123" y="1256376"/>
            <a:ext cx="2347117" cy="369332"/>
          </a:xfrm>
          <a:prstGeom prst="rect">
            <a:avLst/>
          </a:prstGeom>
        </p:spPr>
        <p:txBody>
          <a:bodyPr wrap="none">
            <a:spAutoFit/>
          </a:bodyPr>
          <a:lstStyle/>
          <a:p>
            <a:r>
              <a:rPr lang="en-US" dirty="0"/>
              <a:t>https://codepen.io</a:t>
            </a:r>
          </a:p>
        </p:txBody>
      </p:sp>
      <p:pic>
        <p:nvPicPr>
          <p:cNvPr id="6" name="Picture 5"/>
          <p:cNvPicPr>
            <a:picLocks noChangeAspect="1"/>
          </p:cNvPicPr>
          <p:nvPr/>
        </p:nvPicPr>
        <p:blipFill rotWithShape="1">
          <a:blip r:embed="rId3"/>
          <a:srcRect t="10338" b="4824"/>
          <a:stretch/>
        </p:blipFill>
        <p:spPr>
          <a:xfrm>
            <a:off x="309801" y="2025568"/>
            <a:ext cx="8658909" cy="4132163"/>
          </a:xfrm>
          <a:prstGeom prst="rect">
            <a:avLst/>
          </a:prstGeom>
        </p:spPr>
      </p:pic>
      <p:sp>
        <p:nvSpPr>
          <p:cNvPr id="5" name="Rectangle 4"/>
          <p:cNvSpPr/>
          <p:nvPr/>
        </p:nvSpPr>
        <p:spPr>
          <a:xfrm>
            <a:off x="8380207" y="0"/>
            <a:ext cx="763793"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91454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52" t="8312" r="253" b="4824"/>
          <a:stretch/>
        </p:blipFill>
        <p:spPr>
          <a:xfrm>
            <a:off x="231495" y="983849"/>
            <a:ext cx="8686800" cy="4244437"/>
          </a:xfrm>
          <a:prstGeom prst="rect">
            <a:avLst/>
          </a:prstGeom>
        </p:spPr>
      </p:pic>
      <p:sp>
        <p:nvSpPr>
          <p:cNvPr id="5" name="Rectangle 4"/>
          <p:cNvSpPr/>
          <p:nvPr/>
        </p:nvSpPr>
        <p:spPr>
          <a:xfrm>
            <a:off x="260429" y="2847375"/>
            <a:ext cx="3426106" cy="5903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p:cNvCxnSpPr>
            <a:stCxn id="5" idx="2"/>
          </p:cNvCxnSpPr>
          <p:nvPr/>
        </p:nvCxnSpPr>
        <p:spPr>
          <a:xfrm flipH="1">
            <a:off x="1828800" y="3437682"/>
            <a:ext cx="144682" cy="20718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73215" y="5555848"/>
            <a:ext cx="7375725" cy="646331"/>
          </a:xfrm>
          <a:prstGeom prst="rect">
            <a:avLst/>
          </a:prstGeom>
          <a:noFill/>
        </p:spPr>
        <p:txBody>
          <a:bodyPr wrap="square" rtlCol="0">
            <a:spAutoFit/>
          </a:bodyPr>
          <a:lstStyle/>
          <a:p>
            <a:r>
              <a:rPr lang="en-US" dirty="0"/>
              <a:t>Use these 2 statements for import react and </a:t>
            </a:r>
            <a:r>
              <a:rPr lang="en-US" dirty="0" err="1"/>
              <a:t>ReactDom</a:t>
            </a:r>
            <a:r>
              <a:rPr lang="en-US" dirty="0"/>
              <a:t> library</a:t>
            </a:r>
          </a:p>
          <a:p>
            <a:r>
              <a:rPr lang="en-US" dirty="0"/>
              <a:t>Into the code and use it</a:t>
            </a:r>
          </a:p>
        </p:txBody>
      </p:sp>
      <p:sp>
        <p:nvSpPr>
          <p:cNvPr id="8" name="Rectangle 7"/>
          <p:cNvSpPr/>
          <p:nvPr/>
        </p:nvSpPr>
        <p:spPr>
          <a:xfrm>
            <a:off x="8380207" y="0"/>
            <a:ext cx="763793"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806301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9662" r="2532" b="6399"/>
          <a:stretch/>
        </p:blipFill>
        <p:spPr>
          <a:xfrm>
            <a:off x="254644" y="694481"/>
            <a:ext cx="8686800" cy="4208021"/>
          </a:xfrm>
          <a:prstGeom prst="rect">
            <a:avLst/>
          </a:prstGeom>
        </p:spPr>
      </p:pic>
      <p:sp>
        <p:nvSpPr>
          <p:cNvPr id="5" name="Oval 4"/>
          <p:cNvSpPr/>
          <p:nvPr/>
        </p:nvSpPr>
        <p:spPr>
          <a:xfrm>
            <a:off x="104172" y="2650604"/>
            <a:ext cx="844952" cy="82180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a:off x="810228" y="3310359"/>
            <a:ext cx="2673752" cy="2106595"/>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2893671" y="5324354"/>
            <a:ext cx="5382228" cy="1200329"/>
          </a:xfrm>
          <a:prstGeom prst="rect">
            <a:avLst/>
          </a:prstGeom>
          <a:noFill/>
        </p:spPr>
        <p:txBody>
          <a:bodyPr wrap="square" rtlCol="0">
            <a:spAutoFit/>
          </a:bodyPr>
          <a:lstStyle/>
          <a:p>
            <a:r>
              <a:rPr lang="en-US" dirty="0"/>
              <a:t>Click on this icon to open settings for changing the </a:t>
            </a:r>
            <a:r>
              <a:rPr lang="en-US" dirty="0" err="1"/>
              <a:t>js</a:t>
            </a:r>
            <a:r>
              <a:rPr lang="en-US" dirty="0"/>
              <a:t> </a:t>
            </a:r>
            <a:r>
              <a:rPr lang="en-US" dirty="0" err="1"/>
              <a:t>transpiler</a:t>
            </a:r>
            <a:r>
              <a:rPr lang="en-US" dirty="0"/>
              <a:t>.</a:t>
            </a:r>
          </a:p>
          <a:p>
            <a:r>
              <a:rPr lang="en-US" dirty="0"/>
              <a:t>This opens a Modal with 3 tabs , choose </a:t>
            </a:r>
            <a:r>
              <a:rPr lang="en-US" dirty="0" err="1"/>
              <a:t>javascript</a:t>
            </a:r>
            <a:r>
              <a:rPr lang="en-US" dirty="0"/>
              <a:t>.</a:t>
            </a:r>
          </a:p>
        </p:txBody>
      </p:sp>
      <p:sp>
        <p:nvSpPr>
          <p:cNvPr id="7" name="Rectangle 6"/>
          <p:cNvSpPr/>
          <p:nvPr/>
        </p:nvSpPr>
        <p:spPr>
          <a:xfrm>
            <a:off x="8380207" y="0"/>
            <a:ext cx="763793"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017563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 t="9058" r="879" b="9751"/>
          <a:stretch/>
        </p:blipFill>
        <p:spPr>
          <a:xfrm>
            <a:off x="358816" y="706057"/>
            <a:ext cx="8290124" cy="3819646"/>
          </a:xfrm>
          <a:prstGeom prst="rect">
            <a:avLst/>
          </a:prstGeom>
        </p:spPr>
      </p:pic>
      <p:sp>
        <p:nvSpPr>
          <p:cNvPr id="5" name="Rectangle 4"/>
          <p:cNvSpPr/>
          <p:nvPr/>
        </p:nvSpPr>
        <p:spPr>
          <a:xfrm>
            <a:off x="2847373" y="2025571"/>
            <a:ext cx="3426106" cy="13889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flipH="1">
            <a:off x="4537276" y="3437682"/>
            <a:ext cx="104172" cy="1713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73215" y="5324354"/>
            <a:ext cx="7375725" cy="923330"/>
          </a:xfrm>
          <a:prstGeom prst="rect">
            <a:avLst/>
          </a:prstGeom>
          <a:noFill/>
        </p:spPr>
        <p:txBody>
          <a:bodyPr wrap="square" rtlCol="0">
            <a:spAutoFit/>
          </a:bodyPr>
          <a:lstStyle/>
          <a:p>
            <a:r>
              <a:rPr lang="en-US" dirty="0"/>
              <a:t>Select the </a:t>
            </a:r>
            <a:r>
              <a:rPr lang="en-US" dirty="0" err="1"/>
              <a:t>transpiler</a:t>
            </a:r>
            <a:r>
              <a:rPr lang="en-US" dirty="0"/>
              <a:t> you need, </a:t>
            </a:r>
          </a:p>
          <a:p>
            <a:endParaRPr lang="en-US" dirty="0"/>
          </a:p>
          <a:p>
            <a:r>
              <a:rPr lang="en-US" dirty="0" err="1"/>
              <a:t>Transpiler</a:t>
            </a:r>
            <a:r>
              <a:rPr lang="en-US" dirty="0"/>
              <a:t> is nothing but compiles your </a:t>
            </a:r>
            <a:r>
              <a:rPr lang="en-US" dirty="0" err="1"/>
              <a:t>jsx</a:t>
            </a:r>
            <a:r>
              <a:rPr lang="en-US" dirty="0"/>
              <a:t>  code into </a:t>
            </a:r>
            <a:r>
              <a:rPr lang="en-US" dirty="0" err="1"/>
              <a:t>js</a:t>
            </a:r>
            <a:r>
              <a:rPr lang="en-US" dirty="0"/>
              <a:t> code</a:t>
            </a:r>
          </a:p>
        </p:txBody>
      </p:sp>
      <p:sp>
        <p:nvSpPr>
          <p:cNvPr id="6" name="Rectangle 5"/>
          <p:cNvSpPr/>
          <p:nvPr/>
        </p:nvSpPr>
        <p:spPr>
          <a:xfrm>
            <a:off x="8380207" y="0"/>
            <a:ext cx="763793"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7815880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ac3002be48535f87a6ca8a14359ca116">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28e9beb4ca42c68de7b61691289b6a0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infopath/2007/PartnerControls"/>
    <ds:schemaRef ds:uri="http://purl.org/dc/elements/1.1/"/>
    <ds:schemaRef ds:uri="http://schemas.microsoft.com/office/2006/metadata/properties"/>
    <ds:schemaRef ds:uri="f9b258c7-9c72-463b-80f6-91d061ebb25d"/>
    <ds:schemaRef ds:uri="http://purl.org/dc/terms/"/>
    <ds:schemaRef ds:uri="http://schemas.openxmlformats.org/package/2006/metadata/core-properties"/>
    <ds:schemaRef ds:uri="http://schemas.microsoft.com/office/2006/documentManagement/types"/>
    <ds:schemaRef ds:uri="http://purl.org/dc/dcmitype/"/>
    <ds:schemaRef ds:uri="http://schemas.microsoft.com/sharepoint/v3/fields"/>
    <ds:schemaRef ds:uri="http://www.w3.org/XML/1998/namespace"/>
    <ds:schemaRef ds:uri="26bed2a0-a239-4228-bd8e-b46f54fc12da"/>
  </ds:schemaRefs>
</ds:datastoreItem>
</file>

<file path=customXml/itemProps2.xml><?xml version="1.0" encoding="utf-8"?>
<ds:datastoreItem xmlns:ds="http://schemas.openxmlformats.org/officeDocument/2006/customXml" ds:itemID="{FDF3ABB8-053D-48CF-A00F-1188C338AF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web services template</Template>
  <TotalTime>2023</TotalTime>
  <Words>990</Words>
  <Application>Microsoft Office PowerPoint</Application>
  <PresentationFormat>On-screen Show (4:3)</PresentationFormat>
  <Paragraphs>158</Paragraphs>
  <Slides>17</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Section slides</vt:lpstr>
      <vt:lpstr>think-cell Slide</vt:lpstr>
      <vt:lpstr>Introduction to React</vt:lpstr>
      <vt:lpstr>Lesson Objectives</vt:lpstr>
      <vt:lpstr>Slide 3</vt:lpstr>
      <vt:lpstr>React: Introduction</vt:lpstr>
      <vt:lpstr>Understanding “What” and  “Why” React </vt:lpstr>
      <vt:lpstr>React Component Demonstration using codepen</vt:lpstr>
      <vt:lpstr>Slide 7</vt:lpstr>
      <vt:lpstr>Slide 8</vt:lpstr>
      <vt:lpstr>Slide 9</vt:lpstr>
      <vt:lpstr>Slide 10</vt:lpstr>
      <vt:lpstr>Getting Started – Installation Steps of React JS</vt:lpstr>
      <vt:lpstr>Using VS Code </vt:lpstr>
      <vt:lpstr>VS Code extensions for ES6, React</vt:lpstr>
      <vt:lpstr>Hello-world application - Example</vt:lpstr>
      <vt:lpstr>Demo</vt:lpstr>
      <vt:lpstr>Summary</vt:lpstr>
      <vt:lpstr>Review Questions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Kathiresan</dc:creator>
  <cp:lastModifiedBy>Blessed</cp:lastModifiedBy>
  <cp:revision>132</cp:revision>
  <dcterms:created xsi:type="dcterms:W3CDTF">2018-04-04T04:32:40Z</dcterms:created>
  <dcterms:modified xsi:type="dcterms:W3CDTF">2024-03-26T17:18:06Z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